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 Bold" pitchFamily="2" charset="0"/>
      <p:regular r:id="rId9"/>
      <p:bold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9787" y="6256551"/>
            <a:ext cx="7245597" cy="1986281"/>
            <a:chOff x="0" y="0"/>
            <a:chExt cx="675856" cy="1852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5856" cy="185277"/>
            </a:xfrm>
            <a:custGeom>
              <a:avLst/>
              <a:gdLst/>
              <a:ahLst/>
              <a:cxnLst/>
              <a:rect l="l" t="t" r="r" b="b"/>
              <a:pathLst>
                <a:path w="675856" h="185277">
                  <a:moveTo>
                    <a:pt x="0" y="0"/>
                  </a:moveTo>
                  <a:lnTo>
                    <a:pt x="675856" y="0"/>
                  </a:lnTo>
                  <a:lnTo>
                    <a:pt x="675856" y="185277"/>
                  </a:lnTo>
                  <a:lnTo>
                    <a:pt x="0" y="185277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75856" cy="213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4998769" y="753681"/>
            <a:ext cx="15325682" cy="9189023"/>
          </a:xfrm>
          <a:custGeom>
            <a:avLst/>
            <a:gdLst/>
            <a:ahLst/>
            <a:cxnLst/>
            <a:rect l="l" t="t" r="r" b="b"/>
            <a:pathLst>
              <a:path w="15325682" h="9189023">
                <a:moveTo>
                  <a:pt x="0" y="0"/>
                </a:moveTo>
                <a:lnTo>
                  <a:pt x="15325682" y="0"/>
                </a:lnTo>
                <a:lnTo>
                  <a:pt x="15325682" y="9189023"/>
                </a:lnTo>
                <a:lnTo>
                  <a:pt x="0" y="9189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9045" y="1607631"/>
            <a:ext cx="5265382" cy="5265382"/>
          </a:xfrm>
          <a:custGeom>
            <a:avLst/>
            <a:gdLst/>
            <a:ahLst/>
            <a:cxnLst/>
            <a:rect l="l" t="t" r="r" b="b"/>
            <a:pathLst>
              <a:path w="5265382" h="5265382">
                <a:moveTo>
                  <a:pt x="0" y="0"/>
                </a:moveTo>
                <a:lnTo>
                  <a:pt x="5265381" y="0"/>
                </a:lnTo>
                <a:lnTo>
                  <a:pt x="5265381" y="5265381"/>
                </a:lnTo>
                <a:lnTo>
                  <a:pt x="0" y="5265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59787" y="2776836"/>
            <a:ext cx="7245597" cy="257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61"/>
              </a:lnSpc>
            </a:pPr>
            <a:r>
              <a:rPr lang="en-US" sz="8079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Phương </a:t>
            </a:r>
            <a:r>
              <a:rPr lang="en-US" sz="8079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trình</a:t>
            </a:r>
            <a:endParaRPr lang="en-US" sz="8079" b="1" dirty="0">
              <a:solidFill>
                <a:srgbClr val="24242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0261"/>
              </a:lnSpc>
            </a:pPr>
            <a:r>
              <a:rPr lang="en-US" sz="8079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Tuyến </a:t>
            </a:r>
            <a:r>
              <a:rPr lang="en-US" sz="8079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tính</a:t>
            </a:r>
            <a:endParaRPr lang="en-US" sz="8079" b="1" dirty="0">
              <a:solidFill>
                <a:srgbClr val="24242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41317" y="6616597"/>
            <a:ext cx="6482537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Khám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phá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phương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trình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</a:p>
          <a:p>
            <a:pPr algn="ctr">
              <a:lnSpc>
                <a:spcPts val="4940"/>
              </a:lnSpc>
            </a:pP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tuyến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tính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một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ẩn</a:t>
            </a:r>
            <a:endParaRPr lang="en-US" sz="3800" dirty="0">
              <a:solidFill>
                <a:srgbClr val="242424"/>
              </a:solidFill>
              <a:latin typeface="Montserrat SemiBold" pitchFamily="2" charset="0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67768" y="4578552"/>
            <a:ext cx="0" cy="1281519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277268" y="4197552"/>
            <a:ext cx="381000" cy="3810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77268" y="5860071"/>
            <a:ext cx="381000" cy="3810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8467768" y="6240435"/>
            <a:ext cx="0" cy="1281519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8277268" y="7521954"/>
            <a:ext cx="381000" cy="381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17171" y="0"/>
            <a:ext cx="6941920" cy="10261600"/>
            <a:chOff x="0" y="0"/>
            <a:chExt cx="9255893" cy="136821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675435" cy="13682133"/>
            </a:xfrm>
            <a:custGeom>
              <a:avLst/>
              <a:gdLst/>
              <a:ahLst/>
              <a:cxnLst/>
              <a:rect l="l" t="t" r="r" b="b"/>
              <a:pathLst>
                <a:path w="8675435" h="13682133">
                  <a:moveTo>
                    <a:pt x="0" y="0"/>
                  </a:moveTo>
                  <a:lnTo>
                    <a:pt x="8675435" y="0"/>
                  </a:lnTo>
                  <a:lnTo>
                    <a:pt x="8675435" y="13682133"/>
                  </a:lnTo>
                  <a:lnTo>
                    <a:pt x="0" y="13682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57711"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7516364" y="2235882"/>
              <a:ext cx="1739530" cy="4114800"/>
              <a:chOff x="0" y="0"/>
              <a:chExt cx="343611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36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43611" h="812800">
                    <a:moveTo>
                      <a:pt x="0" y="0"/>
                    </a:moveTo>
                    <a:lnTo>
                      <a:pt x="343611" y="0"/>
                    </a:lnTo>
                    <a:lnTo>
                      <a:pt x="34361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34361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4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8995011" y="3968952"/>
            <a:ext cx="6587627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Định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nghĩa</a:t>
            </a:r>
            <a:endParaRPr lang="en-US" sz="3800" dirty="0">
              <a:solidFill>
                <a:srgbClr val="242424"/>
              </a:solidFill>
              <a:latin typeface="Montserrat SemiBold" pitchFamily="2" charset="0"/>
              <a:ea typeface="Asap"/>
              <a:cs typeface="Asap"/>
              <a:sym typeface="Asap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5011" y="5631471"/>
            <a:ext cx="6587627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Cách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giải</a:t>
            </a:r>
            <a:endParaRPr lang="en-US" sz="3800" dirty="0">
              <a:solidFill>
                <a:srgbClr val="242424"/>
              </a:solidFill>
              <a:latin typeface="Montserrat SemiBold" pitchFamily="2" charset="0"/>
              <a:ea typeface="Asap"/>
              <a:cs typeface="Asap"/>
              <a:sym typeface="Asap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77268" y="2120582"/>
            <a:ext cx="8715332" cy="1029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Nội</a:t>
            </a: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dung </a:t>
            </a: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bài</a:t>
            </a: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học</a:t>
            </a:r>
            <a:endParaRPr lang="en-US" sz="6999" b="1" dirty="0">
              <a:solidFill>
                <a:srgbClr val="242424"/>
              </a:solidFill>
              <a:latin typeface="Montserrat SemiBold" pitchFamily="2" charset="0"/>
              <a:ea typeface="Cabin Bold"/>
              <a:cs typeface="Cabin Bold"/>
              <a:sym typeface="Cabin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95011" y="7369608"/>
            <a:ext cx="6587627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Ứng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dụng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thực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tế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5334000"/>
            <a:ext cx="381000" cy="381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6996519"/>
            <a:ext cx="381000" cy="3810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549297" y="1123975"/>
            <a:ext cx="8420051" cy="8420051"/>
          </a:xfrm>
          <a:custGeom>
            <a:avLst/>
            <a:gdLst/>
            <a:ahLst/>
            <a:cxnLst/>
            <a:rect l="l" t="t" r="r" b="b"/>
            <a:pathLst>
              <a:path w="8420051" h="8420051">
                <a:moveTo>
                  <a:pt x="0" y="0"/>
                </a:moveTo>
                <a:lnTo>
                  <a:pt x="8420051" y="0"/>
                </a:lnTo>
                <a:lnTo>
                  <a:pt x="8420051" y="8420050"/>
                </a:lnTo>
                <a:lnTo>
                  <a:pt x="0" y="8420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861744" y="5105400"/>
            <a:ext cx="7861601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Rút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gọn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biểu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thức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và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phương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trình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tuyến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tính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có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một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biến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61744" y="6767919"/>
            <a:ext cx="6587627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Giải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phương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trình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tuyến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tính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với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hệ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số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hữu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38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tỉ</a:t>
            </a:r>
            <a:r>
              <a:rPr lang="en-US" sz="38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434999"/>
            <a:ext cx="7861601" cy="1029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Mục</a:t>
            </a: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tiêu</a:t>
            </a: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bài</a:t>
            </a: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học</a:t>
            </a:r>
            <a:endParaRPr lang="en-US" sz="6999" b="1" dirty="0">
              <a:solidFill>
                <a:srgbClr val="242424"/>
              </a:solidFill>
              <a:latin typeface="Montserrat SemiBold" pitchFamily="2" charset="0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8090" y="3717463"/>
            <a:ext cx="6225870" cy="1636087"/>
            <a:chOff x="0" y="0"/>
            <a:chExt cx="580738" cy="1526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738" cy="152611"/>
            </a:xfrm>
            <a:custGeom>
              <a:avLst/>
              <a:gdLst/>
              <a:ahLst/>
              <a:cxnLst/>
              <a:rect l="l" t="t" r="r" b="b"/>
              <a:pathLst>
                <a:path w="580738" h="152611">
                  <a:moveTo>
                    <a:pt x="0" y="0"/>
                  </a:moveTo>
                  <a:lnTo>
                    <a:pt x="580738" y="0"/>
                  </a:lnTo>
                  <a:lnTo>
                    <a:pt x="580738" y="152611"/>
                  </a:lnTo>
                  <a:lnTo>
                    <a:pt x="0" y="152611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80738" cy="181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391" y="4034720"/>
            <a:ext cx="3199270" cy="1001574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flipH="1">
            <a:off x="648929" y="1692846"/>
            <a:ext cx="8229600" cy="7321408"/>
          </a:xfrm>
          <a:custGeom>
            <a:avLst/>
            <a:gdLst/>
            <a:ahLst/>
            <a:cxnLst/>
            <a:rect l="l" t="t" r="r" b="b"/>
            <a:pathLst>
              <a:path w="8229600" h="7321408">
                <a:moveTo>
                  <a:pt x="8229600" y="0"/>
                </a:moveTo>
                <a:lnTo>
                  <a:pt x="0" y="0"/>
                </a:lnTo>
                <a:lnTo>
                  <a:pt x="0" y="7321408"/>
                </a:lnTo>
                <a:lnTo>
                  <a:pt x="8229600" y="7321408"/>
                </a:lnTo>
                <a:lnTo>
                  <a:pt x="8229600" y="0"/>
                </a:lnTo>
                <a:close/>
              </a:path>
            </a:pathLst>
          </a:custGeom>
          <a:blipFill>
            <a:blip r:embed="rId3"/>
            <a:stretch>
              <a:fillRect b="-1240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322340"/>
            <a:ext cx="747005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Định </a:t>
            </a:r>
            <a:r>
              <a:rPr lang="en-US" sz="6999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nghĩa</a:t>
            </a:r>
            <a:r>
              <a:rPr lang="en-US" sz="6999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2967" y="2148965"/>
            <a:ext cx="6736117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Phương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trình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tuyến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tính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một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ẩn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là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phương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trình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có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dạng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22967" y="6110941"/>
            <a:ext cx="6736117" cy="191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Trong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đó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: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x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là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ẩn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số</a:t>
            </a:r>
            <a:endParaRPr lang="en-US" sz="2700" dirty="0">
              <a:solidFill>
                <a:srgbClr val="242424"/>
              </a:solidFill>
              <a:latin typeface="Montserrat SemiBold" pitchFamily="2" charset="0"/>
              <a:ea typeface="Asap"/>
              <a:cs typeface="Asap"/>
              <a:sym typeface="Asap"/>
            </a:endParaRP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a, b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là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các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số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thực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, </a:t>
            </a:r>
            <a:r>
              <a:rPr lang="en-US" sz="2700" dirty="0" err="1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với</a:t>
            </a:r>
            <a:r>
              <a:rPr lang="en-US" sz="2700" dirty="0">
                <a:solidFill>
                  <a:srgbClr val="242424"/>
                </a:solidFill>
                <a:latin typeface="Montserrat SemiBold" pitchFamily="2" charset="0"/>
                <a:ea typeface="Asap"/>
                <a:cs typeface="Asap"/>
                <a:sym typeface="Asap"/>
              </a:rPr>
              <a:t> a≠0</a:t>
            </a:r>
          </a:p>
          <a:p>
            <a:pPr algn="l">
              <a:lnSpc>
                <a:spcPts val="3780"/>
              </a:lnSpc>
            </a:pPr>
            <a:endParaRPr lang="en-US" sz="2700" dirty="0">
              <a:solidFill>
                <a:srgbClr val="242424"/>
              </a:solidFill>
              <a:latin typeface="Montserrat SemiBold" pitchFamily="2" charset="0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5454" y="3544896"/>
            <a:ext cx="18638907" cy="6972444"/>
            <a:chOff x="0" y="0"/>
            <a:chExt cx="1738603" cy="650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8603" cy="650377"/>
            </a:xfrm>
            <a:custGeom>
              <a:avLst/>
              <a:gdLst/>
              <a:ahLst/>
              <a:cxnLst/>
              <a:rect l="l" t="t" r="r" b="b"/>
              <a:pathLst>
                <a:path w="1738603" h="650377">
                  <a:moveTo>
                    <a:pt x="0" y="0"/>
                  </a:moveTo>
                  <a:lnTo>
                    <a:pt x="1738603" y="0"/>
                  </a:lnTo>
                  <a:lnTo>
                    <a:pt x="1738603" y="650377"/>
                  </a:lnTo>
                  <a:lnTo>
                    <a:pt x="0" y="650377"/>
                  </a:lnTo>
                  <a:close/>
                </a:path>
              </a:pathLst>
            </a:custGeom>
            <a:solidFill>
              <a:srgbClr val="F5F5F5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38603" cy="678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67981" y="8417788"/>
            <a:ext cx="2683338" cy="1011340"/>
            <a:chOff x="0" y="0"/>
            <a:chExt cx="250297" cy="943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297" cy="94336"/>
            </a:xfrm>
            <a:custGeom>
              <a:avLst/>
              <a:gdLst/>
              <a:ahLst/>
              <a:cxnLst/>
              <a:rect l="l" t="t" r="r" b="b"/>
              <a:pathLst>
                <a:path w="250297" h="94336">
                  <a:moveTo>
                    <a:pt x="0" y="0"/>
                  </a:moveTo>
                  <a:lnTo>
                    <a:pt x="250297" y="0"/>
                  </a:lnTo>
                  <a:lnTo>
                    <a:pt x="250297" y="94336"/>
                  </a:lnTo>
                  <a:lnTo>
                    <a:pt x="0" y="94336"/>
                  </a:lnTo>
                  <a:close/>
                </a:path>
              </a:pathLst>
            </a:custGeom>
            <a:solidFill>
              <a:srgbClr val="B7CCF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0297" cy="122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950680"/>
            <a:ext cx="7481385" cy="1636087"/>
            <a:chOff x="0" y="0"/>
            <a:chExt cx="9975180" cy="218144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975180" cy="2181449"/>
              <a:chOff x="0" y="0"/>
              <a:chExt cx="697850" cy="15261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97850" cy="152611"/>
              </a:xfrm>
              <a:custGeom>
                <a:avLst/>
                <a:gdLst/>
                <a:ahLst/>
                <a:cxnLst/>
                <a:rect l="l" t="t" r="r" b="b"/>
                <a:pathLst>
                  <a:path w="697850" h="152611">
                    <a:moveTo>
                      <a:pt x="0" y="0"/>
                    </a:moveTo>
                    <a:lnTo>
                      <a:pt x="697850" y="0"/>
                    </a:lnTo>
                    <a:lnTo>
                      <a:pt x="697850" y="152611"/>
                    </a:lnTo>
                    <a:lnTo>
                      <a:pt x="0" y="152611"/>
                    </a:lnTo>
                    <a:close/>
                  </a:path>
                </a:pathLst>
              </a:custGeom>
              <a:solidFill>
                <a:srgbClr val="F5F5F5"/>
              </a:solidFill>
              <a:ln w="28575" cap="sq">
                <a:solidFill>
                  <a:srgbClr val="242424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697850" cy="1811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31395" y="471600"/>
              <a:ext cx="9112391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242424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3x - 6 = 0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59300" y="2142472"/>
            <a:ext cx="715028" cy="625650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EDB86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4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405" y="4632525"/>
            <a:ext cx="2693360" cy="102194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89" y="5835068"/>
            <a:ext cx="3806309" cy="20116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93" y="6415083"/>
            <a:ext cx="3954083" cy="1232069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 rot="1237770">
            <a:off x="1600267" y="4349460"/>
            <a:ext cx="1503578" cy="842713"/>
          </a:xfrm>
          <a:custGeom>
            <a:avLst/>
            <a:gdLst/>
            <a:ahLst/>
            <a:cxnLst/>
            <a:rect l="l" t="t" r="r" b="b"/>
            <a:pathLst>
              <a:path w="1503578" h="842713">
                <a:moveTo>
                  <a:pt x="0" y="0"/>
                </a:moveTo>
                <a:lnTo>
                  <a:pt x="1503578" y="0"/>
                </a:lnTo>
                <a:lnTo>
                  <a:pt x="1503578" y="842713"/>
                </a:lnTo>
                <a:lnTo>
                  <a:pt x="0" y="8427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396798" y="5312864"/>
            <a:ext cx="4457174" cy="5676895"/>
          </a:xfrm>
          <a:custGeom>
            <a:avLst/>
            <a:gdLst/>
            <a:ahLst/>
            <a:cxnLst/>
            <a:rect l="l" t="t" r="r" b="b"/>
            <a:pathLst>
              <a:path w="4457174" h="5676895">
                <a:moveTo>
                  <a:pt x="0" y="0"/>
                </a:moveTo>
                <a:lnTo>
                  <a:pt x="4457174" y="0"/>
                </a:lnTo>
                <a:lnTo>
                  <a:pt x="4457174" y="5676895"/>
                </a:lnTo>
                <a:lnTo>
                  <a:pt x="0" y="56768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29774" y="1250886"/>
            <a:ext cx="7048500" cy="1704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r>
              <a:rPr lang="en-US" sz="5625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Giải</a:t>
            </a:r>
            <a:r>
              <a:rPr lang="en-US" sz="5625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  <a:r>
              <a:rPr lang="en-US" sz="5625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phương</a:t>
            </a:r>
            <a:r>
              <a:rPr lang="en-US" sz="5625" b="1" dirty="0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 </a:t>
            </a:r>
            <a:r>
              <a:rPr lang="en-US" sz="5625" b="1" dirty="0" err="1">
                <a:solidFill>
                  <a:srgbClr val="242424"/>
                </a:solidFill>
                <a:latin typeface="Montserrat SemiBold" pitchFamily="2" charset="0"/>
                <a:ea typeface="Cabin Bold"/>
                <a:cs typeface="Cabin Bold"/>
                <a:sym typeface="Cabin Bold"/>
              </a:rPr>
              <a:t>trình</a:t>
            </a:r>
            <a:endParaRPr lang="en-US" sz="5625" b="1" dirty="0">
              <a:solidFill>
                <a:srgbClr val="242424"/>
              </a:solidFill>
              <a:latin typeface="Montserrat SemiBold" pitchFamily="2" charset="0"/>
              <a:ea typeface="Cabin Bold"/>
              <a:cs typeface="Cabin Bold"/>
              <a:sym typeface="Cabin Bold"/>
            </a:endParaRPr>
          </a:p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endParaRPr lang="en-US" sz="5625" b="1" dirty="0">
              <a:solidFill>
                <a:srgbClr val="242424"/>
              </a:solidFill>
              <a:latin typeface="Montserrat SemiBold" pitchFamily="2" charset="0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9956" y="5266088"/>
            <a:ext cx="9559344" cy="1636033"/>
            <a:chOff x="0" y="0"/>
            <a:chExt cx="891678" cy="1526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1678" cy="152606"/>
            </a:xfrm>
            <a:custGeom>
              <a:avLst/>
              <a:gdLst/>
              <a:ahLst/>
              <a:cxnLst/>
              <a:rect l="l" t="t" r="r" b="b"/>
              <a:pathLst>
                <a:path w="891678" h="152606">
                  <a:moveTo>
                    <a:pt x="0" y="0"/>
                  </a:moveTo>
                  <a:lnTo>
                    <a:pt x="891678" y="0"/>
                  </a:lnTo>
                  <a:lnTo>
                    <a:pt x="891678" y="152606"/>
                  </a:lnTo>
                  <a:lnTo>
                    <a:pt x="0" y="152606"/>
                  </a:lnTo>
                  <a:close/>
                </a:path>
              </a:pathLst>
            </a:custGeom>
            <a:solidFill>
              <a:srgbClr val="F5F5F5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91678" cy="18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99956" y="2922683"/>
            <a:ext cx="8170369" cy="1965349"/>
            <a:chOff x="0" y="0"/>
            <a:chExt cx="10893825" cy="262046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893825" cy="2620466"/>
              <a:chOff x="0" y="0"/>
              <a:chExt cx="762117" cy="18332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62117" cy="183324"/>
              </a:xfrm>
              <a:custGeom>
                <a:avLst/>
                <a:gdLst/>
                <a:ahLst/>
                <a:cxnLst/>
                <a:rect l="l" t="t" r="r" b="b"/>
                <a:pathLst>
                  <a:path w="762117" h="183324">
                    <a:moveTo>
                      <a:pt x="0" y="0"/>
                    </a:moveTo>
                    <a:lnTo>
                      <a:pt x="762117" y="0"/>
                    </a:lnTo>
                    <a:lnTo>
                      <a:pt x="762117" y="183324"/>
                    </a:lnTo>
                    <a:lnTo>
                      <a:pt x="0" y="183324"/>
                    </a:lnTo>
                    <a:close/>
                  </a:path>
                </a:pathLst>
              </a:custGeom>
              <a:solidFill>
                <a:srgbClr val="6458DD"/>
              </a:solidFill>
              <a:ln w="28575" cap="sq">
                <a:solidFill>
                  <a:srgbClr val="242424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762117" cy="211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08957" y="623804"/>
              <a:ext cx="10275908" cy="13728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3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Ví</a:t>
              </a:r>
              <a:r>
                <a:rPr lang="en-US" sz="6999" b="1" dirty="0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6999" b="1" dirty="0" err="1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dụ</a:t>
              </a:r>
              <a:r>
                <a:rPr lang="en-US" sz="6999" b="1" dirty="0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6999" b="1" dirty="0" err="1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minh</a:t>
              </a:r>
              <a:r>
                <a:rPr lang="en-US" sz="6999" b="1" dirty="0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6999" b="1" dirty="0" err="1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họa</a:t>
              </a:r>
              <a:endParaRPr lang="en-US" sz="6999" b="1" dirty="0">
                <a:solidFill>
                  <a:srgbClr val="FFFFFF"/>
                </a:solidFill>
                <a:latin typeface="Montserrat SemiBold" pitchFamily="2" charset="0"/>
                <a:ea typeface="Cabin Bold"/>
                <a:cs typeface="Cabin Bold"/>
                <a:sym typeface="Cabin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64" y="4897338"/>
            <a:ext cx="7803394" cy="2373533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028700" y="2191492"/>
            <a:ext cx="6088408" cy="5393080"/>
          </a:xfrm>
          <a:custGeom>
            <a:avLst/>
            <a:gdLst/>
            <a:ahLst/>
            <a:cxnLst/>
            <a:rect l="l" t="t" r="r" b="b"/>
            <a:pathLst>
              <a:path w="6088408" h="5393080">
                <a:moveTo>
                  <a:pt x="0" y="0"/>
                </a:moveTo>
                <a:lnTo>
                  <a:pt x="6088408" y="0"/>
                </a:lnTo>
                <a:lnTo>
                  <a:pt x="6088408" y="5393080"/>
                </a:lnTo>
                <a:lnTo>
                  <a:pt x="0" y="5393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99" t="-12544" r="-5247" b="-14286"/>
            </a:stretch>
          </a:blipFill>
        </p:spPr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2018" y="2961215"/>
            <a:ext cx="7691341" cy="1832122"/>
            <a:chOff x="0" y="0"/>
            <a:chExt cx="717434" cy="170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7434" cy="170897"/>
            </a:xfrm>
            <a:custGeom>
              <a:avLst/>
              <a:gdLst/>
              <a:ahLst/>
              <a:cxnLst/>
              <a:rect l="l" t="t" r="r" b="b"/>
              <a:pathLst>
                <a:path w="717434" h="170897">
                  <a:moveTo>
                    <a:pt x="0" y="0"/>
                  </a:moveTo>
                  <a:lnTo>
                    <a:pt x="717434" y="0"/>
                  </a:lnTo>
                  <a:lnTo>
                    <a:pt x="717434" y="170897"/>
                  </a:lnTo>
                  <a:lnTo>
                    <a:pt x="0" y="170897"/>
                  </a:lnTo>
                  <a:close/>
                </a:path>
              </a:pathLst>
            </a:custGeom>
            <a:solidFill>
              <a:srgbClr val="F5F5F5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717434" cy="19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92018" y="5193388"/>
            <a:ext cx="7691341" cy="1832122"/>
            <a:chOff x="0" y="0"/>
            <a:chExt cx="717434" cy="1708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7434" cy="170897"/>
            </a:xfrm>
            <a:custGeom>
              <a:avLst/>
              <a:gdLst/>
              <a:ahLst/>
              <a:cxnLst/>
              <a:rect l="l" t="t" r="r" b="b"/>
              <a:pathLst>
                <a:path w="717434" h="170897">
                  <a:moveTo>
                    <a:pt x="0" y="0"/>
                  </a:moveTo>
                  <a:lnTo>
                    <a:pt x="717434" y="0"/>
                  </a:lnTo>
                  <a:lnTo>
                    <a:pt x="717434" y="170897"/>
                  </a:lnTo>
                  <a:lnTo>
                    <a:pt x="0" y="170897"/>
                  </a:lnTo>
                  <a:close/>
                </a:path>
              </a:pathLst>
            </a:custGeom>
            <a:solidFill>
              <a:srgbClr val="F5F5F5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17434" cy="19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92018" y="7426178"/>
            <a:ext cx="7691341" cy="1832122"/>
            <a:chOff x="0" y="0"/>
            <a:chExt cx="717434" cy="1708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434" cy="170897"/>
            </a:xfrm>
            <a:custGeom>
              <a:avLst/>
              <a:gdLst/>
              <a:ahLst/>
              <a:cxnLst/>
              <a:rect l="l" t="t" r="r" b="b"/>
              <a:pathLst>
                <a:path w="717434" h="170897">
                  <a:moveTo>
                    <a:pt x="0" y="0"/>
                  </a:moveTo>
                  <a:lnTo>
                    <a:pt x="717434" y="0"/>
                  </a:lnTo>
                  <a:lnTo>
                    <a:pt x="717434" y="170897"/>
                  </a:lnTo>
                  <a:lnTo>
                    <a:pt x="0" y="170897"/>
                  </a:lnTo>
                  <a:close/>
                </a:path>
              </a:pathLst>
            </a:custGeom>
            <a:solidFill>
              <a:srgbClr val="F5F5F5"/>
            </a:solidFill>
            <a:ln w="28575" cap="sq">
              <a:solidFill>
                <a:srgbClr val="24242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717434" cy="19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028700"/>
            <a:ext cx="6713795" cy="1511312"/>
            <a:chOff x="0" y="0"/>
            <a:chExt cx="8951726" cy="201508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951726" cy="2015083"/>
              <a:chOff x="0" y="0"/>
              <a:chExt cx="626251" cy="14097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6251" cy="140972"/>
              </a:xfrm>
              <a:custGeom>
                <a:avLst/>
                <a:gdLst/>
                <a:ahLst/>
                <a:cxnLst/>
                <a:rect l="l" t="t" r="r" b="b"/>
                <a:pathLst>
                  <a:path w="626251" h="140972">
                    <a:moveTo>
                      <a:pt x="0" y="0"/>
                    </a:moveTo>
                    <a:lnTo>
                      <a:pt x="626251" y="0"/>
                    </a:lnTo>
                    <a:lnTo>
                      <a:pt x="626251" y="140972"/>
                    </a:lnTo>
                    <a:lnTo>
                      <a:pt x="0" y="140972"/>
                    </a:lnTo>
                    <a:close/>
                  </a:path>
                </a:pathLst>
              </a:custGeom>
              <a:solidFill>
                <a:srgbClr val="6458DD"/>
              </a:solidFill>
              <a:ln w="28575" cap="sq">
                <a:solidFill>
                  <a:srgbClr val="242424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626251" cy="1695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70014" y="312216"/>
              <a:ext cx="7011698" cy="1311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59"/>
                </a:lnSpc>
                <a:spcBef>
                  <a:spcPct val="0"/>
                </a:spcBef>
              </a:pPr>
              <a:r>
                <a:rPr lang="en-US" sz="6549" b="1" dirty="0" err="1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Ứng</a:t>
              </a:r>
              <a:r>
                <a:rPr lang="en-US" sz="6549" b="1" dirty="0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6549" b="1" dirty="0" err="1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dụng</a:t>
              </a:r>
              <a:r>
                <a:rPr lang="en-US" sz="6549" b="1" dirty="0">
                  <a:solidFill>
                    <a:srgbClr val="FFFFFF"/>
                  </a:solidFill>
                  <a:latin typeface="Montserrat SemiBold" pitchFamily="2" charset="0"/>
                  <a:ea typeface="Cabin Bold"/>
                  <a:cs typeface="Cabin Bold"/>
                  <a:sym typeface="Cabin Bold"/>
                </a:rPr>
                <a:t> 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964" y="3355769"/>
            <a:ext cx="3639538" cy="12683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12" y="4978329"/>
            <a:ext cx="4618121" cy="22815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20" y="7675860"/>
            <a:ext cx="4277222" cy="1332757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>
            <a:off x="1342767" y="3020682"/>
            <a:ext cx="6085661" cy="6177533"/>
          </a:xfrm>
          <a:custGeom>
            <a:avLst/>
            <a:gdLst/>
            <a:ahLst/>
            <a:cxnLst/>
            <a:rect l="l" t="t" r="r" b="b"/>
            <a:pathLst>
              <a:path w="6085661" h="6177533">
                <a:moveTo>
                  <a:pt x="0" y="0"/>
                </a:moveTo>
                <a:lnTo>
                  <a:pt x="6085661" y="0"/>
                </a:lnTo>
                <a:lnTo>
                  <a:pt x="6085661" y="6177533"/>
                </a:lnTo>
                <a:lnTo>
                  <a:pt x="0" y="6177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21" t="-1905" r="-172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692018" y="1151261"/>
            <a:ext cx="7691341" cy="153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076"/>
              </a:lnSpc>
            </a:pP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Bạn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An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mua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4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quyển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vở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,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mỗi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quyển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giá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xxx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nghìn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đồng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,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và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tổng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cộng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hết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36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nghìn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.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Tìm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giá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mỗi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quyển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 </a:t>
            </a:r>
            <a:r>
              <a:rPr lang="en-US" sz="3135" b="1" dirty="0" err="1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vở</a:t>
            </a:r>
            <a:r>
              <a:rPr lang="en-US" sz="3135" b="1" dirty="0">
                <a:solidFill>
                  <a:srgbClr val="242424"/>
                </a:solidFill>
                <a:latin typeface="Montserrat SemiBold" pitchFamily="2" charset="0"/>
                <a:ea typeface="Asap Bold"/>
                <a:cs typeface="Asap Bold"/>
                <a:sym typeface="Asap Bold"/>
              </a:rPr>
              <a:t>.</a:t>
            </a: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Bold</vt:lpstr>
      <vt:lpstr>Montserrat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toán 3</dc:title>
  <cp:lastModifiedBy>WEUP - THIET KE - 07</cp:lastModifiedBy>
  <cp:revision>2</cp:revision>
  <dcterms:created xsi:type="dcterms:W3CDTF">2006-08-16T00:00:00Z</dcterms:created>
  <dcterms:modified xsi:type="dcterms:W3CDTF">2025-04-18T03:51:45Z</dcterms:modified>
  <dc:identifier>DAGi48j9Skw</dc:identifier>
</cp:coreProperties>
</file>