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Fraunces" panose="020B0604020202020204" charset="0"/>
      <p:regular r:id="rId10"/>
    </p:embeddedFont>
    <p:embeddedFont>
      <p:font typeface="Fraunces Bold" panose="020B0604020202020204" charset="0"/>
      <p:regular r:id="rId11"/>
    </p:embeddedFont>
    <p:embeddedFont>
      <p:font typeface="Lucky Bones" panose="020B0604020202020204" charset="0"/>
      <p:regular r:id="rId12"/>
    </p:embeddedFont>
    <p:embeddedFont>
      <p:font typeface="TT Chocolate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02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09844"/>
            <a:ext cx="18288000" cy="1509412"/>
            <a:chOff x="0" y="0"/>
            <a:chExt cx="4816593" cy="3975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97541"/>
            </a:xfrm>
            <a:custGeom>
              <a:avLst/>
              <a:gdLst/>
              <a:ahLst/>
              <a:cxnLst/>
              <a:rect l="l" t="t" r="r" b="b"/>
              <a:pathLst>
                <a:path w="4816592" h="397541">
                  <a:moveTo>
                    <a:pt x="0" y="0"/>
                  </a:moveTo>
                  <a:lnTo>
                    <a:pt x="4816592" y="0"/>
                  </a:lnTo>
                  <a:lnTo>
                    <a:pt x="4816592" y="397541"/>
                  </a:lnTo>
                  <a:lnTo>
                    <a:pt x="0" y="397541"/>
                  </a:lnTo>
                  <a:close/>
                </a:path>
              </a:pathLst>
            </a:custGeom>
            <a:solidFill>
              <a:srgbClr val="C4814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435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434681" y="5892130"/>
            <a:ext cx="3674461" cy="726941"/>
            <a:chOff x="0" y="0"/>
            <a:chExt cx="2054227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54227" cy="406400"/>
            </a:xfrm>
            <a:custGeom>
              <a:avLst/>
              <a:gdLst/>
              <a:ahLst/>
              <a:cxnLst/>
              <a:rect l="l" t="t" r="r" b="b"/>
              <a:pathLst>
                <a:path w="2054227" h="406400">
                  <a:moveTo>
                    <a:pt x="2054227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2054227" y="406400"/>
                  </a:lnTo>
                  <a:lnTo>
                    <a:pt x="1952627" y="203200"/>
                  </a:lnTo>
                  <a:lnTo>
                    <a:pt x="2054227" y="0"/>
                  </a:lnTo>
                  <a:close/>
                </a:path>
              </a:pathLst>
            </a:custGeom>
            <a:solidFill>
              <a:srgbClr val="E7262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88900" y="-38100"/>
              <a:ext cx="1876427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462886" y="1935791"/>
            <a:ext cx="368506" cy="530225"/>
          </a:xfrm>
          <a:custGeom>
            <a:avLst/>
            <a:gdLst/>
            <a:ahLst/>
            <a:cxnLst/>
            <a:rect l="l" t="t" r="r" b="b"/>
            <a:pathLst>
              <a:path w="368506" h="530225">
                <a:moveTo>
                  <a:pt x="0" y="0"/>
                </a:moveTo>
                <a:lnTo>
                  <a:pt x="368507" y="0"/>
                </a:lnTo>
                <a:lnTo>
                  <a:pt x="368507" y="530225"/>
                </a:lnTo>
                <a:lnTo>
                  <a:pt x="0" y="5302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186128" y="5143500"/>
            <a:ext cx="368506" cy="530225"/>
          </a:xfrm>
          <a:custGeom>
            <a:avLst/>
            <a:gdLst/>
            <a:ahLst/>
            <a:cxnLst/>
            <a:rect l="l" t="t" r="r" b="b"/>
            <a:pathLst>
              <a:path w="368506" h="530225">
                <a:moveTo>
                  <a:pt x="0" y="0"/>
                </a:moveTo>
                <a:lnTo>
                  <a:pt x="368506" y="0"/>
                </a:lnTo>
                <a:lnTo>
                  <a:pt x="368506" y="530225"/>
                </a:lnTo>
                <a:lnTo>
                  <a:pt x="0" y="5302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-343408" y="397936"/>
            <a:ext cx="2744215" cy="9889064"/>
          </a:xfrm>
          <a:custGeom>
            <a:avLst/>
            <a:gdLst/>
            <a:ahLst/>
            <a:cxnLst/>
            <a:rect l="l" t="t" r="r" b="b"/>
            <a:pathLst>
              <a:path w="2744215" h="9889064">
                <a:moveTo>
                  <a:pt x="2744216" y="0"/>
                </a:moveTo>
                <a:lnTo>
                  <a:pt x="0" y="0"/>
                </a:lnTo>
                <a:lnTo>
                  <a:pt x="0" y="9889064"/>
                </a:lnTo>
                <a:lnTo>
                  <a:pt x="2744216" y="9889064"/>
                </a:lnTo>
                <a:lnTo>
                  <a:pt x="274421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92117" y="0"/>
            <a:ext cx="11301259" cy="1610429"/>
          </a:xfrm>
          <a:custGeom>
            <a:avLst/>
            <a:gdLst/>
            <a:ahLst/>
            <a:cxnLst/>
            <a:rect l="l" t="t" r="r" b="b"/>
            <a:pathLst>
              <a:path w="11301259" h="1610429">
                <a:moveTo>
                  <a:pt x="0" y="0"/>
                </a:moveTo>
                <a:lnTo>
                  <a:pt x="11301259" y="0"/>
                </a:lnTo>
                <a:lnTo>
                  <a:pt x="11301259" y="1610429"/>
                </a:lnTo>
                <a:lnTo>
                  <a:pt x="0" y="16104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887192" y="397936"/>
            <a:ext cx="2744215" cy="9889064"/>
          </a:xfrm>
          <a:custGeom>
            <a:avLst/>
            <a:gdLst/>
            <a:ahLst/>
            <a:cxnLst/>
            <a:rect l="l" t="t" r="r" b="b"/>
            <a:pathLst>
              <a:path w="2744215" h="9889064">
                <a:moveTo>
                  <a:pt x="0" y="0"/>
                </a:moveTo>
                <a:lnTo>
                  <a:pt x="2744216" y="0"/>
                </a:lnTo>
                <a:lnTo>
                  <a:pt x="2744216" y="9889064"/>
                </a:lnTo>
                <a:lnTo>
                  <a:pt x="0" y="9889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1109142" y="0"/>
            <a:ext cx="11301259" cy="1610429"/>
          </a:xfrm>
          <a:custGeom>
            <a:avLst/>
            <a:gdLst/>
            <a:ahLst/>
            <a:cxnLst/>
            <a:rect l="l" t="t" r="r" b="b"/>
            <a:pathLst>
              <a:path w="11301259" h="1610429">
                <a:moveTo>
                  <a:pt x="0" y="0"/>
                </a:moveTo>
                <a:lnTo>
                  <a:pt x="11301258" y="0"/>
                </a:lnTo>
                <a:lnTo>
                  <a:pt x="11301258" y="1610429"/>
                </a:lnTo>
                <a:lnTo>
                  <a:pt x="0" y="16104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864465" y="4970760"/>
            <a:ext cx="4242154" cy="5536254"/>
          </a:xfrm>
          <a:custGeom>
            <a:avLst/>
            <a:gdLst/>
            <a:ahLst/>
            <a:cxnLst/>
            <a:rect l="l" t="t" r="r" b="b"/>
            <a:pathLst>
              <a:path w="4242154" h="5536254">
                <a:moveTo>
                  <a:pt x="0" y="0"/>
                </a:moveTo>
                <a:lnTo>
                  <a:pt x="4242155" y="0"/>
                </a:lnTo>
                <a:lnTo>
                  <a:pt x="4242155" y="5536254"/>
                </a:lnTo>
                <a:lnTo>
                  <a:pt x="0" y="55362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2921262" y="7102221"/>
            <a:ext cx="2826209" cy="2709627"/>
          </a:xfrm>
          <a:custGeom>
            <a:avLst/>
            <a:gdLst/>
            <a:ahLst/>
            <a:cxnLst/>
            <a:rect l="l" t="t" r="r" b="b"/>
            <a:pathLst>
              <a:path w="2826209" h="2709627">
                <a:moveTo>
                  <a:pt x="0" y="0"/>
                </a:moveTo>
                <a:lnTo>
                  <a:pt x="2826209" y="0"/>
                </a:lnTo>
                <a:lnTo>
                  <a:pt x="2826209" y="2709628"/>
                </a:lnTo>
                <a:lnTo>
                  <a:pt x="0" y="27096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226944" y="2174096"/>
            <a:ext cx="16032356" cy="3799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39"/>
              </a:lnSpc>
            </a:pPr>
            <a:r>
              <a:rPr lang="en-US" sz="9085" spc="-381" dirty="0">
                <a:solidFill>
                  <a:srgbClr val="FBF5D6"/>
                </a:solidFill>
                <a:latin typeface="Lucky Bones"/>
                <a:ea typeface="Lucky Bones"/>
                <a:cs typeface="Lucky Bones"/>
                <a:sym typeface="Lucky Bones"/>
              </a:rPr>
              <a:t> LIFE STORIES AND PERSONALITIES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241812" y="7394408"/>
            <a:ext cx="8394729" cy="1943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00"/>
              </a:lnSpc>
            </a:pPr>
            <a:r>
              <a:rPr lang="en-US" sz="14000" spc="-588" dirty="0">
                <a:solidFill>
                  <a:srgbClr val="FBF5D6"/>
                </a:solidFill>
                <a:latin typeface="Lucky Bones"/>
                <a:ea typeface="Lucky Bones"/>
                <a:cs typeface="Lucky Bones"/>
                <a:sym typeface="Lucky Bones"/>
              </a:rPr>
              <a:t>BINGO!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938387" y="5914288"/>
            <a:ext cx="2667048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00"/>
              </a:lnSpc>
              <a:spcBef>
                <a:spcPct val="0"/>
              </a:spcBef>
            </a:pPr>
            <a:r>
              <a:rPr lang="en-US" sz="3500" u="none" strike="noStrike" dirty="0">
                <a:solidFill>
                  <a:srgbClr val="FBF5D6"/>
                </a:solidFill>
                <a:latin typeface="TT Chocolates"/>
                <a:ea typeface="TT Chocolates"/>
                <a:cs typeface="TT Chocolates"/>
                <a:sym typeface="TT Chocolates"/>
              </a:rPr>
              <a:t>Start Now!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02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692712" y="-723674"/>
            <a:ext cx="3055462" cy="11010674"/>
          </a:xfrm>
          <a:custGeom>
            <a:avLst/>
            <a:gdLst/>
            <a:ahLst/>
            <a:cxnLst/>
            <a:rect l="l" t="t" r="r" b="b"/>
            <a:pathLst>
              <a:path w="3055462" h="11010674">
                <a:moveTo>
                  <a:pt x="3055462" y="0"/>
                </a:moveTo>
                <a:lnTo>
                  <a:pt x="0" y="0"/>
                </a:lnTo>
                <a:lnTo>
                  <a:pt x="0" y="11010674"/>
                </a:lnTo>
                <a:lnTo>
                  <a:pt x="3055462" y="11010674"/>
                </a:lnTo>
                <a:lnTo>
                  <a:pt x="30554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051245" y="-166288"/>
            <a:ext cx="2946932" cy="10619575"/>
          </a:xfrm>
          <a:custGeom>
            <a:avLst/>
            <a:gdLst/>
            <a:ahLst/>
            <a:cxnLst/>
            <a:rect l="l" t="t" r="r" b="b"/>
            <a:pathLst>
              <a:path w="2946932" h="10619575">
                <a:moveTo>
                  <a:pt x="0" y="0"/>
                </a:moveTo>
                <a:lnTo>
                  <a:pt x="2946932" y="0"/>
                </a:lnTo>
                <a:lnTo>
                  <a:pt x="2946932" y="10619576"/>
                </a:lnTo>
                <a:lnTo>
                  <a:pt x="0" y="106195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-723674"/>
            <a:ext cx="22602518" cy="1610429"/>
            <a:chOff x="0" y="0"/>
            <a:chExt cx="30136691" cy="21472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068345" cy="2147239"/>
            </a:xfrm>
            <a:custGeom>
              <a:avLst/>
              <a:gdLst/>
              <a:ahLst/>
              <a:cxnLst/>
              <a:rect l="l" t="t" r="r" b="b"/>
              <a:pathLst>
                <a:path w="15068345" h="2147239">
                  <a:moveTo>
                    <a:pt x="0" y="0"/>
                  </a:moveTo>
                  <a:lnTo>
                    <a:pt x="15068345" y="0"/>
                  </a:lnTo>
                  <a:lnTo>
                    <a:pt x="15068345" y="2147239"/>
                  </a:lnTo>
                  <a:lnTo>
                    <a:pt x="0" y="2147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15068345" y="0"/>
              <a:ext cx="15068345" cy="2147239"/>
            </a:xfrm>
            <a:custGeom>
              <a:avLst/>
              <a:gdLst/>
              <a:ahLst/>
              <a:cxnLst/>
              <a:rect l="l" t="t" r="r" b="b"/>
              <a:pathLst>
                <a:path w="15068345" h="2147239">
                  <a:moveTo>
                    <a:pt x="0" y="0"/>
                  </a:moveTo>
                  <a:lnTo>
                    <a:pt x="15068346" y="0"/>
                  </a:lnTo>
                  <a:lnTo>
                    <a:pt x="15068346" y="2147239"/>
                  </a:lnTo>
                  <a:lnTo>
                    <a:pt x="0" y="2147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2252855" y="2140076"/>
            <a:ext cx="13782289" cy="7118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7825" lvl="1" indent="-303913" algn="just">
              <a:lnSpc>
                <a:spcPts val="4701"/>
              </a:lnSpc>
              <a:buAutoNum type="arabicPeriod"/>
            </a:pPr>
            <a:r>
              <a:rPr lang="en-US" sz="2815">
                <a:solidFill>
                  <a:srgbClr val="FBF5D6"/>
                </a:solidFill>
                <a:latin typeface="Fraunces"/>
                <a:ea typeface="Fraunces"/>
                <a:cs typeface="Fraunces"/>
                <a:sym typeface="Fraunces"/>
              </a:rPr>
              <a:t> Distribute Bingo Grids: Each student receives a 5×5 Bingo grid (teachers can provide pre-printed sheets or guide students to draw the grid on paper).</a:t>
            </a:r>
          </a:p>
          <a:p>
            <a:pPr marL="607825" lvl="1" indent="-303913" algn="just">
              <a:lnSpc>
                <a:spcPts val="4701"/>
              </a:lnSpc>
              <a:buAutoNum type="arabicPeriod"/>
            </a:pPr>
            <a:r>
              <a:rPr lang="en-US" sz="2815">
                <a:solidFill>
                  <a:srgbClr val="FBF5D6"/>
                </a:solidFill>
                <a:latin typeface="Fraunces"/>
                <a:ea typeface="Fraunces"/>
                <a:cs typeface="Fraunces"/>
                <a:sym typeface="Fraunces"/>
              </a:rPr>
              <a:t>Vocabulary Preparation: Below is a list of 25 words related to the topic: Life Stories and Personalities.</a:t>
            </a:r>
          </a:p>
          <a:p>
            <a:pPr marL="607825" lvl="1" indent="-303913" algn="just">
              <a:lnSpc>
                <a:spcPts val="4701"/>
              </a:lnSpc>
              <a:buAutoNum type="arabicPeriod"/>
            </a:pPr>
            <a:r>
              <a:rPr lang="en-US" sz="2815">
                <a:solidFill>
                  <a:srgbClr val="FBF5D6"/>
                </a:solidFill>
                <a:latin typeface="Fraunces"/>
                <a:ea typeface="Fraunces"/>
                <a:cs typeface="Fraunces"/>
                <a:sym typeface="Fraunces"/>
              </a:rPr>
              <a:t>Select and Fill in Words: Students may freely choose any 25 words from the list and fill them into the 25 squares on their Bingo grid (one word per square).</a:t>
            </a:r>
          </a:p>
          <a:p>
            <a:pPr marL="607825" lvl="1" indent="-303913" algn="just">
              <a:lnSpc>
                <a:spcPts val="4701"/>
              </a:lnSpc>
              <a:buAutoNum type="arabicPeriod"/>
            </a:pPr>
            <a:r>
              <a:rPr lang="en-US" sz="2815">
                <a:solidFill>
                  <a:srgbClr val="FBF5D6"/>
                </a:solidFill>
                <a:latin typeface="Fraunces"/>
                <a:ea typeface="Fraunces"/>
                <a:cs typeface="Fraunces"/>
                <a:sym typeface="Fraunces"/>
              </a:rPr>
              <a:t>Read the Clues: The teacher will read out definitions, examples, or synonyms for each vocabulary word in turn.</a:t>
            </a:r>
          </a:p>
          <a:p>
            <a:pPr marL="607825" lvl="1" indent="-303913" algn="just">
              <a:lnSpc>
                <a:spcPts val="4701"/>
              </a:lnSpc>
              <a:buAutoNum type="arabicPeriod"/>
            </a:pPr>
            <a:r>
              <a:rPr lang="en-US" sz="2815">
                <a:solidFill>
                  <a:srgbClr val="FBF5D6"/>
                </a:solidFill>
                <a:latin typeface="Fraunces"/>
                <a:ea typeface="Fraunces"/>
                <a:cs typeface="Fraunces"/>
                <a:sym typeface="Fraunces"/>
              </a:rPr>
              <a:t>Students look for and mark (check, color in, etc.) the corresponding word on their grid if it’s present.</a:t>
            </a:r>
          </a:p>
          <a:p>
            <a:pPr marL="607825" lvl="1" indent="-303913" algn="just">
              <a:lnSpc>
                <a:spcPts val="4701"/>
              </a:lnSpc>
              <a:buAutoNum type="arabicPeriod"/>
            </a:pPr>
            <a:r>
              <a:rPr lang="en-US" sz="2815">
                <a:solidFill>
                  <a:srgbClr val="FBF5D6"/>
                </a:solidFill>
                <a:latin typeface="Fraunces"/>
                <a:ea typeface="Fraunces"/>
                <a:cs typeface="Fraunces"/>
                <a:sym typeface="Fraunces"/>
              </a:rPr>
              <a:t>How to Win: When a student has 5 marked squares in a row (horizontal, vertical, or diagonal), they must shout “BINGO!” and raise their hand to report.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024339" y="1241947"/>
            <a:ext cx="10239322" cy="752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75"/>
              </a:lnSpc>
              <a:spcBef>
                <a:spcPct val="0"/>
              </a:spcBef>
            </a:pPr>
            <a:r>
              <a:rPr lang="en-US" sz="5500" b="1" spc="-231">
                <a:solidFill>
                  <a:srgbClr val="FBF5D6"/>
                </a:solidFill>
                <a:latin typeface="Fraunces Bold"/>
                <a:ea typeface="Fraunces Bold"/>
                <a:cs typeface="Fraunces Bold"/>
                <a:sym typeface="Fraunces Bold"/>
              </a:rPr>
              <a:t>INTRODUCTION</a:t>
            </a:r>
          </a:p>
        </p:txBody>
      </p:sp>
      <p:sp>
        <p:nvSpPr>
          <p:cNvPr id="9" name="Freeform 9"/>
          <p:cNvSpPr/>
          <p:nvPr/>
        </p:nvSpPr>
        <p:spPr>
          <a:xfrm>
            <a:off x="12448566" y="1130097"/>
            <a:ext cx="551247" cy="793161"/>
          </a:xfrm>
          <a:custGeom>
            <a:avLst/>
            <a:gdLst/>
            <a:ahLst/>
            <a:cxnLst/>
            <a:rect l="l" t="t" r="r" b="b"/>
            <a:pathLst>
              <a:path w="551247" h="793161">
                <a:moveTo>
                  <a:pt x="0" y="0"/>
                </a:moveTo>
                <a:lnTo>
                  <a:pt x="551246" y="0"/>
                </a:lnTo>
                <a:lnTo>
                  <a:pt x="551246" y="793161"/>
                </a:lnTo>
                <a:lnTo>
                  <a:pt x="0" y="7931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999812" y="1526678"/>
            <a:ext cx="275623" cy="396580"/>
          </a:xfrm>
          <a:custGeom>
            <a:avLst/>
            <a:gdLst/>
            <a:ahLst/>
            <a:cxnLst/>
            <a:rect l="l" t="t" r="r" b="b"/>
            <a:pathLst>
              <a:path w="275623" h="396580">
                <a:moveTo>
                  <a:pt x="0" y="0"/>
                </a:moveTo>
                <a:lnTo>
                  <a:pt x="275624" y="0"/>
                </a:lnTo>
                <a:lnTo>
                  <a:pt x="275624" y="396580"/>
                </a:lnTo>
                <a:lnTo>
                  <a:pt x="0" y="3965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02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2177312" y="1028700"/>
          <a:ext cx="13933376" cy="8955748"/>
        </p:xfrm>
        <a:graphic>
          <a:graphicData uri="http://schemas.openxmlformats.org/drawingml/2006/table">
            <a:tbl>
              <a:tblPr/>
              <a:tblGrid>
                <a:gridCol w="147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5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7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7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94832"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1">
                          <a:solidFill>
                            <a:srgbClr val="FFFFFF"/>
                          </a:solidFill>
                          <a:latin typeface="Fraunces Bold"/>
                          <a:ea typeface="Fraunces Bold"/>
                          <a:cs typeface="Fraunces Bold"/>
                          <a:sym typeface="Fraunces Bold"/>
                        </a:rPr>
                        <a:t>achievement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1">
                          <a:solidFill>
                            <a:srgbClr val="FFFFFF"/>
                          </a:solidFill>
                          <a:latin typeface="Fraunces Bold"/>
                          <a:ea typeface="Fraunces Bold"/>
                          <a:cs typeface="Fraunces Bold"/>
                          <a:sym typeface="Fraunces Bold"/>
                        </a:rPr>
                        <a:t>10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1">
                          <a:solidFill>
                            <a:srgbClr val="FFFFFF"/>
                          </a:solidFill>
                          <a:latin typeface="Fraunces Bold"/>
                          <a:ea typeface="Fraunces Bold"/>
                          <a:cs typeface="Fraunces Bold"/>
                          <a:sym typeface="Fraunces Bold"/>
                        </a:rPr>
                        <a:t>charity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1">
                          <a:solidFill>
                            <a:srgbClr val="FFFFFF"/>
                          </a:solidFill>
                          <a:latin typeface="Fraunces Bold"/>
                          <a:ea typeface="Fraunces Bold"/>
                          <a:cs typeface="Fraunces Bold"/>
                          <a:sym typeface="Fraunces Bold"/>
                        </a:rPr>
                        <a:t>19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1">
                          <a:solidFill>
                            <a:srgbClr val="FFFFFF"/>
                          </a:solidFill>
                          <a:latin typeface="Fraunces Bold"/>
                          <a:ea typeface="Fraunces Bold"/>
                          <a:cs typeface="Fraunces Bold"/>
                          <a:sym typeface="Fraunces Bold"/>
                        </a:rPr>
                        <a:t>fortune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5962"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1">
                          <a:solidFill>
                            <a:srgbClr val="FFFFFF"/>
                          </a:solidFill>
                          <a:latin typeface="Fraunces Bold"/>
                          <a:ea typeface="Fraunces Bold"/>
                          <a:cs typeface="Fraunces Bold"/>
                          <a:sym typeface="Fraunces Bold"/>
                        </a:rPr>
                        <a:t>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1">
                          <a:solidFill>
                            <a:srgbClr val="FFFFFF"/>
                          </a:solidFill>
                          <a:latin typeface="Fraunces Bold"/>
                          <a:ea typeface="Fraunces Bold"/>
                          <a:cs typeface="Fraunces Bold"/>
                          <a:sym typeface="Fraunces Bold"/>
                        </a:rPr>
                        <a:t>influence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1">
                          <a:solidFill>
                            <a:srgbClr val="FFFFFF"/>
                          </a:solidFill>
                          <a:latin typeface="Fraunces Bold"/>
                          <a:ea typeface="Fraunces Bold"/>
                          <a:cs typeface="Fraunces Bold"/>
                          <a:sym typeface="Fraunces Bold"/>
                        </a:rPr>
                        <a:t>11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1">
                          <a:solidFill>
                            <a:srgbClr val="FFFFFF"/>
                          </a:solidFill>
                          <a:latin typeface="Fraunces Bold"/>
                          <a:ea typeface="Fraunces Bold"/>
                          <a:cs typeface="Fraunces Bold"/>
                          <a:sym typeface="Fraunces Bold"/>
                        </a:rPr>
                        <a:t>determine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1">
                          <a:solidFill>
                            <a:srgbClr val="FFFFFF"/>
                          </a:solidFill>
                          <a:latin typeface="Fraunces Bold"/>
                          <a:ea typeface="Fraunces Bold"/>
                          <a:cs typeface="Fraunces Bold"/>
                          <a:sym typeface="Fraunces Bold"/>
                        </a:rPr>
                        <a:t>20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1">
                          <a:solidFill>
                            <a:srgbClr val="FFFFFF"/>
                          </a:solidFill>
                          <a:latin typeface="Fraunces Bold"/>
                          <a:ea typeface="Fraunces Bold"/>
                          <a:cs typeface="Fraunces Bold"/>
                          <a:sym typeface="Fraunces Bold"/>
                        </a:rPr>
                        <a:t>philanthropy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832"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1">
                          <a:solidFill>
                            <a:srgbClr val="FFFFFF"/>
                          </a:solidFill>
                          <a:latin typeface="Fraunces Bold"/>
                          <a:ea typeface="Fraunces Bold"/>
                          <a:cs typeface="Fraunces Bold"/>
                          <a:sym typeface="Fraunces Bold"/>
                        </a:rPr>
                        <a:t>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1">
                          <a:solidFill>
                            <a:srgbClr val="FFFFFF"/>
                          </a:solidFill>
                          <a:latin typeface="Fraunces Bold"/>
                          <a:ea typeface="Fraunces Bold"/>
                          <a:cs typeface="Fraunces Bold"/>
                          <a:sym typeface="Fraunces Bold"/>
                        </a:rPr>
                        <a:t>talented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1">
                          <a:solidFill>
                            <a:srgbClr val="FFFFFF"/>
                          </a:solidFill>
                          <a:latin typeface="Fraunces Bold"/>
                          <a:ea typeface="Fraunces Bold"/>
                          <a:cs typeface="Fraunces Bold"/>
                          <a:sym typeface="Fraunces Bold"/>
                        </a:rPr>
                        <a:t>12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1">
                          <a:solidFill>
                            <a:srgbClr val="FFFFFF"/>
                          </a:solidFill>
                          <a:latin typeface="Fraunces Bold"/>
                          <a:ea typeface="Fraunces Bold"/>
                          <a:cs typeface="Fraunces Bold"/>
                          <a:sym typeface="Fraunces Bold"/>
                        </a:rPr>
                        <a:t>motivate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1">
                          <a:solidFill>
                            <a:srgbClr val="FFFFFF"/>
                          </a:solidFill>
                          <a:latin typeface="Fraunces Bold"/>
                          <a:ea typeface="Fraunces Bold"/>
                          <a:cs typeface="Fraunces Bold"/>
                          <a:sym typeface="Fraunces Bold"/>
                        </a:rPr>
                        <a:t>21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b="1">
                          <a:solidFill>
                            <a:srgbClr val="FFFFFF"/>
                          </a:solidFill>
                          <a:latin typeface="Fraunces Bold"/>
                          <a:ea typeface="Fraunces Bold"/>
                          <a:cs typeface="Fraunces Bold"/>
                          <a:sym typeface="Fraunces Bold"/>
                        </a:rPr>
                        <a:t>inspiration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4832"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distinguished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13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dedicated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22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fame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4832"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persevere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14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memorable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23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acknowledge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5962"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reputation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15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innovate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24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failure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4832"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generosity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16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legacy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prosperous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4832"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hospitality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17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humble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4832"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overcome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18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FFFFFF"/>
                          </a:solidFill>
                          <a:latin typeface="Fraunces"/>
                          <a:ea typeface="Fraunces"/>
                          <a:cs typeface="Fraunces"/>
                          <a:sym typeface="Fraunces"/>
                        </a:rPr>
                        <a:t>ambition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 flipH="1">
            <a:off x="-692712" y="-723674"/>
            <a:ext cx="3055462" cy="11010674"/>
          </a:xfrm>
          <a:custGeom>
            <a:avLst/>
            <a:gdLst/>
            <a:ahLst/>
            <a:cxnLst/>
            <a:rect l="l" t="t" r="r" b="b"/>
            <a:pathLst>
              <a:path w="3055462" h="11010674">
                <a:moveTo>
                  <a:pt x="3055462" y="0"/>
                </a:moveTo>
                <a:lnTo>
                  <a:pt x="0" y="0"/>
                </a:lnTo>
                <a:lnTo>
                  <a:pt x="0" y="11010674"/>
                </a:lnTo>
                <a:lnTo>
                  <a:pt x="3055462" y="11010674"/>
                </a:lnTo>
                <a:lnTo>
                  <a:pt x="30554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51245" y="-166288"/>
            <a:ext cx="2946932" cy="10619575"/>
          </a:xfrm>
          <a:custGeom>
            <a:avLst/>
            <a:gdLst/>
            <a:ahLst/>
            <a:cxnLst/>
            <a:rect l="l" t="t" r="r" b="b"/>
            <a:pathLst>
              <a:path w="2946932" h="10619575">
                <a:moveTo>
                  <a:pt x="0" y="0"/>
                </a:moveTo>
                <a:lnTo>
                  <a:pt x="2946932" y="0"/>
                </a:lnTo>
                <a:lnTo>
                  <a:pt x="2946932" y="10619576"/>
                </a:lnTo>
                <a:lnTo>
                  <a:pt x="0" y="106195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-723674"/>
            <a:ext cx="22602518" cy="1610429"/>
            <a:chOff x="0" y="0"/>
            <a:chExt cx="30136691" cy="21472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068345" cy="2147239"/>
            </a:xfrm>
            <a:custGeom>
              <a:avLst/>
              <a:gdLst/>
              <a:ahLst/>
              <a:cxnLst/>
              <a:rect l="l" t="t" r="r" b="b"/>
              <a:pathLst>
                <a:path w="15068345" h="2147239">
                  <a:moveTo>
                    <a:pt x="0" y="0"/>
                  </a:moveTo>
                  <a:lnTo>
                    <a:pt x="15068345" y="0"/>
                  </a:lnTo>
                  <a:lnTo>
                    <a:pt x="15068345" y="2147239"/>
                  </a:lnTo>
                  <a:lnTo>
                    <a:pt x="0" y="2147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5068345" y="0"/>
              <a:ext cx="15068345" cy="2147239"/>
            </a:xfrm>
            <a:custGeom>
              <a:avLst/>
              <a:gdLst/>
              <a:ahLst/>
              <a:cxnLst/>
              <a:rect l="l" t="t" r="r" b="b"/>
              <a:pathLst>
                <a:path w="15068345" h="2147239">
                  <a:moveTo>
                    <a:pt x="0" y="0"/>
                  </a:moveTo>
                  <a:lnTo>
                    <a:pt x="15068346" y="0"/>
                  </a:lnTo>
                  <a:lnTo>
                    <a:pt x="15068346" y="2147239"/>
                  </a:lnTo>
                  <a:lnTo>
                    <a:pt x="0" y="2147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02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09844"/>
            <a:ext cx="18288000" cy="1509412"/>
            <a:chOff x="0" y="0"/>
            <a:chExt cx="4816593" cy="3975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97541"/>
            </a:xfrm>
            <a:custGeom>
              <a:avLst/>
              <a:gdLst/>
              <a:ahLst/>
              <a:cxnLst/>
              <a:rect l="l" t="t" r="r" b="b"/>
              <a:pathLst>
                <a:path w="4816592" h="397541">
                  <a:moveTo>
                    <a:pt x="0" y="0"/>
                  </a:moveTo>
                  <a:lnTo>
                    <a:pt x="4816592" y="0"/>
                  </a:lnTo>
                  <a:lnTo>
                    <a:pt x="4816592" y="397541"/>
                  </a:lnTo>
                  <a:lnTo>
                    <a:pt x="0" y="397541"/>
                  </a:lnTo>
                  <a:close/>
                </a:path>
              </a:pathLst>
            </a:custGeom>
            <a:solidFill>
              <a:srgbClr val="C4814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435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951926" y="1837503"/>
            <a:ext cx="6384148" cy="7420797"/>
            <a:chOff x="0" y="0"/>
            <a:chExt cx="4991600" cy="5802130"/>
          </a:xfrm>
        </p:grpSpPr>
        <p:sp>
          <p:nvSpPr>
            <p:cNvPr id="6" name="Freeform 6"/>
            <p:cNvSpPr/>
            <p:nvPr/>
          </p:nvSpPr>
          <p:spPr>
            <a:xfrm>
              <a:off x="-1" y="0"/>
              <a:ext cx="4999259" cy="5802130"/>
            </a:xfrm>
            <a:custGeom>
              <a:avLst/>
              <a:gdLst/>
              <a:ahLst/>
              <a:cxnLst/>
              <a:rect l="l" t="t" r="r" b="b"/>
              <a:pathLst>
                <a:path w="4999259" h="5802130">
                  <a:moveTo>
                    <a:pt x="4492821" y="5785211"/>
                  </a:moveTo>
                  <a:cubicBezTo>
                    <a:pt x="4492821" y="5785211"/>
                    <a:pt x="4255825" y="5775241"/>
                    <a:pt x="3893685" y="5788686"/>
                  </a:cubicBezTo>
                  <a:cubicBezTo>
                    <a:pt x="3531547" y="5802130"/>
                    <a:pt x="490924" y="5802130"/>
                    <a:pt x="490924" y="5802130"/>
                  </a:cubicBezTo>
                  <a:cubicBezTo>
                    <a:pt x="245502" y="5802130"/>
                    <a:pt x="32509" y="5704862"/>
                    <a:pt x="31032" y="5544748"/>
                  </a:cubicBezTo>
                  <a:cubicBezTo>
                    <a:pt x="31032" y="5544748"/>
                    <a:pt x="0" y="3725645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4446272" y="0"/>
                    <a:pt x="4446272" y="0"/>
                  </a:cubicBezTo>
                  <a:cubicBezTo>
                    <a:pt x="4758173" y="0"/>
                    <a:pt x="4991601" y="101069"/>
                    <a:pt x="4983744" y="303616"/>
                  </a:cubicBezTo>
                  <a:cubicBezTo>
                    <a:pt x="4983744" y="303616"/>
                    <a:pt x="4981749" y="3448190"/>
                    <a:pt x="4990504" y="4845161"/>
                  </a:cubicBezTo>
                  <a:cubicBezTo>
                    <a:pt x="4999259" y="5138462"/>
                    <a:pt x="4952711" y="5471533"/>
                    <a:pt x="4952711" y="5471533"/>
                  </a:cubicBezTo>
                  <a:cubicBezTo>
                    <a:pt x="4949746" y="5651559"/>
                    <a:pt x="4738243" y="5785211"/>
                    <a:pt x="4492821" y="5785211"/>
                  </a:cubicBezTo>
                  <a:close/>
                </a:path>
              </a:pathLst>
            </a:custGeom>
            <a:solidFill>
              <a:srgbClr val="FBF3D5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378749" y="3240575"/>
            <a:ext cx="930179" cy="93017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E7262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379478" y="4405044"/>
            <a:ext cx="930179" cy="93017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E72625"/>
            </a:solidFill>
            <a:ln cap="rnd">
              <a:noFill/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379478" y="5566396"/>
            <a:ext cx="930179" cy="93017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E72625"/>
            </a:solidFill>
            <a:ln cap="rnd">
              <a:noFill/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379478" y="6730865"/>
            <a:ext cx="930179" cy="93017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E72625"/>
            </a:solidFill>
            <a:ln cap="rnd">
              <a:noFill/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379478" y="7895333"/>
            <a:ext cx="930179" cy="930179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3E446B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533031" y="3240575"/>
            <a:ext cx="930179" cy="930179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E72625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533760" y="4405044"/>
            <a:ext cx="930179" cy="930179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E72625"/>
            </a:solidFill>
            <a:ln cap="rnd">
              <a:noFill/>
              <a:prstDash val="solid"/>
              <a:round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533760" y="5566396"/>
            <a:ext cx="930179" cy="930179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E72625"/>
            </a:solidFill>
            <a:ln cap="rnd">
              <a:noFill/>
              <a:prstDash val="solid"/>
              <a:round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533760" y="6730865"/>
            <a:ext cx="930179" cy="930179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3E446B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7533760" y="7895333"/>
            <a:ext cx="930179" cy="930179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E72625"/>
            </a:solidFill>
            <a:ln cap="rnd">
              <a:noFill/>
              <a:prstDash val="solid"/>
              <a:round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685855" y="3240575"/>
            <a:ext cx="930179" cy="930179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E72625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8686584" y="4405044"/>
            <a:ext cx="930179" cy="930179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E72625"/>
            </a:solidFill>
            <a:ln cap="rnd">
              <a:noFill/>
              <a:prstDash val="solid"/>
              <a:round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8686584" y="5566396"/>
            <a:ext cx="930179" cy="930179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3E446B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8686584" y="6730865"/>
            <a:ext cx="930179" cy="930179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E72625"/>
            </a:solidFill>
            <a:ln cap="rnd">
              <a:noFill/>
              <a:prstDash val="solid"/>
              <a:round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8686584" y="7895333"/>
            <a:ext cx="930179" cy="930179"/>
            <a:chOff x="0" y="0"/>
            <a:chExt cx="812800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E72625"/>
            </a:solidFill>
            <a:ln cap="rnd">
              <a:noFill/>
              <a:prstDash val="solid"/>
              <a:round/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9840137" y="3240575"/>
            <a:ext cx="930179" cy="930179"/>
            <a:chOff x="0" y="0"/>
            <a:chExt cx="812800" cy="8128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E72625"/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9840866" y="4405044"/>
            <a:ext cx="930179" cy="930179"/>
            <a:chOff x="0" y="0"/>
            <a:chExt cx="812800" cy="8128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3E446B"/>
            </a:solidFill>
          </p:spPr>
        </p:sp>
        <p:sp>
          <p:nvSpPr>
            <p:cNvPr id="57" name="TextBox 5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9840866" y="5566396"/>
            <a:ext cx="930179" cy="930179"/>
            <a:chOff x="0" y="0"/>
            <a:chExt cx="812800" cy="81280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E72625"/>
            </a:solidFill>
            <a:ln cap="rnd">
              <a:noFill/>
              <a:prstDash val="solid"/>
              <a:round/>
            </a:ln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9840866" y="6730865"/>
            <a:ext cx="930179" cy="930179"/>
            <a:chOff x="0" y="0"/>
            <a:chExt cx="812800" cy="8128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E72625"/>
            </a:solidFill>
            <a:ln cap="rnd">
              <a:noFill/>
              <a:prstDash val="solid"/>
              <a:round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9840866" y="7895333"/>
            <a:ext cx="930179" cy="930179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E72625"/>
            </a:solidFill>
            <a:ln cap="rnd">
              <a:noFill/>
              <a:prstDash val="solid"/>
              <a:round/>
            </a:ln>
          </p:spPr>
        </p:sp>
        <p:sp>
          <p:nvSpPr>
            <p:cNvPr id="66" name="TextBox 6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994419" y="3240575"/>
            <a:ext cx="930179" cy="930179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3E446B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995148" y="4405044"/>
            <a:ext cx="930179" cy="930179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E72625"/>
            </a:solidFill>
            <a:ln cap="rnd">
              <a:noFill/>
              <a:prstDash val="solid"/>
              <a:round/>
            </a:ln>
          </p:spPr>
        </p:sp>
        <p:sp>
          <p:nvSpPr>
            <p:cNvPr id="72" name="TextBox 7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995148" y="5566396"/>
            <a:ext cx="930179" cy="930179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E72625"/>
            </a:solidFill>
            <a:ln cap="rnd">
              <a:noFill/>
              <a:prstDash val="solid"/>
              <a:round/>
            </a:ln>
          </p:spPr>
        </p:sp>
        <p:sp>
          <p:nvSpPr>
            <p:cNvPr id="75" name="TextBox 7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995148" y="6730865"/>
            <a:ext cx="930179" cy="930179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E72625"/>
            </a:solidFill>
            <a:ln cap="rnd">
              <a:noFill/>
              <a:prstDash val="solid"/>
              <a:round/>
            </a:ln>
          </p:spPr>
        </p:sp>
        <p:sp>
          <p:nvSpPr>
            <p:cNvPr id="78" name="TextBox 7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995148" y="7895333"/>
            <a:ext cx="930179" cy="930179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24722" y="0"/>
                  </a:moveTo>
                  <a:lnTo>
                    <a:pt x="588078" y="0"/>
                  </a:lnTo>
                  <a:cubicBezTo>
                    <a:pt x="647678" y="0"/>
                    <a:pt x="704837" y="23676"/>
                    <a:pt x="746980" y="65820"/>
                  </a:cubicBezTo>
                  <a:cubicBezTo>
                    <a:pt x="789124" y="107963"/>
                    <a:pt x="812800" y="165122"/>
                    <a:pt x="812800" y="224722"/>
                  </a:cubicBezTo>
                  <a:lnTo>
                    <a:pt x="812800" y="588078"/>
                  </a:lnTo>
                  <a:cubicBezTo>
                    <a:pt x="812800" y="647678"/>
                    <a:pt x="789124" y="704837"/>
                    <a:pt x="746980" y="746980"/>
                  </a:cubicBezTo>
                  <a:cubicBezTo>
                    <a:pt x="704837" y="789124"/>
                    <a:pt x="647678" y="812800"/>
                    <a:pt x="588078" y="812800"/>
                  </a:cubicBezTo>
                  <a:lnTo>
                    <a:pt x="224722" y="812800"/>
                  </a:lnTo>
                  <a:cubicBezTo>
                    <a:pt x="165122" y="812800"/>
                    <a:pt x="107963" y="789124"/>
                    <a:pt x="65820" y="746980"/>
                  </a:cubicBezTo>
                  <a:cubicBezTo>
                    <a:pt x="23676" y="704837"/>
                    <a:pt x="0" y="647678"/>
                    <a:pt x="0" y="588078"/>
                  </a:cubicBezTo>
                  <a:lnTo>
                    <a:pt x="0" y="224722"/>
                  </a:lnTo>
                  <a:cubicBezTo>
                    <a:pt x="0" y="165122"/>
                    <a:pt x="23676" y="107963"/>
                    <a:pt x="65820" y="65820"/>
                  </a:cubicBezTo>
                  <a:cubicBezTo>
                    <a:pt x="107963" y="23676"/>
                    <a:pt x="165122" y="0"/>
                    <a:pt x="224722" y="0"/>
                  </a:cubicBezTo>
                  <a:close/>
                </a:path>
              </a:pathLst>
            </a:custGeom>
            <a:solidFill>
              <a:srgbClr val="E72625"/>
            </a:solidFill>
            <a:ln cap="rnd">
              <a:noFill/>
              <a:prstDash val="solid"/>
              <a:round/>
            </a:ln>
          </p:spPr>
        </p:sp>
        <p:sp>
          <p:nvSpPr>
            <p:cNvPr id="81" name="TextBox 8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2" name="Freeform 82"/>
          <p:cNvSpPr/>
          <p:nvPr/>
        </p:nvSpPr>
        <p:spPr>
          <a:xfrm>
            <a:off x="12838983" y="4405044"/>
            <a:ext cx="3473246" cy="5306348"/>
          </a:xfrm>
          <a:custGeom>
            <a:avLst/>
            <a:gdLst/>
            <a:ahLst/>
            <a:cxnLst/>
            <a:rect l="l" t="t" r="r" b="b"/>
            <a:pathLst>
              <a:path w="3473246" h="5306348">
                <a:moveTo>
                  <a:pt x="0" y="0"/>
                </a:moveTo>
                <a:lnTo>
                  <a:pt x="3473245" y="0"/>
                </a:lnTo>
                <a:lnTo>
                  <a:pt x="3473245" y="5306347"/>
                </a:lnTo>
                <a:lnTo>
                  <a:pt x="0" y="53063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3" name="Freeform 83"/>
          <p:cNvSpPr/>
          <p:nvPr/>
        </p:nvSpPr>
        <p:spPr>
          <a:xfrm flipH="1">
            <a:off x="-692712" y="-723674"/>
            <a:ext cx="3055462" cy="11010674"/>
          </a:xfrm>
          <a:custGeom>
            <a:avLst/>
            <a:gdLst/>
            <a:ahLst/>
            <a:cxnLst/>
            <a:rect l="l" t="t" r="r" b="b"/>
            <a:pathLst>
              <a:path w="3055462" h="11010674">
                <a:moveTo>
                  <a:pt x="3055462" y="0"/>
                </a:moveTo>
                <a:lnTo>
                  <a:pt x="0" y="0"/>
                </a:lnTo>
                <a:lnTo>
                  <a:pt x="0" y="11010674"/>
                </a:lnTo>
                <a:lnTo>
                  <a:pt x="3055462" y="11010674"/>
                </a:lnTo>
                <a:lnTo>
                  <a:pt x="305546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4" name="Freeform 84"/>
          <p:cNvSpPr/>
          <p:nvPr/>
        </p:nvSpPr>
        <p:spPr>
          <a:xfrm>
            <a:off x="16051245" y="-166288"/>
            <a:ext cx="2946932" cy="10619575"/>
          </a:xfrm>
          <a:custGeom>
            <a:avLst/>
            <a:gdLst/>
            <a:ahLst/>
            <a:cxnLst/>
            <a:rect l="l" t="t" r="r" b="b"/>
            <a:pathLst>
              <a:path w="2946932" h="10619575">
                <a:moveTo>
                  <a:pt x="0" y="0"/>
                </a:moveTo>
                <a:lnTo>
                  <a:pt x="2946932" y="0"/>
                </a:lnTo>
                <a:lnTo>
                  <a:pt x="2946932" y="10619576"/>
                </a:lnTo>
                <a:lnTo>
                  <a:pt x="0" y="106195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5" name="Freeform 85"/>
          <p:cNvSpPr/>
          <p:nvPr/>
        </p:nvSpPr>
        <p:spPr>
          <a:xfrm>
            <a:off x="3235752" y="444619"/>
            <a:ext cx="2923922" cy="3472817"/>
          </a:xfrm>
          <a:custGeom>
            <a:avLst/>
            <a:gdLst/>
            <a:ahLst/>
            <a:cxnLst/>
            <a:rect l="l" t="t" r="r" b="b"/>
            <a:pathLst>
              <a:path w="2923922" h="3472817">
                <a:moveTo>
                  <a:pt x="0" y="0"/>
                </a:moveTo>
                <a:lnTo>
                  <a:pt x="2923922" y="0"/>
                </a:lnTo>
                <a:lnTo>
                  <a:pt x="2923922" y="3472818"/>
                </a:lnTo>
                <a:lnTo>
                  <a:pt x="0" y="34728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6" name="Group 86"/>
          <p:cNvGrpSpPr/>
          <p:nvPr/>
        </p:nvGrpSpPr>
        <p:grpSpPr>
          <a:xfrm>
            <a:off x="0" y="-723674"/>
            <a:ext cx="22602518" cy="1610429"/>
            <a:chOff x="0" y="0"/>
            <a:chExt cx="30136691" cy="2147239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15068345" cy="2147239"/>
            </a:xfrm>
            <a:custGeom>
              <a:avLst/>
              <a:gdLst/>
              <a:ahLst/>
              <a:cxnLst/>
              <a:rect l="l" t="t" r="r" b="b"/>
              <a:pathLst>
                <a:path w="15068345" h="2147239">
                  <a:moveTo>
                    <a:pt x="0" y="0"/>
                  </a:moveTo>
                  <a:lnTo>
                    <a:pt x="15068345" y="0"/>
                  </a:lnTo>
                  <a:lnTo>
                    <a:pt x="15068345" y="2147239"/>
                  </a:lnTo>
                  <a:lnTo>
                    <a:pt x="0" y="2147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88" name="Freeform 88"/>
            <p:cNvSpPr/>
            <p:nvPr/>
          </p:nvSpPr>
          <p:spPr>
            <a:xfrm>
              <a:off x="15068345" y="0"/>
              <a:ext cx="15068345" cy="2147239"/>
            </a:xfrm>
            <a:custGeom>
              <a:avLst/>
              <a:gdLst/>
              <a:ahLst/>
              <a:cxnLst/>
              <a:rect l="l" t="t" r="r" b="b"/>
              <a:pathLst>
                <a:path w="15068345" h="2147239">
                  <a:moveTo>
                    <a:pt x="0" y="0"/>
                  </a:moveTo>
                  <a:lnTo>
                    <a:pt x="15068346" y="0"/>
                  </a:lnTo>
                  <a:lnTo>
                    <a:pt x="15068346" y="2147239"/>
                  </a:lnTo>
                  <a:lnTo>
                    <a:pt x="0" y="2147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89" name="Freeform 89"/>
          <p:cNvSpPr/>
          <p:nvPr/>
        </p:nvSpPr>
        <p:spPr>
          <a:xfrm>
            <a:off x="13180115" y="5335222"/>
            <a:ext cx="2773397" cy="4376169"/>
          </a:xfrm>
          <a:custGeom>
            <a:avLst/>
            <a:gdLst/>
            <a:ahLst/>
            <a:cxnLst/>
            <a:rect l="l" t="t" r="r" b="b"/>
            <a:pathLst>
              <a:path w="2773397" h="4376169">
                <a:moveTo>
                  <a:pt x="0" y="0"/>
                </a:moveTo>
                <a:lnTo>
                  <a:pt x="2773397" y="0"/>
                </a:lnTo>
                <a:lnTo>
                  <a:pt x="2773397" y="4376169"/>
                </a:lnTo>
                <a:lnTo>
                  <a:pt x="0" y="437616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0" name="TextBox 90"/>
          <p:cNvSpPr txBox="1"/>
          <p:nvPr/>
        </p:nvSpPr>
        <p:spPr>
          <a:xfrm>
            <a:off x="6379478" y="2348695"/>
            <a:ext cx="930179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390203"/>
                </a:solidFill>
                <a:latin typeface="Lucky Bones"/>
                <a:ea typeface="Lucky Bones"/>
                <a:cs typeface="Lucky Bones"/>
                <a:sym typeface="Lucky Bones"/>
              </a:rPr>
              <a:t>B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529825" y="3541517"/>
            <a:ext cx="628025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FFFFF"/>
                </a:solidFill>
                <a:latin typeface="TT Chocolates"/>
                <a:ea typeface="TT Chocolates"/>
                <a:cs typeface="TT Chocolates"/>
                <a:sym typeface="TT Chocolates"/>
              </a:rPr>
              <a:t>2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6530555" y="4705985"/>
            <a:ext cx="628025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FFFFF"/>
                </a:solidFill>
                <a:latin typeface="TT Chocolates"/>
                <a:ea typeface="TT Chocolates"/>
                <a:cs typeface="TT Chocolates"/>
                <a:sym typeface="TT Chocolates"/>
              </a:rPr>
              <a:t>4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6530555" y="5867338"/>
            <a:ext cx="628025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FFFFF"/>
                </a:solidFill>
                <a:latin typeface="TT Chocolates"/>
                <a:ea typeface="TT Chocolates"/>
                <a:cs typeface="TT Chocolates"/>
                <a:sym typeface="TT Chocolates"/>
              </a:rPr>
              <a:t>9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6461206" y="7031806"/>
            <a:ext cx="766723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FFFFF"/>
                </a:solidFill>
                <a:latin typeface="TT Chocolates"/>
                <a:ea typeface="TT Chocolates"/>
                <a:cs typeface="TT Chocolates"/>
                <a:sym typeface="TT Chocolates"/>
              </a:rPr>
              <a:t>13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6461206" y="8196275"/>
            <a:ext cx="766723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DFDF7"/>
                </a:solidFill>
                <a:latin typeface="TT Chocolates"/>
                <a:ea typeface="TT Chocolates"/>
                <a:cs typeface="TT Chocolates"/>
                <a:sym typeface="TT Chocolates"/>
              </a:rPr>
              <a:t>14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7569823" y="2346371"/>
            <a:ext cx="882095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 b="1">
                <a:solidFill>
                  <a:srgbClr val="390203"/>
                </a:solidFill>
                <a:latin typeface="Lucky Bones"/>
                <a:ea typeface="Lucky Bones"/>
                <a:cs typeface="Lucky Bones"/>
                <a:sym typeface="Lucky Bones"/>
              </a:rPr>
              <a:t>I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7667430" y="3541517"/>
            <a:ext cx="661381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FFFFF"/>
                </a:solidFill>
                <a:latin typeface="TT Chocolates"/>
                <a:ea typeface="TT Chocolates"/>
                <a:cs typeface="TT Chocolates"/>
                <a:sym typeface="TT Chocolates"/>
              </a:rPr>
              <a:t>16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7614221" y="4705985"/>
            <a:ext cx="769256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FFFFF"/>
                </a:solidFill>
                <a:latin typeface="TT Chocolates"/>
                <a:ea typeface="TT Chocolates"/>
                <a:cs typeface="TT Chocolates"/>
                <a:sym typeface="TT Chocolates"/>
              </a:rPr>
              <a:t>19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7614221" y="5867338"/>
            <a:ext cx="769256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FFFFF"/>
                </a:solidFill>
                <a:latin typeface="TT Chocolates"/>
                <a:ea typeface="TT Chocolates"/>
                <a:cs typeface="TT Chocolates"/>
                <a:sym typeface="TT Chocolates"/>
              </a:rPr>
              <a:t>24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7614221" y="7031806"/>
            <a:ext cx="769256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DFDF7"/>
                </a:solidFill>
                <a:latin typeface="TT Chocolates"/>
                <a:ea typeface="TT Chocolates"/>
                <a:cs typeface="TT Chocolates"/>
                <a:sym typeface="TT Chocolates"/>
              </a:rPr>
              <a:t>29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7545781" y="8196275"/>
            <a:ext cx="906137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FFFFF"/>
                </a:solidFill>
                <a:latin typeface="TT Chocolates"/>
                <a:ea typeface="TT Chocolates"/>
                <a:cs typeface="TT Chocolates"/>
                <a:sym typeface="TT Chocolates"/>
              </a:rPr>
              <a:t>30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8686584" y="2346371"/>
            <a:ext cx="930179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390203"/>
                </a:solidFill>
                <a:latin typeface="Lucky Bones"/>
                <a:ea typeface="Lucky Bones"/>
                <a:cs typeface="Lucky Bones"/>
                <a:sym typeface="Lucky Bones"/>
              </a:rPr>
              <a:t>N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8766316" y="3541517"/>
            <a:ext cx="769256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FFFFF"/>
                </a:solidFill>
                <a:latin typeface="TT Chocolates"/>
                <a:ea typeface="TT Chocolates"/>
                <a:cs typeface="TT Chocolates"/>
                <a:sym typeface="TT Chocolates"/>
              </a:rPr>
              <a:t>32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8837661" y="4705985"/>
            <a:ext cx="628025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FFFFF"/>
                </a:solidFill>
                <a:latin typeface="TT Chocolates"/>
                <a:ea typeface="TT Chocolates"/>
                <a:cs typeface="TT Chocolates"/>
                <a:sym typeface="TT Chocolates"/>
              </a:rPr>
              <a:t>36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8767774" y="5867338"/>
            <a:ext cx="767798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DFDF7"/>
                </a:solidFill>
                <a:latin typeface="TT Chocolates"/>
                <a:ea typeface="TT Chocolates"/>
                <a:cs typeface="TT Chocolates"/>
                <a:sym typeface="TT Chocolates"/>
              </a:rPr>
              <a:t>free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8767045" y="7031806"/>
            <a:ext cx="769256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FFFFF"/>
                </a:solidFill>
                <a:latin typeface="TT Chocolates"/>
                <a:ea typeface="TT Chocolates"/>
                <a:cs typeface="TT Chocolates"/>
                <a:sym typeface="TT Chocolates"/>
              </a:rPr>
              <a:t>40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8767045" y="8196275"/>
            <a:ext cx="769256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FFFFF"/>
                </a:solidFill>
                <a:latin typeface="TT Chocolates"/>
                <a:ea typeface="TT Chocolates"/>
                <a:cs typeface="TT Chocolates"/>
                <a:sym typeface="TT Chocolates"/>
              </a:rPr>
              <a:t>43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9839407" y="2347920"/>
            <a:ext cx="931637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 b="1">
                <a:solidFill>
                  <a:srgbClr val="390203"/>
                </a:solidFill>
                <a:latin typeface="Lucky Bones"/>
                <a:ea typeface="Lucky Bones"/>
                <a:cs typeface="Lucky Bones"/>
                <a:sym typeface="Lucky Bones"/>
              </a:rPr>
              <a:t>G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9897482" y="3541517"/>
            <a:ext cx="815489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FFFFF"/>
                </a:solidFill>
                <a:latin typeface="TT Chocolates"/>
                <a:ea typeface="TT Chocolates"/>
                <a:cs typeface="TT Chocolates"/>
                <a:sym typeface="TT Chocolates"/>
              </a:rPr>
              <a:t>46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9974064" y="4705985"/>
            <a:ext cx="663784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DFDF7"/>
                </a:solidFill>
                <a:latin typeface="TT Chocolates"/>
                <a:ea typeface="TT Chocolates"/>
                <a:cs typeface="TT Chocolates"/>
                <a:sym typeface="TT Chocolates"/>
              </a:rPr>
              <a:t>49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9898211" y="5867338"/>
            <a:ext cx="815489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FFFFF"/>
                </a:solidFill>
                <a:latin typeface="TT Chocolates"/>
                <a:ea typeface="TT Chocolates"/>
                <a:cs typeface="TT Chocolates"/>
                <a:sym typeface="TT Chocolates"/>
              </a:rPr>
              <a:t>51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9898211" y="7031806"/>
            <a:ext cx="815489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FFFFF"/>
                </a:solidFill>
                <a:latin typeface="TT Chocolates"/>
                <a:ea typeface="TT Chocolates"/>
                <a:cs typeface="TT Chocolates"/>
                <a:sym typeface="TT Chocolates"/>
              </a:rPr>
              <a:t>54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9898211" y="8196275"/>
            <a:ext cx="815489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FFFFF"/>
                </a:solidFill>
                <a:latin typeface="TT Chocolates"/>
                <a:ea typeface="TT Chocolates"/>
                <a:cs typeface="TT Chocolates"/>
                <a:sym typeface="TT Chocolates"/>
              </a:rPr>
              <a:t>59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10995148" y="2345596"/>
            <a:ext cx="930179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 b="1">
                <a:solidFill>
                  <a:srgbClr val="390203"/>
                </a:solidFill>
                <a:latin typeface="Lucky Bones"/>
                <a:ea typeface="Lucky Bones"/>
                <a:cs typeface="Lucky Bones"/>
                <a:sym typeface="Lucky Bones"/>
              </a:rPr>
              <a:t>O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11127617" y="3541517"/>
            <a:ext cx="663784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DFDF7"/>
                </a:solidFill>
                <a:latin typeface="TT Chocolates"/>
                <a:ea typeface="TT Chocolates"/>
                <a:cs typeface="TT Chocolates"/>
                <a:sym typeface="TT Chocolates"/>
              </a:rPr>
              <a:t>61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11043586" y="4705985"/>
            <a:ext cx="833303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FFFFF"/>
                </a:solidFill>
                <a:latin typeface="TT Chocolates"/>
                <a:ea typeface="TT Chocolates"/>
                <a:cs typeface="TT Chocolates"/>
                <a:sym typeface="TT Chocolates"/>
              </a:rPr>
              <a:t>63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11043586" y="5867338"/>
            <a:ext cx="833303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FFFFF"/>
                </a:solidFill>
                <a:latin typeface="TT Chocolates"/>
                <a:ea typeface="TT Chocolates"/>
                <a:cs typeface="TT Chocolates"/>
                <a:sym typeface="TT Chocolates"/>
              </a:rPr>
              <a:t>65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11043586" y="7031806"/>
            <a:ext cx="833303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FFFFF"/>
                </a:solidFill>
                <a:latin typeface="TT Chocolates"/>
                <a:ea typeface="TT Chocolates"/>
                <a:cs typeface="TT Chocolates"/>
                <a:sym typeface="TT Chocolates"/>
              </a:rPr>
              <a:t>73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11043586" y="8196275"/>
            <a:ext cx="833303" cy="37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>
                <a:solidFill>
                  <a:srgbClr val="FFFFFF"/>
                </a:solidFill>
                <a:latin typeface="TT Chocolates"/>
                <a:ea typeface="TT Chocolates"/>
                <a:cs typeface="TT Chocolates"/>
                <a:sym typeface="TT Chocolates"/>
              </a:rPr>
              <a:t>74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02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09844"/>
            <a:ext cx="18288000" cy="1509412"/>
            <a:chOff x="0" y="0"/>
            <a:chExt cx="4816593" cy="3975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97541"/>
            </a:xfrm>
            <a:custGeom>
              <a:avLst/>
              <a:gdLst/>
              <a:ahLst/>
              <a:cxnLst/>
              <a:rect l="l" t="t" r="r" b="b"/>
              <a:pathLst>
                <a:path w="4816592" h="397541">
                  <a:moveTo>
                    <a:pt x="0" y="0"/>
                  </a:moveTo>
                  <a:lnTo>
                    <a:pt x="4816592" y="0"/>
                  </a:lnTo>
                  <a:lnTo>
                    <a:pt x="4816592" y="397541"/>
                  </a:lnTo>
                  <a:lnTo>
                    <a:pt x="0" y="397541"/>
                  </a:lnTo>
                  <a:close/>
                </a:path>
              </a:pathLst>
            </a:custGeom>
            <a:solidFill>
              <a:srgbClr val="C4814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435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063306" y="5599920"/>
            <a:ext cx="290980" cy="418676"/>
          </a:xfrm>
          <a:custGeom>
            <a:avLst/>
            <a:gdLst/>
            <a:ahLst/>
            <a:cxnLst/>
            <a:rect l="l" t="t" r="r" b="b"/>
            <a:pathLst>
              <a:path w="290980" h="418676">
                <a:moveTo>
                  <a:pt x="0" y="0"/>
                </a:moveTo>
                <a:lnTo>
                  <a:pt x="290979" y="0"/>
                </a:lnTo>
                <a:lnTo>
                  <a:pt x="290979" y="418676"/>
                </a:lnTo>
                <a:lnTo>
                  <a:pt x="0" y="418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601394" y="4938962"/>
            <a:ext cx="290980" cy="418676"/>
          </a:xfrm>
          <a:custGeom>
            <a:avLst/>
            <a:gdLst/>
            <a:ahLst/>
            <a:cxnLst/>
            <a:rect l="l" t="t" r="r" b="b"/>
            <a:pathLst>
              <a:path w="290980" h="418676">
                <a:moveTo>
                  <a:pt x="0" y="0"/>
                </a:moveTo>
                <a:lnTo>
                  <a:pt x="290980" y="0"/>
                </a:lnTo>
                <a:lnTo>
                  <a:pt x="290980" y="418676"/>
                </a:lnTo>
                <a:lnTo>
                  <a:pt x="0" y="4186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884695" y="2317369"/>
            <a:ext cx="392203" cy="564321"/>
          </a:xfrm>
          <a:custGeom>
            <a:avLst/>
            <a:gdLst/>
            <a:ahLst/>
            <a:cxnLst/>
            <a:rect l="l" t="t" r="r" b="b"/>
            <a:pathLst>
              <a:path w="392203" h="564321">
                <a:moveTo>
                  <a:pt x="0" y="0"/>
                </a:moveTo>
                <a:lnTo>
                  <a:pt x="392204" y="0"/>
                </a:lnTo>
                <a:lnTo>
                  <a:pt x="392204" y="564322"/>
                </a:lnTo>
                <a:lnTo>
                  <a:pt x="0" y="564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011101" y="2317369"/>
            <a:ext cx="392203" cy="564321"/>
          </a:xfrm>
          <a:custGeom>
            <a:avLst/>
            <a:gdLst/>
            <a:ahLst/>
            <a:cxnLst/>
            <a:rect l="l" t="t" r="r" b="b"/>
            <a:pathLst>
              <a:path w="392203" h="564321">
                <a:moveTo>
                  <a:pt x="0" y="0"/>
                </a:moveTo>
                <a:lnTo>
                  <a:pt x="392204" y="0"/>
                </a:lnTo>
                <a:lnTo>
                  <a:pt x="392204" y="564322"/>
                </a:lnTo>
                <a:lnTo>
                  <a:pt x="0" y="5643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-692712" y="-723674"/>
            <a:ext cx="3055462" cy="11010674"/>
          </a:xfrm>
          <a:custGeom>
            <a:avLst/>
            <a:gdLst/>
            <a:ahLst/>
            <a:cxnLst/>
            <a:rect l="l" t="t" r="r" b="b"/>
            <a:pathLst>
              <a:path w="3055462" h="11010674">
                <a:moveTo>
                  <a:pt x="3055462" y="0"/>
                </a:moveTo>
                <a:lnTo>
                  <a:pt x="0" y="0"/>
                </a:lnTo>
                <a:lnTo>
                  <a:pt x="0" y="11010674"/>
                </a:lnTo>
                <a:lnTo>
                  <a:pt x="3055462" y="11010674"/>
                </a:lnTo>
                <a:lnTo>
                  <a:pt x="305546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051245" y="-166288"/>
            <a:ext cx="2946932" cy="10619575"/>
          </a:xfrm>
          <a:custGeom>
            <a:avLst/>
            <a:gdLst/>
            <a:ahLst/>
            <a:cxnLst/>
            <a:rect l="l" t="t" r="r" b="b"/>
            <a:pathLst>
              <a:path w="2946932" h="10619575">
                <a:moveTo>
                  <a:pt x="0" y="0"/>
                </a:moveTo>
                <a:lnTo>
                  <a:pt x="2946932" y="0"/>
                </a:lnTo>
                <a:lnTo>
                  <a:pt x="2946932" y="10619576"/>
                </a:lnTo>
                <a:lnTo>
                  <a:pt x="0" y="106195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0" y="-723674"/>
            <a:ext cx="22602518" cy="1610429"/>
            <a:chOff x="0" y="0"/>
            <a:chExt cx="30136691" cy="214723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068345" cy="2147239"/>
            </a:xfrm>
            <a:custGeom>
              <a:avLst/>
              <a:gdLst/>
              <a:ahLst/>
              <a:cxnLst/>
              <a:rect l="l" t="t" r="r" b="b"/>
              <a:pathLst>
                <a:path w="15068345" h="2147239">
                  <a:moveTo>
                    <a:pt x="0" y="0"/>
                  </a:moveTo>
                  <a:lnTo>
                    <a:pt x="15068345" y="0"/>
                  </a:lnTo>
                  <a:lnTo>
                    <a:pt x="15068345" y="2147239"/>
                  </a:lnTo>
                  <a:lnTo>
                    <a:pt x="0" y="2147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15068345" y="0"/>
              <a:ext cx="15068345" cy="2147239"/>
            </a:xfrm>
            <a:custGeom>
              <a:avLst/>
              <a:gdLst/>
              <a:ahLst/>
              <a:cxnLst/>
              <a:rect l="l" t="t" r="r" b="b"/>
              <a:pathLst>
                <a:path w="15068345" h="2147239">
                  <a:moveTo>
                    <a:pt x="0" y="0"/>
                  </a:moveTo>
                  <a:lnTo>
                    <a:pt x="15068346" y="0"/>
                  </a:lnTo>
                  <a:lnTo>
                    <a:pt x="15068346" y="2147239"/>
                  </a:lnTo>
                  <a:lnTo>
                    <a:pt x="0" y="2147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3360236" y="2881691"/>
            <a:ext cx="1406140" cy="2027299"/>
          </a:xfrm>
          <a:custGeom>
            <a:avLst/>
            <a:gdLst/>
            <a:ahLst/>
            <a:cxnLst/>
            <a:rect l="l" t="t" r="r" b="b"/>
            <a:pathLst>
              <a:path w="1406140" h="2027299">
                <a:moveTo>
                  <a:pt x="0" y="0"/>
                </a:moveTo>
                <a:lnTo>
                  <a:pt x="1406140" y="0"/>
                </a:lnTo>
                <a:lnTo>
                  <a:pt x="1406140" y="2027299"/>
                </a:lnTo>
                <a:lnTo>
                  <a:pt x="0" y="20272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3828103" y="5599920"/>
            <a:ext cx="1406140" cy="2027299"/>
          </a:xfrm>
          <a:custGeom>
            <a:avLst/>
            <a:gdLst/>
            <a:ahLst/>
            <a:cxnLst/>
            <a:rect l="l" t="t" r="r" b="b"/>
            <a:pathLst>
              <a:path w="1406140" h="2027299">
                <a:moveTo>
                  <a:pt x="1406140" y="0"/>
                </a:moveTo>
                <a:lnTo>
                  <a:pt x="0" y="0"/>
                </a:lnTo>
                <a:lnTo>
                  <a:pt x="0" y="2027299"/>
                </a:lnTo>
                <a:lnTo>
                  <a:pt x="1406140" y="2027299"/>
                </a:lnTo>
                <a:lnTo>
                  <a:pt x="140614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391806" y="2780505"/>
            <a:ext cx="7504387" cy="2085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46"/>
              </a:lnSpc>
            </a:pPr>
            <a:r>
              <a:rPr lang="en-US" sz="12425" spc="-521">
                <a:solidFill>
                  <a:srgbClr val="FBF5D6"/>
                </a:solidFill>
                <a:latin typeface="Lucky Bones"/>
                <a:ea typeface="Lucky Bones"/>
                <a:cs typeface="Lucky Bones"/>
                <a:sym typeface="Lucky Bones"/>
              </a:rPr>
              <a:t>LET’S PLAY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207330" y="5419725"/>
            <a:ext cx="7803771" cy="2629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51"/>
              </a:lnSpc>
            </a:pPr>
            <a:r>
              <a:rPr lang="en-US" sz="19097" spc="-802">
                <a:solidFill>
                  <a:srgbClr val="FBF5D6"/>
                </a:solidFill>
                <a:latin typeface="Lucky Bones"/>
                <a:ea typeface="Lucky Bones"/>
                <a:cs typeface="Lucky Bones"/>
                <a:sym typeface="Lucky Bones"/>
              </a:rPr>
              <a:t>BINGO!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02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09844"/>
            <a:ext cx="18288000" cy="1509412"/>
            <a:chOff x="0" y="0"/>
            <a:chExt cx="4816593" cy="3975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97541"/>
            </a:xfrm>
            <a:custGeom>
              <a:avLst/>
              <a:gdLst/>
              <a:ahLst/>
              <a:cxnLst/>
              <a:rect l="l" t="t" r="r" b="b"/>
              <a:pathLst>
                <a:path w="4816592" h="397541">
                  <a:moveTo>
                    <a:pt x="0" y="0"/>
                  </a:moveTo>
                  <a:lnTo>
                    <a:pt x="4816592" y="0"/>
                  </a:lnTo>
                  <a:lnTo>
                    <a:pt x="4816592" y="397541"/>
                  </a:lnTo>
                  <a:lnTo>
                    <a:pt x="0" y="397541"/>
                  </a:lnTo>
                  <a:close/>
                </a:path>
              </a:pathLst>
            </a:custGeom>
            <a:solidFill>
              <a:srgbClr val="C4814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435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730373" y="1143000"/>
            <a:ext cx="2827253" cy="1189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8000" b="1" spc="-336">
                <a:solidFill>
                  <a:srgbClr val="FBF5D6"/>
                </a:solidFill>
                <a:latin typeface="Fraunces Bold"/>
                <a:ea typeface="Fraunces Bold"/>
                <a:cs typeface="Fraunces Bold"/>
                <a:sym typeface="Fraunces Bold"/>
              </a:rPr>
              <a:t>CLUE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78695" y="1756803"/>
            <a:ext cx="14251483" cy="11278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9"/>
              </a:lnSpc>
            </a:pPr>
            <a:r>
              <a:rPr lang="en-US" sz="3199">
                <a:solidFill>
                  <a:srgbClr val="FBF5D6"/>
                </a:solidFill>
                <a:latin typeface="Fraunces"/>
                <a:ea typeface="Fraunces"/>
                <a:cs typeface="Fraunces"/>
                <a:sym typeface="Fraunces"/>
              </a:rPr>
              <a:t>1. Definition</a:t>
            </a:r>
          </a:p>
          <a:p>
            <a:pPr marL="690877" lvl="1" indent="-345439" algn="just">
              <a:lnSpc>
                <a:spcPts val="4959"/>
              </a:lnSpc>
              <a:buFont typeface="Arial"/>
              <a:buChar char="•"/>
            </a:pPr>
            <a:r>
              <a:rPr lang="en-US" sz="3199">
                <a:solidFill>
                  <a:srgbClr val="FBF5D6"/>
                </a:solidFill>
                <a:latin typeface="Fraunces"/>
                <a:ea typeface="Fraunces"/>
                <a:cs typeface="Fraunces"/>
                <a:sym typeface="Fraunces"/>
              </a:rPr>
              <a:t>Clue: The ability to stay determined despite difficulties.</a:t>
            </a:r>
          </a:p>
          <a:p>
            <a:pPr algn="just">
              <a:lnSpc>
                <a:spcPts val="4959"/>
              </a:lnSpc>
            </a:pPr>
            <a:r>
              <a:rPr lang="en-US" sz="3199">
                <a:solidFill>
                  <a:srgbClr val="FBF5D6"/>
                </a:solidFill>
                <a:latin typeface="Fraunces"/>
                <a:ea typeface="Fraunces"/>
                <a:cs typeface="Fraunces"/>
                <a:sym typeface="Fraunces"/>
              </a:rPr>
              <a:t>2. Synonym</a:t>
            </a:r>
          </a:p>
          <a:p>
            <a:pPr marL="690877" lvl="1" indent="-345439" algn="just">
              <a:lnSpc>
                <a:spcPts val="4959"/>
              </a:lnSpc>
              <a:buFont typeface="Arial"/>
              <a:buChar char="•"/>
            </a:pPr>
            <a:r>
              <a:rPr lang="en-US" sz="3199">
                <a:solidFill>
                  <a:srgbClr val="FBF5D6"/>
                </a:solidFill>
                <a:latin typeface="Fraunces"/>
                <a:ea typeface="Fraunces"/>
                <a:cs typeface="Fraunces"/>
                <a:sym typeface="Fraunces"/>
              </a:rPr>
              <a:t>Clue: Well-known, famous.</a:t>
            </a:r>
          </a:p>
          <a:p>
            <a:pPr algn="just">
              <a:lnSpc>
                <a:spcPts val="4959"/>
              </a:lnSpc>
            </a:pPr>
            <a:r>
              <a:rPr lang="en-US" sz="3199">
                <a:solidFill>
                  <a:srgbClr val="FBF5D6"/>
                </a:solidFill>
                <a:latin typeface="Fraunces"/>
                <a:ea typeface="Fraunces"/>
                <a:cs typeface="Fraunces"/>
                <a:sym typeface="Fraunces"/>
              </a:rPr>
              <a:t>3. Example</a:t>
            </a:r>
          </a:p>
          <a:p>
            <a:pPr marL="690877" lvl="1" indent="-345439" algn="just">
              <a:lnSpc>
                <a:spcPts val="4959"/>
              </a:lnSpc>
              <a:buFont typeface="Arial"/>
              <a:buChar char="•"/>
            </a:pPr>
            <a:r>
              <a:rPr lang="en-US" sz="3199">
                <a:solidFill>
                  <a:srgbClr val="FBF5D6"/>
                </a:solidFill>
                <a:latin typeface="Fraunces"/>
                <a:ea typeface="Fraunces"/>
                <a:cs typeface="Fraunces"/>
                <a:sym typeface="Fraunces"/>
              </a:rPr>
              <a:t>Clue: She donated half of her salary to orphanages, showing her …</a:t>
            </a:r>
          </a:p>
          <a:p>
            <a:pPr algn="just">
              <a:lnSpc>
                <a:spcPts val="4959"/>
              </a:lnSpc>
            </a:pPr>
            <a:r>
              <a:rPr lang="en-US" sz="3199">
                <a:solidFill>
                  <a:srgbClr val="FBF5D6"/>
                </a:solidFill>
                <a:latin typeface="Fraunces"/>
                <a:ea typeface="Fraunces"/>
                <a:cs typeface="Fraunces"/>
                <a:sym typeface="Fraunces"/>
              </a:rPr>
              <a:t>4. Antonym</a:t>
            </a:r>
          </a:p>
          <a:p>
            <a:pPr marL="690877" lvl="1" indent="-345439" algn="just">
              <a:lnSpc>
                <a:spcPts val="4959"/>
              </a:lnSpc>
              <a:buFont typeface="Arial"/>
              <a:buChar char="•"/>
            </a:pPr>
            <a:r>
              <a:rPr lang="en-US" sz="3199">
                <a:solidFill>
                  <a:srgbClr val="FBF5D6"/>
                </a:solidFill>
                <a:latin typeface="Fraunces"/>
                <a:ea typeface="Fraunces"/>
                <a:cs typeface="Fraunces"/>
                <a:sym typeface="Fraunces"/>
              </a:rPr>
              <a:t>Clue: The opposite of success.</a:t>
            </a:r>
          </a:p>
          <a:p>
            <a:pPr algn="just">
              <a:lnSpc>
                <a:spcPts val="4959"/>
              </a:lnSpc>
            </a:pPr>
            <a:r>
              <a:rPr lang="en-US" sz="3199">
                <a:solidFill>
                  <a:srgbClr val="FBF5D6"/>
                </a:solidFill>
                <a:latin typeface="Fraunces"/>
                <a:ea typeface="Fraunces"/>
                <a:cs typeface="Fraunces"/>
                <a:sym typeface="Fraunces"/>
              </a:rPr>
              <a:t>5. Example</a:t>
            </a:r>
          </a:p>
          <a:p>
            <a:pPr marL="690877" lvl="1" indent="-345439" algn="just">
              <a:lnSpc>
                <a:spcPts val="4959"/>
              </a:lnSpc>
              <a:buFont typeface="Arial"/>
              <a:buChar char="•"/>
            </a:pPr>
            <a:r>
              <a:rPr lang="en-US" sz="3199">
                <a:solidFill>
                  <a:srgbClr val="FBF5D6"/>
                </a:solidFill>
                <a:latin typeface="Fraunces"/>
                <a:ea typeface="Fraunces"/>
                <a:cs typeface="Fraunces"/>
                <a:sym typeface="Fraunces"/>
              </a:rPr>
              <a:t>Clue: With his fearless leadership, he built a lasting … that people still admire.</a:t>
            </a:r>
          </a:p>
          <a:p>
            <a:pPr marL="690877" lvl="1" indent="-345439" algn="just">
              <a:lnSpc>
                <a:spcPts val="4959"/>
              </a:lnSpc>
              <a:buFont typeface="Arial"/>
              <a:buChar char="•"/>
            </a:pPr>
            <a:r>
              <a:rPr lang="en-US" sz="3199">
                <a:solidFill>
                  <a:srgbClr val="FBF5D6"/>
                </a:solidFill>
                <a:latin typeface="Fraunces"/>
                <a:ea typeface="Fraunces"/>
                <a:cs typeface="Fraunces"/>
                <a:sym typeface="Fraunces"/>
              </a:rPr>
              <a:t>Answer: legacy</a:t>
            </a:r>
          </a:p>
          <a:p>
            <a:pPr algn="just">
              <a:lnSpc>
                <a:spcPts val="4959"/>
              </a:lnSpc>
            </a:pPr>
            <a:endParaRPr lang="en-US" sz="3199">
              <a:solidFill>
                <a:srgbClr val="FBF5D6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just">
              <a:lnSpc>
                <a:spcPts val="4959"/>
              </a:lnSpc>
            </a:pPr>
            <a:endParaRPr lang="en-US" sz="3199">
              <a:solidFill>
                <a:srgbClr val="FBF5D6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just">
              <a:lnSpc>
                <a:spcPts val="4959"/>
              </a:lnSpc>
            </a:pPr>
            <a:endParaRPr lang="en-US" sz="3199">
              <a:solidFill>
                <a:srgbClr val="FBF5D6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just">
              <a:lnSpc>
                <a:spcPts val="4959"/>
              </a:lnSpc>
            </a:pPr>
            <a:endParaRPr lang="en-US" sz="3199">
              <a:solidFill>
                <a:srgbClr val="FBF5D6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just">
              <a:lnSpc>
                <a:spcPts val="4959"/>
              </a:lnSpc>
            </a:pPr>
            <a:endParaRPr lang="en-US" sz="3199">
              <a:solidFill>
                <a:srgbClr val="FBF5D6"/>
              </a:solidFill>
              <a:latin typeface="Fraunces"/>
              <a:ea typeface="Fraunces"/>
              <a:cs typeface="Fraunces"/>
              <a:sym typeface="Fraunces"/>
            </a:endParaRPr>
          </a:p>
          <a:p>
            <a:pPr algn="just">
              <a:lnSpc>
                <a:spcPts val="4959"/>
              </a:lnSpc>
            </a:pPr>
            <a:endParaRPr lang="en-US" sz="3199">
              <a:solidFill>
                <a:srgbClr val="FBF5D6"/>
              </a:solidFill>
              <a:latin typeface="Fraunces"/>
              <a:ea typeface="Fraunces"/>
              <a:cs typeface="Fraunces"/>
              <a:sym typeface="Fraunces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-692712" y="-723674"/>
            <a:ext cx="3055462" cy="11010674"/>
          </a:xfrm>
          <a:custGeom>
            <a:avLst/>
            <a:gdLst/>
            <a:ahLst/>
            <a:cxnLst/>
            <a:rect l="l" t="t" r="r" b="b"/>
            <a:pathLst>
              <a:path w="3055462" h="11010674">
                <a:moveTo>
                  <a:pt x="3055462" y="0"/>
                </a:moveTo>
                <a:lnTo>
                  <a:pt x="0" y="0"/>
                </a:lnTo>
                <a:lnTo>
                  <a:pt x="0" y="11010674"/>
                </a:lnTo>
                <a:lnTo>
                  <a:pt x="3055462" y="11010674"/>
                </a:lnTo>
                <a:lnTo>
                  <a:pt x="30554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051245" y="-166288"/>
            <a:ext cx="2946932" cy="10619575"/>
          </a:xfrm>
          <a:custGeom>
            <a:avLst/>
            <a:gdLst/>
            <a:ahLst/>
            <a:cxnLst/>
            <a:rect l="l" t="t" r="r" b="b"/>
            <a:pathLst>
              <a:path w="2946932" h="10619575">
                <a:moveTo>
                  <a:pt x="0" y="0"/>
                </a:moveTo>
                <a:lnTo>
                  <a:pt x="2946932" y="0"/>
                </a:lnTo>
                <a:lnTo>
                  <a:pt x="2946932" y="10619576"/>
                </a:lnTo>
                <a:lnTo>
                  <a:pt x="0" y="106195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0" y="-723674"/>
            <a:ext cx="22602518" cy="1610429"/>
            <a:chOff x="0" y="0"/>
            <a:chExt cx="30136691" cy="21472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068345" cy="2147239"/>
            </a:xfrm>
            <a:custGeom>
              <a:avLst/>
              <a:gdLst/>
              <a:ahLst/>
              <a:cxnLst/>
              <a:rect l="l" t="t" r="r" b="b"/>
              <a:pathLst>
                <a:path w="15068345" h="2147239">
                  <a:moveTo>
                    <a:pt x="0" y="0"/>
                  </a:moveTo>
                  <a:lnTo>
                    <a:pt x="15068345" y="0"/>
                  </a:lnTo>
                  <a:lnTo>
                    <a:pt x="15068345" y="2147239"/>
                  </a:lnTo>
                  <a:lnTo>
                    <a:pt x="0" y="2147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15068345" y="0"/>
              <a:ext cx="15068345" cy="2147239"/>
            </a:xfrm>
            <a:custGeom>
              <a:avLst/>
              <a:gdLst/>
              <a:ahLst/>
              <a:cxnLst/>
              <a:rect l="l" t="t" r="r" b="b"/>
              <a:pathLst>
                <a:path w="15068345" h="2147239">
                  <a:moveTo>
                    <a:pt x="0" y="0"/>
                  </a:moveTo>
                  <a:lnTo>
                    <a:pt x="15068346" y="0"/>
                  </a:lnTo>
                  <a:lnTo>
                    <a:pt x="15068346" y="2147239"/>
                  </a:lnTo>
                  <a:lnTo>
                    <a:pt x="0" y="2147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02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09844"/>
            <a:ext cx="18288000" cy="1509412"/>
            <a:chOff x="0" y="0"/>
            <a:chExt cx="4816593" cy="3975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97541"/>
            </a:xfrm>
            <a:custGeom>
              <a:avLst/>
              <a:gdLst/>
              <a:ahLst/>
              <a:cxnLst/>
              <a:rect l="l" t="t" r="r" b="b"/>
              <a:pathLst>
                <a:path w="4816592" h="397541">
                  <a:moveTo>
                    <a:pt x="0" y="0"/>
                  </a:moveTo>
                  <a:lnTo>
                    <a:pt x="4816592" y="0"/>
                  </a:lnTo>
                  <a:lnTo>
                    <a:pt x="4816592" y="397541"/>
                  </a:lnTo>
                  <a:lnTo>
                    <a:pt x="0" y="397541"/>
                  </a:lnTo>
                  <a:close/>
                </a:path>
              </a:pathLst>
            </a:custGeom>
            <a:solidFill>
              <a:srgbClr val="C4814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435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-692712" y="-723674"/>
            <a:ext cx="3055462" cy="11010674"/>
          </a:xfrm>
          <a:custGeom>
            <a:avLst/>
            <a:gdLst/>
            <a:ahLst/>
            <a:cxnLst/>
            <a:rect l="l" t="t" r="r" b="b"/>
            <a:pathLst>
              <a:path w="3055462" h="11010674">
                <a:moveTo>
                  <a:pt x="3055462" y="0"/>
                </a:moveTo>
                <a:lnTo>
                  <a:pt x="0" y="0"/>
                </a:lnTo>
                <a:lnTo>
                  <a:pt x="0" y="11010674"/>
                </a:lnTo>
                <a:lnTo>
                  <a:pt x="3055462" y="11010674"/>
                </a:lnTo>
                <a:lnTo>
                  <a:pt x="30554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51245" y="-166288"/>
            <a:ext cx="2946932" cy="10619575"/>
          </a:xfrm>
          <a:custGeom>
            <a:avLst/>
            <a:gdLst/>
            <a:ahLst/>
            <a:cxnLst/>
            <a:rect l="l" t="t" r="r" b="b"/>
            <a:pathLst>
              <a:path w="2946932" h="10619575">
                <a:moveTo>
                  <a:pt x="0" y="0"/>
                </a:moveTo>
                <a:lnTo>
                  <a:pt x="2946932" y="0"/>
                </a:lnTo>
                <a:lnTo>
                  <a:pt x="2946932" y="10619576"/>
                </a:lnTo>
                <a:lnTo>
                  <a:pt x="0" y="106195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0" y="-723674"/>
            <a:ext cx="22602518" cy="1610429"/>
            <a:chOff x="0" y="0"/>
            <a:chExt cx="30136691" cy="21472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068345" cy="2147239"/>
            </a:xfrm>
            <a:custGeom>
              <a:avLst/>
              <a:gdLst/>
              <a:ahLst/>
              <a:cxnLst/>
              <a:rect l="l" t="t" r="r" b="b"/>
              <a:pathLst>
                <a:path w="15068345" h="2147239">
                  <a:moveTo>
                    <a:pt x="0" y="0"/>
                  </a:moveTo>
                  <a:lnTo>
                    <a:pt x="15068345" y="0"/>
                  </a:lnTo>
                  <a:lnTo>
                    <a:pt x="15068345" y="2147239"/>
                  </a:lnTo>
                  <a:lnTo>
                    <a:pt x="0" y="2147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5068345" y="0"/>
              <a:ext cx="15068345" cy="2147239"/>
            </a:xfrm>
            <a:custGeom>
              <a:avLst/>
              <a:gdLst/>
              <a:ahLst/>
              <a:cxnLst/>
              <a:rect l="l" t="t" r="r" b="b"/>
              <a:pathLst>
                <a:path w="15068345" h="2147239">
                  <a:moveTo>
                    <a:pt x="0" y="0"/>
                  </a:moveTo>
                  <a:lnTo>
                    <a:pt x="15068346" y="0"/>
                  </a:lnTo>
                  <a:lnTo>
                    <a:pt x="15068346" y="2147239"/>
                  </a:lnTo>
                  <a:lnTo>
                    <a:pt x="0" y="2147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6860391" y="3936088"/>
            <a:ext cx="4693213" cy="5857364"/>
          </a:xfrm>
          <a:custGeom>
            <a:avLst/>
            <a:gdLst/>
            <a:ahLst/>
            <a:cxnLst/>
            <a:rect l="l" t="t" r="r" b="b"/>
            <a:pathLst>
              <a:path w="4693213" h="5857364">
                <a:moveTo>
                  <a:pt x="0" y="0"/>
                </a:moveTo>
                <a:lnTo>
                  <a:pt x="4693213" y="0"/>
                </a:lnTo>
                <a:lnTo>
                  <a:pt x="4693213" y="5857364"/>
                </a:lnTo>
                <a:lnTo>
                  <a:pt x="0" y="58573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584609" y="1809473"/>
            <a:ext cx="13118783" cy="1794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757"/>
              </a:lnSpc>
              <a:spcBef>
                <a:spcPct val="0"/>
              </a:spcBef>
            </a:pPr>
            <a:r>
              <a:rPr lang="en-US" sz="13102" spc="-550">
                <a:solidFill>
                  <a:srgbClr val="FBF5D6"/>
                </a:solidFill>
                <a:latin typeface="Lucky Bones"/>
                <a:ea typeface="Lucky Bones"/>
                <a:cs typeface="Lucky Bones"/>
                <a:sym typeface="Lucky Bones"/>
              </a:rPr>
              <a:t>OUR WINNER IS...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02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09844"/>
            <a:ext cx="18288000" cy="1509412"/>
            <a:chOff x="0" y="0"/>
            <a:chExt cx="4816593" cy="3975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97541"/>
            </a:xfrm>
            <a:custGeom>
              <a:avLst/>
              <a:gdLst/>
              <a:ahLst/>
              <a:cxnLst/>
              <a:rect l="l" t="t" r="r" b="b"/>
              <a:pathLst>
                <a:path w="4816592" h="397541">
                  <a:moveTo>
                    <a:pt x="0" y="0"/>
                  </a:moveTo>
                  <a:lnTo>
                    <a:pt x="4816592" y="0"/>
                  </a:lnTo>
                  <a:lnTo>
                    <a:pt x="4816592" y="397541"/>
                  </a:lnTo>
                  <a:lnTo>
                    <a:pt x="0" y="397541"/>
                  </a:lnTo>
                  <a:close/>
                </a:path>
              </a:pathLst>
            </a:custGeom>
            <a:solidFill>
              <a:srgbClr val="C4814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435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773318" y="2729465"/>
            <a:ext cx="8741363" cy="2332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162"/>
              </a:lnSpc>
              <a:spcBef>
                <a:spcPct val="0"/>
              </a:spcBef>
            </a:pPr>
            <a:r>
              <a:rPr lang="en-US" sz="13488" b="1" u="none" strike="noStrike" spc="-566">
                <a:solidFill>
                  <a:srgbClr val="FBF5D6"/>
                </a:solidFill>
                <a:latin typeface="Lucky Bones"/>
                <a:ea typeface="Lucky Bones"/>
                <a:cs typeface="Lucky Bones"/>
                <a:sym typeface="Lucky Bones"/>
              </a:rPr>
              <a:t>THANK YOU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39796" y="4819831"/>
            <a:ext cx="12008407" cy="2113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153"/>
              </a:lnSpc>
              <a:spcBef>
                <a:spcPct val="0"/>
              </a:spcBef>
            </a:pPr>
            <a:r>
              <a:rPr lang="en-US" sz="15384" spc="-646">
                <a:solidFill>
                  <a:srgbClr val="FBF5D6"/>
                </a:solidFill>
                <a:latin typeface="Lucky Bones"/>
                <a:ea typeface="Lucky Bones"/>
                <a:cs typeface="Lucky Bones"/>
                <a:sym typeface="Lucky Bones"/>
              </a:rPr>
              <a:t>FOR PLAYING!</a:t>
            </a:r>
          </a:p>
        </p:txBody>
      </p:sp>
      <p:sp>
        <p:nvSpPr>
          <p:cNvPr id="7" name="Freeform 7"/>
          <p:cNvSpPr/>
          <p:nvPr/>
        </p:nvSpPr>
        <p:spPr>
          <a:xfrm>
            <a:off x="13855883" y="3746028"/>
            <a:ext cx="400016" cy="575563"/>
          </a:xfrm>
          <a:custGeom>
            <a:avLst/>
            <a:gdLst/>
            <a:ahLst/>
            <a:cxnLst/>
            <a:rect l="l" t="t" r="r" b="b"/>
            <a:pathLst>
              <a:path w="400016" h="575563">
                <a:moveTo>
                  <a:pt x="0" y="0"/>
                </a:moveTo>
                <a:lnTo>
                  <a:pt x="400016" y="0"/>
                </a:lnTo>
                <a:lnTo>
                  <a:pt x="400016" y="575563"/>
                </a:lnTo>
                <a:lnTo>
                  <a:pt x="0" y="575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032634" y="3746028"/>
            <a:ext cx="400016" cy="575563"/>
          </a:xfrm>
          <a:custGeom>
            <a:avLst/>
            <a:gdLst/>
            <a:ahLst/>
            <a:cxnLst/>
            <a:rect l="l" t="t" r="r" b="b"/>
            <a:pathLst>
              <a:path w="400016" h="575563">
                <a:moveTo>
                  <a:pt x="0" y="0"/>
                </a:moveTo>
                <a:lnTo>
                  <a:pt x="400016" y="0"/>
                </a:lnTo>
                <a:lnTo>
                  <a:pt x="400016" y="575563"/>
                </a:lnTo>
                <a:lnTo>
                  <a:pt x="0" y="575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-343408" y="397936"/>
            <a:ext cx="2744215" cy="9889064"/>
          </a:xfrm>
          <a:custGeom>
            <a:avLst/>
            <a:gdLst/>
            <a:ahLst/>
            <a:cxnLst/>
            <a:rect l="l" t="t" r="r" b="b"/>
            <a:pathLst>
              <a:path w="2744215" h="9889064">
                <a:moveTo>
                  <a:pt x="2744216" y="0"/>
                </a:moveTo>
                <a:lnTo>
                  <a:pt x="0" y="0"/>
                </a:lnTo>
                <a:lnTo>
                  <a:pt x="0" y="9889064"/>
                </a:lnTo>
                <a:lnTo>
                  <a:pt x="2744216" y="9889064"/>
                </a:lnTo>
                <a:lnTo>
                  <a:pt x="274421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92117" y="0"/>
            <a:ext cx="11301259" cy="1610429"/>
          </a:xfrm>
          <a:custGeom>
            <a:avLst/>
            <a:gdLst/>
            <a:ahLst/>
            <a:cxnLst/>
            <a:rect l="l" t="t" r="r" b="b"/>
            <a:pathLst>
              <a:path w="11301259" h="1610429">
                <a:moveTo>
                  <a:pt x="0" y="0"/>
                </a:moveTo>
                <a:lnTo>
                  <a:pt x="11301259" y="0"/>
                </a:lnTo>
                <a:lnTo>
                  <a:pt x="11301259" y="1610429"/>
                </a:lnTo>
                <a:lnTo>
                  <a:pt x="0" y="16104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887192" y="397936"/>
            <a:ext cx="2744215" cy="9889064"/>
          </a:xfrm>
          <a:custGeom>
            <a:avLst/>
            <a:gdLst/>
            <a:ahLst/>
            <a:cxnLst/>
            <a:rect l="l" t="t" r="r" b="b"/>
            <a:pathLst>
              <a:path w="2744215" h="9889064">
                <a:moveTo>
                  <a:pt x="0" y="0"/>
                </a:moveTo>
                <a:lnTo>
                  <a:pt x="2744216" y="0"/>
                </a:lnTo>
                <a:lnTo>
                  <a:pt x="2744216" y="9889064"/>
                </a:lnTo>
                <a:lnTo>
                  <a:pt x="0" y="9889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109142" y="0"/>
            <a:ext cx="11301259" cy="1610429"/>
          </a:xfrm>
          <a:custGeom>
            <a:avLst/>
            <a:gdLst/>
            <a:ahLst/>
            <a:cxnLst/>
            <a:rect l="l" t="t" r="r" b="b"/>
            <a:pathLst>
              <a:path w="11301259" h="1610429">
                <a:moveTo>
                  <a:pt x="0" y="0"/>
                </a:moveTo>
                <a:lnTo>
                  <a:pt x="11301258" y="0"/>
                </a:lnTo>
                <a:lnTo>
                  <a:pt x="11301258" y="1610429"/>
                </a:lnTo>
                <a:lnTo>
                  <a:pt x="0" y="16104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338</Words>
  <Application>Microsoft Office PowerPoint</Application>
  <PresentationFormat>Custom</PresentationFormat>
  <Paragraphs>111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Fraunces Bold</vt:lpstr>
      <vt:lpstr>Lucky Bones</vt:lpstr>
      <vt:lpstr>TT Chocolates</vt:lpstr>
      <vt:lpstr>Arial</vt:lpstr>
      <vt:lpstr>Fraunces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Mẫu 2: Game hóa tiếng anh</dc:title>
  <cp:lastModifiedBy>WEUP - THIET KE - 07</cp:lastModifiedBy>
  <cp:revision>2</cp:revision>
  <dcterms:created xsi:type="dcterms:W3CDTF">2006-08-16T00:00:00Z</dcterms:created>
  <dcterms:modified xsi:type="dcterms:W3CDTF">2025-04-18T07:32:36Z</dcterms:modified>
  <dc:identifier>DAGjW2uzIZA</dc:identifier>
</cp:coreProperties>
</file>