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Montserrat ExtraBold" pitchFamily="2" charset="0"/>
      <p:bold r:id="rId8"/>
      <p:boldItalic r:id="rId9"/>
    </p:embeddedFont>
    <p:embeddedFont>
      <p:font typeface="Montserrat Medium" pitchFamily="2" charset="0"/>
      <p:regular r:id="rId10"/>
      <p:italic r:id="rId11"/>
    </p:embeddedFont>
    <p:embeddedFont>
      <p:font typeface="Montserrat SemiBold" pitchFamily="2" charset="0"/>
      <p:bold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9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 SemiBol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 SemiBold" pitchFamily="2" charset="0"/>
              </a:defRPr>
            </a:lvl1pPr>
          </a:lstStyle>
          <a:p>
            <a:fld id="{4825DE36-7A4C-47CC-9A43-4DB763765EDE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 SemiBol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 SemiBold" pitchFamily="2" charset="0"/>
              </a:defRPr>
            </a:lvl1pPr>
          </a:lstStyle>
          <a:p>
            <a:fld id="{6A8D844A-FDB9-4C35-B157-46D315AD7B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9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 SemiBold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 SemiBold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 SemiBold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 SemiBold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 SemiBold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D844A-FDB9-4C35-B157-46D315AD7B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6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 SemiBold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 SemiBol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 SemiBold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ontserrat SemiBold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86883" y="-310633"/>
            <a:ext cx="22261766" cy="10908265"/>
          </a:xfrm>
          <a:custGeom>
            <a:avLst/>
            <a:gdLst/>
            <a:ahLst/>
            <a:cxnLst/>
            <a:rect l="l" t="t" r="r" b="b"/>
            <a:pathLst>
              <a:path w="22261766" h="10908265">
                <a:moveTo>
                  <a:pt x="0" y="0"/>
                </a:moveTo>
                <a:lnTo>
                  <a:pt x="22261766" y="0"/>
                </a:lnTo>
                <a:lnTo>
                  <a:pt x="22261766" y="10908266"/>
                </a:lnTo>
                <a:lnTo>
                  <a:pt x="0" y="109082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66372" y="1829800"/>
            <a:ext cx="13755256" cy="6031622"/>
            <a:chOff x="0" y="0"/>
            <a:chExt cx="2855794" cy="12522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55794" cy="1252254"/>
            </a:xfrm>
            <a:custGeom>
              <a:avLst/>
              <a:gdLst/>
              <a:ahLst/>
              <a:cxnLst/>
              <a:rect l="l" t="t" r="r" b="b"/>
              <a:pathLst>
                <a:path w="2855794" h="1252254">
                  <a:moveTo>
                    <a:pt x="28705" y="0"/>
                  </a:moveTo>
                  <a:lnTo>
                    <a:pt x="2827089" y="0"/>
                  </a:lnTo>
                  <a:cubicBezTo>
                    <a:pt x="2842942" y="0"/>
                    <a:pt x="2855794" y="12851"/>
                    <a:pt x="2855794" y="28705"/>
                  </a:cubicBezTo>
                  <a:lnTo>
                    <a:pt x="2855794" y="1223549"/>
                  </a:lnTo>
                  <a:cubicBezTo>
                    <a:pt x="2855794" y="1239402"/>
                    <a:pt x="2842942" y="1252254"/>
                    <a:pt x="2827089" y="1252254"/>
                  </a:cubicBezTo>
                  <a:lnTo>
                    <a:pt x="28705" y="1252254"/>
                  </a:lnTo>
                  <a:cubicBezTo>
                    <a:pt x="12851" y="1252254"/>
                    <a:pt x="0" y="1239402"/>
                    <a:pt x="0" y="1223549"/>
                  </a:cubicBezTo>
                  <a:lnTo>
                    <a:pt x="0" y="28705"/>
                  </a:lnTo>
                  <a:cubicBezTo>
                    <a:pt x="0" y="12851"/>
                    <a:pt x="12851" y="0"/>
                    <a:pt x="28705" y="0"/>
                  </a:cubicBezTo>
                  <a:close/>
                </a:path>
              </a:pathLst>
            </a:custGeom>
            <a:solidFill>
              <a:srgbClr val="FFDF5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855794" cy="1290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Montserrat SemiBold" pitchFamily="2" charset="0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772634">
            <a:off x="-1383405" y="882994"/>
            <a:ext cx="5630424" cy="2992234"/>
          </a:xfrm>
          <a:custGeom>
            <a:avLst/>
            <a:gdLst/>
            <a:ahLst/>
            <a:cxnLst/>
            <a:rect l="l" t="t" r="r" b="b"/>
            <a:pathLst>
              <a:path w="5630424" h="2992234">
                <a:moveTo>
                  <a:pt x="0" y="0"/>
                </a:moveTo>
                <a:lnTo>
                  <a:pt x="5630424" y="0"/>
                </a:lnTo>
                <a:lnTo>
                  <a:pt x="5630424" y="2992233"/>
                </a:lnTo>
                <a:lnTo>
                  <a:pt x="0" y="29922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5910724" y="-1374705"/>
            <a:ext cx="6466553" cy="2918755"/>
          </a:xfrm>
          <a:custGeom>
            <a:avLst/>
            <a:gdLst/>
            <a:ahLst/>
            <a:cxnLst/>
            <a:rect l="l" t="t" r="r" b="b"/>
            <a:pathLst>
              <a:path w="6466553" h="2918755">
                <a:moveTo>
                  <a:pt x="0" y="2918755"/>
                </a:moveTo>
                <a:lnTo>
                  <a:pt x="6466552" y="2918755"/>
                </a:lnTo>
                <a:lnTo>
                  <a:pt x="6466552" y="0"/>
                </a:lnTo>
                <a:lnTo>
                  <a:pt x="0" y="0"/>
                </a:lnTo>
                <a:lnTo>
                  <a:pt x="0" y="2918755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10710" y="7311908"/>
            <a:ext cx="2799782" cy="2777384"/>
          </a:xfrm>
          <a:custGeom>
            <a:avLst/>
            <a:gdLst/>
            <a:ahLst/>
            <a:cxnLst/>
            <a:rect l="l" t="t" r="r" b="b"/>
            <a:pathLst>
              <a:path w="2799782" h="2777384">
                <a:moveTo>
                  <a:pt x="0" y="0"/>
                </a:moveTo>
                <a:lnTo>
                  <a:pt x="2799783" y="0"/>
                </a:lnTo>
                <a:lnTo>
                  <a:pt x="2799783" y="2777385"/>
                </a:lnTo>
                <a:lnTo>
                  <a:pt x="0" y="27773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921571" y="8232897"/>
            <a:ext cx="4444857" cy="3418484"/>
          </a:xfrm>
          <a:custGeom>
            <a:avLst/>
            <a:gdLst/>
            <a:ahLst/>
            <a:cxnLst/>
            <a:rect l="l" t="t" r="r" b="b"/>
            <a:pathLst>
              <a:path w="4444857" h="3418484">
                <a:moveTo>
                  <a:pt x="0" y="0"/>
                </a:moveTo>
                <a:lnTo>
                  <a:pt x="4444858" y="0"/>
                </a:lnTo>
                <a:lnTo>
                  <a:pt x="4444858" y="3418485"/>
                </a:lnTo>
                <a:lnTo>
                  <a:pt x="0" y="34184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936242" y="5918103"/>
            <a:ext cx="2170772" cy="3886639"/>
          </a:xfrm>
          <a:custGeom>
            <a:avLst/>
            <a:gdLst/>
            <a:ahLst/>
            <a:cxnLst/>
            <a:rect l="l" t="t" r="r" b="b"/>
            <a:pathLst>
              <a:path w="2170772" h="3886639">
                <a:moveTo>
                  <a:pt x="0" y="0"/>
                </a:moveTo>
                <a:lnTo>
                  <a:pt x="2170772" y="0"/>
                </a:lnTo>
                <a:lnTo>
                  <a:pt x="2170772" y="3886639"/>
                </a:lnTo>
                <a:lnTo>
                  <a:pt x="0" y="388663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533764" y="-1459378"/>
            <a:ext cx="5146499" cy="5364836"/>
          </a:xfrm>
          <a:custGeom>
            <a:avLst/>
            <a:gdLst/>
            <a:ahLst/>
            <a:cxnLst/>
            <a:rect l="l" t="t" r="r" b="b"/>
            <a:pathLst>
              <a:path w="5146499" h="5364836">
                <a:moveTo>
                  <a:pt x="0" y="0"/>
                </a:moveTo>
                <a:lnTo>
                  <a:pt x="5146500" y="0"/>
                </a:lnTo>
                <a:lnTo>
                  <a:pt x="5146500" y="5364836"/>
                </a:lnTo>
                <a:lnTo>
                  <a:pt x="0" y="536483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907384" y="3311122"/>
            <a:ext cx="12473229" cy="2590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14"/>
              </a:lnSpc>
            </a:pPr>
            <a:r>
              <a:rPr lang="en-US" sz="8499" b="1" dirty="0">
                <a:solidFill>
                  <a:srgbClr val="384766"/>
                </a:solidFill>
                <a:latin typeface="Montserrat ExtraBold" pitchFamily="2" charset="0"/>
                <a:ea typeface="Canva Sans Bold"/>
                <a:cs typeface="Canva Sans Bold"/>
                <a:sym typeface="Canva Sans Bold"/>
              </a:rPr>
              <a:t>ĐIỆN – NGUỒN NĂNG LƯỢNG QUAN TRỌNG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66372" y="6273050"/>
            <a:ext cx="1375525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384766"/>
                </a:solidFill>
                <a:latin typeface="Montserrat Medium" pitchFamily="2" charset="0"/>
                <a:ea typeface="Canva Sans"/>
                <a:cs typeface="Canva Sans"/>
                <a:sym typeface="Canva Sans"/>
              </a:rPr>
              <a:t>Khám</a:t>
            </a:r>
            <a:r>
              <a:rPr lang="en-US" sz="3999" dirty="0">
                <a:solidFill>
                  <a:srgbClr val="384766"/>
                </a:solidFill>
                <a:latin typeface="Montserrat Medium" pitchFamily="2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3999" dirty="0" err="1">
                <a:solidFill>
                  <a:srgbClr val="384766"/>
                </a:solidFill>
                <a:latin typeface="Montserrat Medium" pitchFamily="2" charset="0"/>
                <a:ea typeface="Canva Sans"/>
                <a:cs typeface="Canva Sans"/>
                <a:sym typeface="Canva Sans"/>
              </a:rPr>
              <a:t>phá</a:t>
            </a:r>
            <a:r>
              <a:rPr lang="en-US" sz="3999" dirty="0">
                <a:solidFill>
                  <a:srgbClr val="384766"/>
                </a:solidFill>
                <a:latin typeface="Montserrat Medium" pitchFamily="2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3999" dirty="0" err="1">
                <a:solidFill>
                  <a:srgbClr val="384766"/>
                </a:solidFill>
                <a:latin typeface="Montserrat Medium" pitchFamily="2" charset="0"/>
                <a:ea typeface="Canva Sans"/>
                <a:cs typeface="Canva Sans"/>
                <a:sym typeface="Canva Sans"/>
              </a:rPr>
              <a:t>dòng</a:t>
            </a:r>
            <a:r>
              <a:rPr lang="en-US" sz="3999" dirty="0">
                <a:solidFill>
                  <a:srgbClr val="384766"/>
                </a:solidFill>
                <a:latin typeface="Montserrat Medium" pitchFamily="2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3999" dirty="0" err="1">
                <a:solidFill>
                  <a:srgbClr val="384766"/>
                </a:solidFill>
                <a:latin typeface="Montserrat Medium" pitchFamily="2" charset="0"/>
                <a:ea typeface="Canva Sans"/>
                <a:cs typeface="Canva Sans"/>
                <a:sym typeface="Canva Sans"/>
              </a:rPr>
              <a:t>điện</a:t>
            </a:r>
            <a:r>
              <a:rPr lang="en-US" sz="3999" dirty="0">
                <a:solidFill>
                  <a:srgbClr val="384766"/>
                </a:solidFill>
                <a:latin typeface="Montserrat Medium" pitchFamily="2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3999" dirty="0" err="1">
                <a:solidFill>
                  <a:srgbClr val="384766"/>
                </a:solidFill>
                <a:latin typeface="Montserrat Medium" pitchFamily="2" charset="0"/>
                <a:ea typeface="Canva Sans"/>
                <a:cs typeface="Canva Sans"/>
                <a:sym typeface="Canva Sans"/>
              </a:rPr>
              <a:t>và</a:t>
            </a:r>
            <a:r>
              <a:rPr lang="en-US" sz="3999" dirty="0">
                <a:solidFill>
                  <a:srgbClr val="384766"/>
                </a:solidFill>
                <a:latin typeface="Montserrat Medium" pitchFamily="2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3999" dirty="0" err="1">
                <a:solidFill>
                  <a:srgbClr val="384766"/>
                </a:solidFill>
                <a:latin typeface="Montserrat Medium" pitchFamily="2" charset="0"/>
                <a:ea typeface="Canva Sans"/>
                <a:cs typeface="Canva Sans"/>
                <a:sym typeface="Canva Sans"/>
              </a:rPr>
              <a:t>ứng</a:t>
            </a:r>
            <a:r>
              <a:rPr lang="en-US" sz="3999" dirty="0">
                <a:solidFill>
                  <a:srgbClr val="384766"/>
                </a:solidFill>
                <a:latin typeface="Montserrat Medium" pitchFamily="2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3999" dirty="0" err="1">
                <a:solidFill>
                  <a:srgbClr val="384766"/>
                </a:solidFill>
                <a:latin typeface="Montserrat Medium" pitchFamily="2" charset="0"/>
                <a:ea typeface="Canva Sans"/>
                <a:cs typeface="Canva Sans"/>
                <a:sym typeface="Canva Sans"/>
              </a:rPr>
              <a:t>dụng</a:t>
            </a:r>
            <a:r>
              <a:rPr lang="en-US" sz="3999" dirty="0">
                <a:solidFill>
                  <a:srgbClr val="384766"/>
                </a:solidFill>
                <a:latin typeface="Montserrat Medium" pitchFamily="2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3999" dirty="0" err="1">
                <a:solidFill>
                  <a:srgbClr val="384766"/>
                </a:solidFill>
                <a:latin typeface="Montserrat Medium" pitchFamily="2" charset="0"/>
                <a:ea typeface="Canva Sans"/>
                <a:cs typeface="Canva Sans"/>
                <a:sym typeface="Canva Sans"/>
              </a:rPr>
              <a:t>trong</a:t>
            </a:r>
            <a:r>
              <a:rPr lang="en-US" sz="3999" dirty="0">
                <a:solidFill>
                  <a:srgbClr val="384766"/>
                </a:solidFill>
                <a:latin typeface="Montserrat Medium" pitchFamily="2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3999" dirty="0" err="1">
                <a:solidFill>
                  <a:srgbClr val="384766"/>
                </a:solidFill>
                <a:latin typeface="Montserrat Medium" pitchFamily="2" charset="0"/>
                <a:ea typeface="Canva Sans"/>
                <a:cs typeface="Canva Sans"/>
                <a:sym typeface="Canva Sans"/>
              </a:rPr>
              <a:t>đời</a:t>
            </a:r>
            <a:r>
              <a:rPr lang="en-US" sz="3999" dirty="0">
                <a:solidFill>
                  <a:srgbClr val="384766"/>
                </a:solidFill>
                <a:latin typeface="Montserrat Medium" pitchFamily="2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3999" dirty="0" err="1">
                <a:solidFill>
                  <a:srgbClr val="384766"/>
                </a:solidFill>
                <a:latin typeface="Montserrat Medium" pitchFamily="2" charset="0"/>
                <a:ea typeface="Canva Sans"/>
                <a:cs typeface="Canva Sans"/>
                <a:sym typeface="Canva Sans"/>
              </a:rPr>
              <a:t>sống</a:t>
            </a:r>
            <a:endParaRPr lang="en-US" sz="3999" dirty="0">
              <a:solidFill>
                <a:srgbClr val="384766"/>
              </a:solidFill>
              <a:latin typeface="Montserrat Medium" pitchFamily="2" charset="0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30892" y="143888"/>
            <a:ext cx="22261766" cy="10908265"/>
          </a:xfrm>
          <a:custGeom>
            <a:avLst/>
            <a:gdLst/>
            <a:ahLst/>
            <a:cxnLst/>
            <a:rect l="l" t="t" r="r" b="b"/>
            <a:pathLst>
              <a:path w="22261766" h="10908265">
                <a:moveTo>
                  <a:pt x="0" y="0"/>
                </a:moveTo>
                <a:lnTo>
                  <a:pt x="22261766" y="0"/>
                </a:lnTo>
                <a:lnTo>
                  <a:pt x="22261766" y="10908265"/>
                </a:lnTo>
                <a:lnTo>
                  <a:pt x="0" y="109082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210142" y="3749639"/>
            <a:ext cx="7820036" cy="1787265"/>
            <a:chOff x="0" y="0"/>
            <a:chExt cx="3247109" cy="7421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47109" cy="742125"/>
            </a:xfrm>
            <a:custGeom>
              <a:avLst/>
              <a:gdLst/>
              <a:ahLst/>
              <a:cxnLst/>
              <a:rect l="l" t="t" r="r" b="b"/>
              <a:pathLst>
                <a:path w="3247109" h="742125">
                  <a:moveTo>
                    <a:pt x="50491" y="0"/>
                  </a:moveTo>
                  <a:lnTo>
                    <a:pt x="3196619" y="0"/>
                  </a:lnTo>
                  <a:cubicBezTo>
                    <a:pt x="3224504" y="0"/>
                    <a:pt x="3247109" y="22605"/>
                    <a:pt x="3247109" y="50491"/>
                  </a:cubicBezTo>
                  <a:lnTo>
                    <a:pt x="3247109" y="691634"/>
                  </a:lnTo>
                  <a:cubicBezTo>
                    <a:pt x="3247109" y="719520"/>
                    <a:pt x="3224504" y="742125"/>
                    <a:pt x="3196619" y="742125"/>
                  </a:cubicBezTo>
                  <a:lnTo>
                    <a:pt x="50491" y="742125"/>
                  </a:lnTo>
                  <a:cubicBezTo>
                    <a:pt x="22605" y="742125"/>
                    <a:pt x="0" y="719520"/>
                    <a:pt x="0" y="691634"/>
                  </a:cubicBezTo>
                  <a:lnTo>
                    <a:pt x="0" y="50491"/>
                  </a:lnTo>
                  <a:cubicBezTo>
                    <a:pt x="0" y="22605"/>
                    <a:pt x="22605" y="0"/>
                    <a:pt x="50491" y="0"/>
                  </a:cubicBezTo>
                  <a:close/>
                </a:path>
              </a:pathLst>
            </a:custGeom>
            <a:solidFill>
              <a:srgbClr val="FFDF5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47109" cy="780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Montserrat SemiBold" pitchFamily="2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242696" y="5711433"/>
            <a:ext cx="7820036" cy="1787265"/>
            <a:chOff x="0" y="0"/>
            <a:chExt cx="3247109" cy="7421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47109" cy="742125"/>
            </a:xfrm>
            <a:custGeom>
              <a:avLst/>
              <a:gdLst/>
              <a:ahLst/>
              <a:cxnLst/>
              <a:rect l="l" t="t" r="r" b="b"/>
              <a:pathLst>
                <a:path w="3247109" h="742125">
                  <a:moveTo>
                    <a:pt x="50491" y="0"/>
                  </a:moveTo>
                  <a:lnTo>
                    <a:pt x="3196619" y="0"/>
                  </a:lnTo>
                  <a:cubicBezTo>
                    <a:pt x="3224504" y="0"/>
                    <a:pt x="3247109" y="22605"/>
                    <a:pt x="3247109" y="50491"/>
                  </a:cubicBezTo>
                  <a:lnTo>
                    <a:pt x="3247109" y="691634"/>
                  </a:lnTo>
                  <a:cubicBezTo>
                    <a:pt x="3247109" y="719520"/>
                    <a:pt x="3224504" y="742125"/>
                    <a:pt x="3196619" y="742125"/>
                  </a:cubicBezTo>
                  <a:lnTo>
                    <a:pt x="50491" y="742125"/>
                  </a:lnTo>
                  <a:cubicBezTo>
                    <a:pt x="22605" y="742125"/>
                    <a:pt x="0" y="719520"/>
                    <a:pt x="0" y="691634"/>
                  </a:cubicBezTo>
                  <a:lnTo>
                    <a:pt x="0" y="50491"/>
                  </a:lnTo>
                  <a:cubicBezTo>
                    <a:pt x="0" y="22605"/>
                    <a:pt x="22605" y="0"/>
                    <a:pt x="50491" y="0"/>
                  </a:cubicBezTo>
                  <a:close/>
                </a:path>
              </a:pathLst>
            </a:custGeom>
            <a:solidFill>
              <a:srgbClr val="FFDF5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247109" cy="780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Montserrat SemiBold" pitchFamily="2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210142" y="7681917"/>
            <a:ext cx="7820036" cy="1787265"/>
            <a:chOff x="0" y="0"/>
            <a:chExt cx="3247109" cy="7421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47109" cy="742125"/>
            </a:xfrm>
            <a:custGeom>
              <a:avLst/>
              <a:gdLst/>
              <a:ahLst/>
              <a:cxnLst/>
              <a:rect l="l" t="t" r="r" b="b"/>
              <a:pathLst>
                <a:path w="3247109" h="742125">
                  <a:moveTo>
                    <a:pt x="50491" y="0"/>
                  </a:moveTo>
                  <a:lnTo>
                    <a:pt x="3196619" y="0"/>
                  </a:lnTo>
                  <a:cubicBezTo>
                    <a:pt x="3224504" y="0"/>
                    <a:pt x="3247109" y="22605"/>
                    <a:pt x="3247109" y="50491"/>
                  </a:cubicBezTo>
                  <a:lnTo>
                    <a:pt x="3247109" y="691634"/>
                  </a:lnTo>
                  <a:cubicBezTo>
                    <a:pt x="3247109" y="719520"/>
                    <a:pt x="3224504" y="742125"/>
                    <a:pt x="3196619" y="742125"/>
                  </a:cubicBezTo>
                  <a:lnTo>
                    <a:pt x="50491" y="742125"/>
                  </a:lnTo>
                  <a:cubicBezTo>
                    <a:pt x="22605" y="742125"/>
                    <a:pt x="0" y="719520"/>
                    <a:pt x="0" y="691634"/>
                  </a:cubicBezTo>
                  <a:lnTo>
                    <a:pt x="0" y="50491"/>
                  </a:lnTo>
                  <a:cubicBezTo>
                    <a:pt x="0" y="22605"/>
                    <a:pt x="22605" y="0"/>
                    <a:pt x="50491" y="0"/>
                  </a:cubicBezTo>
                  <a:close/>
                </a:path>
              </a:pathLst>
            </a:custGeom>
            <a:solidFill>
              <a:srgbClr val="FFDF5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247109" cy="780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Montserrat SemiBold" pitchFamily="2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21655"/>
            <a:ext cx="16230600" cy="2223027"/>
            <a:chOff x="0" y="0"/>
            <a:chExt cx="6739423" cy="92306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739424" cy="923066"/>
            </a:xfrm>
            <a:custGeom>
              <a:avLst/>
              <a:gdLst/>
              <a:ahLst/>
              <a:cxnLst/>
              <a:rect l="l" t="t" r="r" b="b"/>
              <a:pathLst>
                <a:path w="6739424" h="923066">
                  <a:moveTo>
                    <a:pt x="24327" y="0"/>
                  </a:moveTo>
                  <a:lnTo>
                    <a:pt x="6715097" y="0"/>
                  </a:lnTo>
                  <a:cubicBezTo>
                    <a:pt x="6728532" y="0"/>
                    <a:pt x="6739424" y="10891"/>
                    <a:pt x="6739424" y="24327"/>
                  </a:cubicBezTo>
                  <a:lnTo>
                    <a:pt x="6739424" y="898740"/>
                  </a:lnTo>
                  <a:cubicBezTo>
                    <a:pt x="6739424" y="912175"/>
                    <a:pt x="6728532" y="923066"/>
                    <a:pt x="6715097" y="923066"/>
                  </a:cubicBezTo>
                  <a:lnTo>
                    <a:pt x="24327" y="923066"/>
                  </a:lnTo>
                  <a:cubicBezTo>
                    <a:pt x="10891" y="923066"/>
                    <a:pt x="0" y="912175"/>
                    <a:pt x="0" y="8987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6F8C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6739423" cy="961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Montserrat SemiBold" pitchFamily="2" charset="0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101218" y="6005786"/>
            <a:ext cx="5771025" cy="1182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Biết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một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số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nguồn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điện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thông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dụng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(pin, 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acquy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, 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điện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lưới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).</a:t>
            </a:r>
          </a:p>
        </p:txBody>
      </p:sp>
      <p:sp>
        <p:nvSpPr>
          <p:cNvPr id="16" name="Freeform 16"/>
          <p:cNvSpPr/>
          <p:nvPr/>
        </p:nvSpPr>
        <p:spPr>
          <a:xfrm>
            <a:off x="5578631" y="3993500"/>
            <a:ext cx="1299544" cy="1299544"/>
          </a:xfrm>
          <a:custGeom>
            <a:avLst/>
            <a:gdLst/>
            <a:ahLst/>
            <a:cxnLst/>
            <a:rect l="l" t="t" r="r" b="b"/>
            <a:pathLst>
              <a:path w="1299544" h="1299544">
                <a:moveTo>
                  <a:pt x="0" y="0"/>
                </a:moveTo>
                <a:lnTo>
                  <a:pt x="1299544" y="0"/>
                </a:lnTo>
                <a:lnTo>
                  <a:pt x="1299544" y="1299544"/>
                </a:lnTo>
                <a:lnTo>
                  <a:pt x="0" y="12995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611185" y="5955294"/>
            <a:ext cx="1299544" cy="1299544"/>
          </a:xfrm>
          <a:custGeom>
            <a:avLst/>
            <a:gdLst/>
            <a:ahLst/>
            <a:cxnLst/>
            <a:rect l="l" t="t" r="r" b="b"/>
            <a:pathLst>
              <a:path w="1299544" h="1299544">
                <a:moveTo>
                  <a:pt x="0" y="0"/>
                </a:moveTo>
                <a:lnTo>
                  <a:pt x="1299544" y="0"/>
                </a:lnTo>
                <a:lnTo>
                  <a:pt x="1299544" y="1299544"/>
                </a:lnTo>
                <a:lnTo>
                  <a:pt x="0" y="12995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578631" y="7893463"/>
            <a:ext cx="1299544" cy="1299544"/>
          </a:xfrm>
          <a:custGeom>
            <a:avLst/>
            <a:gdLst/>
            <a:ahLst/>
            <a:cxnLst/>
            <a:rect l="l" t="t" r="r" b="b"/>
            <a:pathLst>
              <a:path w="1299544" h="1299544">
                <a:moveTo>
                  <a:pt x="0" y="0"/>
                </a:moveTo>
                <a:lnTo>
                  <a:pt x="1299544" y="0"/>
                </a:lnTo>
                <a:lnTo>
                  <a:pt x="1299544" y="1299544"/>
                </a:lnTo>
                <a:lnTo>
                  <a:pt x="0" y="12995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flipH="1">
            <a:off x="0" y="1405027"/>
            <a:ext cx="4225384" cy="1925078"/>
          </a:xfrm>
          <a:custGeom>
            <a:avLst/>
            <a:gdLst/>
            <a:ahLst/>
            <a:cxnLst/>
            <a:rect l="l" t="t" r="r" b="b"/>
            <a:pathLst>
              <a:path w="4225384" h="1925078">
                <a:moveTo>
                  <a:pt x="4225384" y="0"/>
                </a:moveTo>
                <a:lnTo>
                  <a:pt x="0" y="0"/>
                </a:lnTo>
                <a:lnTo>
                  <a:pt x="0" y="1925079"/>
                </a:lnTo>
                <a:lnTo>
                  <a:pt x="4225384" y="1925079"/>
                </a:lnTo>
                <a:lnTo>
                  <a:pt x="4225384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571383" y="518027"/>
            <a:ext cx="2417098" cy="3475473"/>
          </a:xfrm>
          <a:custGeom>
            <a:avLst/>
            <a:gdLst/>
            <a:ahLst/>
            <a:cxnLst/>
            <a:rect l="l" t="t" r="r" b="b"/>
            <a:pathLst>
              <a:path w="2417098" h="3475473">
                <a:moveTo>
                  <a:pt x="0" y="0"/>
                </a:moveTo>
                <a:lnTo>
                  <a:pt x="2417099" y="0"/>
                </a:lnTo>
                <a:lnTo>
                  <a:pt x="2417099" y="3475473"/>
                </a:lnTo>
                <a:lnTo>
                  <a:pt x="0" y="347547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6976479" y="7893463"/>
            <a:ext cx="5771025" cy="1175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Thấy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được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ứng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dụng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và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tầm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quan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trọng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của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điện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trong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sinh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hoạt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983406" y="4016382"/>
            <a:ext cx="5665794" cy="1194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Hiểu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khái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niệm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về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dòng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điện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(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điện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tích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chuyển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400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dời</a:t>
            </a:r>
            <a:r>
              <a:rPr lang="en-US" sz="2400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).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028137" y="153413"/>
            <a:ext cx="8231726" cy="196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69"/>
              </a:lnSpc>
            </a:pPr>
            <a:r>
              <a:rPr lang="en-US" sz="12999" b="1" dirty="0" err="1">
                <a:solidFill>
                  <a:srgbClr val="384766"/>
                </a:solidFill>
                <a:latin typeface="Montserrat ExtraBold" pitchFamily="2" charset="0"/>
                <a:ea typeface="Public Sans Bold"/>
                <a:cs typeface="Public Sans Bold"/>
                <a:sym typeface="Public Sans Bold"/>
              </a:rPr>
              <a:t>Mục</a:t>
            </a:r>
            <a:r>
              <a:rPr lang="en-US" sz="12999" b="1" dirty="0">
                <a:solidFill>
                  <a:srgbClr val="384766"/>
                </a:solidFill>
                <a:latin typeface="Montserrat Extra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12999" b="1" dirty="0" err="1">
                <a:solidFill>
                  <a:srgbClr val="384766"/>
                </a:solidFill>
                <a:latin typeface="Montserrat ExtraBold" pitchFamily="2" charset="0"/>
                <a:ea typeface="Public Sans Bold"/>
                <a:cs typeface="Public Sans Bold"/>
                <a:sym typeface="Public Sans Bold"/>
              </a:rPr>
              <a:t>tiêu</a:t>
            </a:r>
            <a:endParaRPr lang="en-US" sz="12999" b="1" dirty="0">
              <a:solidFill>
                <a:srgbClr val="384766"/>
              </a:solidFill>
              <a:latin typeface="Montserrat ExtraBold" pitchFamily="2" charset="0"/>
              <a:ea typeface="Public Sans Bold"/>
              <a:cs typeface="Public Sans Bold"/>
              <a:sym typeface="Public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86883" y="-310633"/>
            <a:ext cx="22261766" cy="10908265"/>
          </a:xfrm>
          <a:custGeom>
            <a:avLst/>
            <a:gdLst/>
            <a:ahLst/>
            <a:cxnLst/>
            <a:rect l="l" t="t" r="r" b="b"/>
            <a:pathLst>
              <a:path w="22261766" h="10908265">
                <a:moveTo>
                  <a:pt x="0" y="0"/>
                </a:moveTo>
                <a:lnTo>
                  <a:pt x="22261766" y="0"/>
                </a:lnTo>
                <a:lnTo>
                  <a:pt x="22261766" y="10908266"/>
                </a:lnTo>
                <a:lnTo>
                  <a:pt x="0" y="10908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278367" y="1028700"/>
            <a:ext cx="9980933" cy="2421202"/>
            <a:chOff x="0" y="0"/>
            <a:chExt cx="4144377" cy="10053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44377" cy="1005354"/>
            </a:xfrm>
            <a:custGeom>
              <a:avLst/>
              <a:gdLst/>
              <a:ahLst/>
              <a:cxnLst/>
              <a:rect l="l" t="t" r="r" b="b"/>
              <a:pathLst>
                <a:path w="4144377" h="1005354">
                  <a:moveTo>
                    <a:pt x="39559" y="0"/>
                  </a:moveTo>
                  <a:lnTo>
                    <a:pt x="4104818" y="0"/>
                  </a:lnTo>
                  <a:cubicBezTo>
                    <a:pt x="4115310" y="0"/>
                    <a:pt x="4125372" y="4168"/>
                    <a:pt x="4132791" y="11587"/>
                  </a:cubicBezTo>
                  <a:cubicBezTo>
                    <a:pt x="4140209" y="19005"/>
                    <a:pt x="4144377" y="29067"/>
                    <a:pt x="4144377" y="39559"/>
                  </a:cubicBezTo>
                  <a:lnTo>
                    <a:pt x="4144377" y="965795"/>
                  </a:lnTo>
                  <a:cubicBezTo>
                    <a:pt x="4144377" y="976287"/>
                    <a:pt x="4140209" y="986349"/>
                    <a:pt x="4132791" y="993768"/>
                  </a:cubicBezTo>
                  <a:cubicBezTo>
                    <a:pt x="4125372" y="1001187"/>
                    <a:pt x="4115310" y="1005354"/>
                    <a:pt x="4104818" y="1005354"/>
                  </a:cubicBezTo>
                  <a:lnTo>
                    <a:pt x="39559" y="1005354"/>
                  </a:lnTo>
                  <a:cubicBezTo>
                    <a:pt x="29067" y="1005354"/>
                    <a:pt x="19005" y="1001187"/>
                    <a:pt x="11587" y="993768"/>
                  </a:cubicBezTo>
                  <a:cubicBezTo>
                    <a:pt x="4168" y="986349"/>
                    <a:pt x="0" y="976287"/>
                    <a:pt x="0" y="965795"/>
                  </a:cubicBezTo>
                  <a:lnTo>
                    <a:pt x="0" y="39559"/>
                  </a:lnTo>
                  <a:cubicBezTo>
                    <a:pt x="0" y="29067"/>
                    <a:pt x="4168" y="19005"/>
                    <a:pt x="11587" y="11587"/>
                  </a:cubicBezTo>
                  <a:cubicBezTo>
                    <a:pt x="19005" y="4168"/>
                    <a:pt x="29067" y="0"/>
                    <a:pt x="39559" y="0"/>
                  </a:cubicBezTo>
                  <a:close/>
                </a:path>
              </a:pathLst>
            </a:custGeom>
            <a:solidFill>
              <a:srgbClr val="FFDF5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144377" cy="10434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Montserrat SemiBold" pitchFamily="2" charset="0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711908" y="2830487"/>
            <a:ext cx="5677395" cy="4626025"/>
          </a:xfrm>
          <a:custGeom>
            <a:avLst/>
            <a:gdLst/>
            <a:ahLst/>
            <a:cxnLst/>
            <a:rect l="l" t="t" r="r" b="b"/>
            <a:pathLst>
              <a:path w="5677395" h="4626025">
                <a:moveTo>
                  <a:pt x="0" y="0"/>
                </a:moveTo>
                <a:lnTo>
                  <a:pt x="5677395" y="0"/>
                </a:lnTo>
                <a:lnTo>
                  <a:pt x="5677395" y="4626026"/>
                </a:lnTo>
                <a:lnTo>
                  <a:pt x="0" y="46260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079682" y="4296427"/>
            <a:ext cx="9638033" cy="4958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2268" lvl="1" indent="-431134" algn="just">
              <a:lnSpc>
                <a:spcPts val="5591"/>
              </a:lnSpc>
              <a:buFont typeface="Arial"/>
              <a:buChar char="•"/>
            </a:pP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Dòng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điện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: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Là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sự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chuyển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dời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có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hướng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của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các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điện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tích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.</a:t>
            </a:r>
          </a:p>
          <a:p>
            <a:pPr marL="862268" lvl="1" indent="-431134" algn="just">
              <a:lnSpc>
                <a:spcPts val="5591"/>
              </a:lnSpc>
              <a:buFont typeface="Arial"/>
              <a:buChar char="•"/>
            </a:pP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Nguồn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điện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: Pin,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acquy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,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điện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lưới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…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cung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cấp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áp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lực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để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electron di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chuyển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.</a:t>
            </a:r>
          </a:p>
          <a:p>
            <a:pPr marL="862268" lvl="1" indent="-431134" algn="just">
              <a:lnSpc>
                <a:spcPts val="5591"/>
              </a:lnSpc>
              <a:spcBef>
                <a:spcPct val="0"/>
              </a:spcBef>
              <a:buFont typeface="Arial"/>
              <a:buChar char="•"/>
            </a:pP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Mạch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điện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kín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: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Dòng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electron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chỉ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chạy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khi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mạch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được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nối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liền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,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có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tải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(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bóng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đèn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,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động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cơ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500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nhỏ</a:t>
            </a:r>
            <a:r>
              <a:rPr lang="en-US" sz="3500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...).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53400" y="1433012"/>
            <a:ext cx="7386280" cy="1628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32"/>
              </a:lnSpc>
            </a:pPr>
            <a:r>
              <a:rPr lang="en-US" sz="10699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Lý </a:t>
            </a:r>
            <a:r>
              <a:rPr lang="en-US" sz="10699" b="1" dirty="0" err="1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thuyết</a:t>
            </a:r>
            <a:r>
              <a:rPr lang="en-US" sz="10699" b="1" dirty="0">
                <a:solidFill>
                  <a:srgbClr val="384766"/>
                </a:solidFill>
                <a:latin typeface="Montserrat SemiBold" pitchFamily="2" charset="0"/>
                <a:ea typeface="Public Sans Bold"/>
                <a:cs typeface="Public Sans Bold"/>
                <a:sym typeface="Public Sans Bold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2845134" y="-3419620"/>
            <a:ext cx="22261766" cy="10908265"/>
          </a:xfrm>
          <a:custGeom>
            <a:avLst/>
            <a:gdLst/>
            <a:ahLst/>
            <a:cxnLst/>
            <a:rect l="l" t="t" r="r" b="b"/>
            <a:pathLst>
              <a:path w="22261766" h="10908265">
                <a:moveTo>
                  <a:pt x="0" y="10908266"/>
                </a:moveTo>
                <a:lnTo>
                  <a:pt x="22261766" y="10908266"/>
                </a:lnTo>
                <a:lnTo>
                  <a:pt x="22261766" y="0"/>
                </a:lnTo>
                <a:lnTo>
                  <a:pt x="0" y="0"/>
                </a:lnTo>
                <a:lnTo>
                  <a:pt x="0" y="1090826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060512" y="1028700"/>
            <a:ext cx="10198788" cy="3151345"/>
            <a:chOff x="0" y="0"/>
            <a:chExt cx="4234837" cy="13085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34837" cy="1308531"/>
            </a:xfrm>
            <a:custGeom>
              <a:avLst/>
              <a:gdLst/>
              <a:ahLst/>
              <a:cxnLst/>
              <a:rect l="l" t="t" r="r" b="b"/>
              <a:pathLst>
                <a:path w="4234837" h="1308531">
                  <a:moveTo>
                    <a:pt x="38714" y="0"/>
                  </a:moveTo>
                  <a:lnTo>
                    <a:pt x="4196123" y="0"/>
                  </a:lnTo>
                  <a:cubicBezTo>
                    <a:pt x="4206391" y="0"/>
                    <a:pt x="4216238" y="4079"/>
                    <a:pt x="4223498" y="11339"/>
                  </a:cubicBezTo>
                  <a:cubicBezTo>
                    <a:pt x="4230758" y="18599"/>
                    <a:pt x="4234837" y="28447"/>
                    <a:pt x="4234837" y="38714"/>
                  </a:cubicBezTo>
                  <a:lnTo>
                    <a:pt x="4234837" y="1269817"/>
                  </a:lnTo>
                  <a:cubicBezTo>
                    <a:pt x="4234837" y="1280085"/>
                    <a:pt x="4230758" y="1289932"/>
                    <a:pt x="4223498" y="1297192"/>
                  </a:cubicBezTo>
                  <a:cubicBezTo>
                    <a:pt x="4216238" y="1304452"/>
                    <a:pt x="4206391" y="1308531"/>
                    <a:pt x="4196123" y="1308531"/>
                  </a:cubicBezTo>
                  <a:lnTo>
                    <a:pt x="38714" y="1308531"/>
                  </a:lnTo>
                  <a:cubicBezTo>
                    <a:pt x="28447" y="1308531"/>
                    <a:pt x="18599" y="1304452"/>
                    <a:pt x="11339" y="1297192"/>
                  </a:cubicBezTo>
                  <a:cubicBezTo>
                    <a:pt x="4079" y="1289932"/>
                    <a:pt x="0" y="1280085"/>
                    <a:pt x="0" y="1269817"/>
                  </a:cubicBezTo>
                  <a:lnTo>
                    <a:pt x="0" y="38714"/>
                  </a:lnTo>
                  <a:cubicBezTo>
                    <a:pt x="0" y="28447"/>
                    <a:pt x="4079" y="18599"/>
                    <a:pt x="11339" y="11339"/>
                  </a:cubicBezTo>
                  <a:cubicBezTo>
                    <a:pt x="18599" y="4079"/>
                    <a:pt x="28447" y="0"/>
                    <a:pt x="38714" y="0"/>
                  </a:cubicBezTo>
                  <a:close/>
                </a:path>
              </a:pathLst>
            </a:custGeom>
            <a:solidFill>
              <a:srgbClr val="FFDF5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34837" cy="13466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Montserrat SemiBold" pitchFamily="2" charset="0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0" y="2852345"/>
            <a:ext cx="15938597" cy="8157698"/>
          </a:xfrm>
          <a:custGeom>
            <a:avLst/>
            <a:gdLst/>
            <a:ahLst/>
            <a:cxnLst/>
            <a:rect l="l" t="t" r="r" b="b"/>
            <a:pathLst>
              <a:path w="15938597" h="8157698">
                <a:moveTo>
                  <a:pt x="0" y="0"/>
                </a:moveTo>
                <a:lnTo>
                  <a:pt x="15938597" y="0"/>
                </a:lnTo>
                <a:lnTo>
                  <a:pt x="15938597" y="8157698"/>
                </a:lnTo>
                <a:lnTo>
                  <a:pt x="0" y="81576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66764" y="973316"/>
            <a:ext cx="3827491" cy="3758058"/>
          </a:xfrm>
          <a:custGeom>
            <a:avLst/>
            <a:gdLst/>
            <a:ahLst/>
            <a:cxnLst/>
            <a:rect l="l" t="t" r="r" b="b"/>
            <a:pathLst>
              <a:path w="3827491" h="3758058">
                <a:moveTo>
                  <a:pt x="0" y="0"/>
                </a:moveTo>
                <a:lnTo>
                  <a:pt x="3827491" y="0"/>
                </a:lnTo>
                <a:lnTo>
                  <a:pt x="3827491" y="3758058"/>
                </a:lnTo>
                <a:lnTo>
                  <a:pt x="0" y="37580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527315" y="1544295"/>
            <a:ext cx="9709483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28"/>
              </a:lnSpc>
            </a:pPr>
            <a:r>
              <a:rPr lang="en-US" sz="8500" b="1" dirty="0" err="1">
                <a:solidFill>
                  <a:srgbClr val="384766"/>
                </a:solidFill>
                <a:latin typeface="Montserrat ExtraBold" pitchFamily="2" charset="0"/>
                <a:ea typeface="Public Sans Bold"/>
                <a:cs typeface="Public Sans Bold"/>
                <a:sym typeface="Public Sans Bold"/>
              </a:rPr>
              <a:t>Sơ</a:t>
            </a:r>
            <a:r>
              <a:rPr lang="en-US" sz="8500" b="1" dirty="0">
                <a:solidFill>
                  <a:srgbClr val="384766"/>
                </a:solidFill>
                <a:latin typeface="Montserrat Extra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8500" b="1" dirty="0" err="1">
                <a:solidFill>
                  <a:srgbClr val="384766"/>
                </a:solidFill>
                <a:latin typeface="Montserrat ExtraBold" pitchFamily="2" charset="0"/>
                <a:ea typeface="Public Sans Bold"/>
                <a:cs typeface="Public Sans Bold"/>
                <a:sym typeface="Public Sans Bold"/>
              </a:rPr>
              <a:t>đồ</a:t>
            </a:r>
            <a:r>
              <a:rPr lang="en-US" sz="8500" b="1" dirty="0">
                <a:solidFill>
                  <a:srgbClr val="384766"/>
                </a:solidFill>
                <a:latin typeface="Montserrat Extra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8500" b="1" dirty="0" err="1">
                <a:solidFill>
                  <a:srgbClr val="384766"/>
                </a:solidFill>
                <a:latin typeface="Montserrat ExtraBold" pitchFamily="2" charset="0"/>
                <a:ea typeface="Public Sans Bold"/>
                <a:cs typeface="Public Sans Bold"/>
                <a:sym typeface="Public Sans Bold"/>
              </a:rPr>
              <a:t>quá</a:t>
            </a:r>
            <a:r>
              <a:rPr lang="en-US" sz="8500" b="1" dirty="0">
                <a:solidFill>
                  <a:srgbClr val="384766"/>
                </a:solidFill>
                <a:latin typeface="Montserrat Extra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8500" b="1" dirty="0" err="1">
                <a:solidFill>
                  <a:srgbClr val="384766"/>
                </a:solidFill>
                <a:latin typeface="Montserrat ExtraBold" pitchFamily="2" charset="0"/>
                <a:ea typeface="Public Sans Bold"/>
                <a:cs typeface="Public Sans Bold"/>
                <a:sym typeface="Public Sans Bold"/>
              </a:rPr>
              <a:t>trình</a:t>
            </a:r>
            <a:endParaRPr lang="en-US" sz="8500" b="1" dirty="0">
              <a:solidFill>
                <a:srgbClr val="384766"/>
              </a:solidFill>
              <a:latin typeface="Montserrat ExtraBold" pitchFamily="2" charset="0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414882" y="2933711"/>
            <a:ext cx="793434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384766"/>
                </a:solidFill>
                <a:latin typeface="Montserrat SemiBold" pitchFamily="2" charset="0"/>
                <a:ea typeface="Canva Sans"/>
                <a:cs typeface="Canva Sans"/>
                <a:sym typeface="Canva Sans"/>
              </a:rPr>
              <a:t>Dòng</a:t>
            </a:r>
            <a:r>
              <a:rPr lang="en-US" sz="3999" dirty="0">
                <a:solidFill>
                  <a:srgbClr val="384766"/>
                </a:solidFill>
                <a:latin typeface="Montserrat SemiBold" pitchFamily="2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3999" dirty="0" err="1">
                <a:solidFill>
                  <a:srgbClr val="384766"/>
                </a:solidFill>
                <a:latin typeface="Montserrat SemiBold" pitchFamily="2" charset="0"/>
                <a:ea typeface="Canva Sans"/>
                <a:cs typeface="Canva Sans"/>
                <a:sym typeface="Canva Sans"/>
              </a:rPr>
              <a:t>điện</a:t>
            </a:r>
            <a:r>
              <a:rPr lang="en-US" sz="3999" dirty="0">
                <a:solidFill>
                  <a:srgbClr val="384766"/>
                </a:solidFill>
                <a:latin typeface="Montserrat SemiBold" pitchFamily="2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3999" dirty="0" err="1">
                <a:solidFill>
                  <a:srgbClr val="384766"/>
                </a:solidFill>
                <a:latin typeface="Montserrat SemiBold" pitchFamily="2" charset="0"/>
                <a:ea typeface="Canva Sans"/>
                <a:cs typeface="Canva Sans"/>
                <a:sym typeface="Canva Sans"/>
              </a:rPr>
              <a:t>trong</a:t>
            </a:r>
            <a:r>
              <a:rPr lang="en-US" sz="3999" dirty="0">
                <a:solidFill>
                  <a:srgbClr val="384766"/>
                </a:solidFill>
                <a:latin typeface="Montserrat SemiBold" pitchFamily="2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3999" dirty="0" err="1">
                <a:solidFill>
                  <a:srgbClr val="384766"/>
                </a:solidFill>
                <a:latin typeface="Montserrat SemiBold" pitchFamily="2" charset="0"/>
                <a:ea typeface="Canva Sans"/>
                <a:cs typeface="Canva Sans"/>
                <a:sym typeface="Canva Sans"/>
              </a:rPr>
              <a:t>mạch</a:t>
            </a:r>
            <a:r>
              <a:rPr lang="en-US" sz="3999" dirty="0">
                <a:solidFill>
                  <a:srgbClr val="384766"/>
                </a:solidFill>
                <a:latin typeface="Montserrat SemiBold" pitchFamily="2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3999" dirty="0" err="1">
                <a:solidFill>
                  <a:srgbClr val="384766"/>
                </a:solidFill>
                <a:latin typeface="Montserrat SemiBold" pitchFamily="2" charset="0"/>
                <a:ea typeface="Canva Sans"/>
                <a:cs typeface="Canva Sans"/>
                <a:sym typeface="Canva Sans"/>
              </a:rPr>
              <a:t>kín</a:t>
            </a:r>
            <a:endParaRPr lang="en-US" sz="3999" dirty="0">
              <a:solidFill>
                <a:srgbClr val="384766"/>
              </a:solidFill>
              <a:latin typeface="Montserrat SemiBold" pitchFamily="2" charset="0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86883" y="-310633"/>
            <a:ext cx="22261766" cy="10908265"/>
          </a:xfrm>
          <a:custGeom>
            <a:avLst/>
            <a:gdLst/>
            <a:ahLst/>
            <a:cxnLst/>
            <a:rect l="l" t="t" r="r" b="b"/>
            <a:pathLst>
              <a:path w="22261766" h="10908265">
                <a:moveTo>
                  <a:pt x="0" y="0"/>
                </a:moveTo>
                <a:lnTo>
                  <a:pt x="22261766" y="0"/>
                </a:lnTo>
                <a:lnTo>
                  <a:pt x="22261766" y="10908266"/>
                </a:lnTo>
                <a:lnTo>
                  <a:pt x="0" y="10908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260475"/>
            <a:ext cx="8115300" cy="3749644"/>
            <a:chOff x="0" y="0"/>
            <a:chExt cx="3369712" cy="15569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69712" cy="1556962"/>
            </a:xfrm>
            <a:custGeom>
              <a:avLst/>
              <a:gdLst/>
              <a:ahLst/>
              <a:cxnLst/>
              <a:rect l="l" t="t" r="r" b="b"/>
              <a:pathLst>
                <a:path w="3369712" h="1556962">
                  <a:moveTo>
                    <a:pt x="48654" y="0"/>
                  </a:moveTo>
                  <a:lnTo>
                    <a:pt x="3321058" y="0"/>
                  </a:lnTo>
                  <a:cubicBezTo>
                    <a:pt x="3347929" y="0"/>
                    <a:pt x="3369712" y="21783"/>
                    <a:pt x="3369712" y="48654"/>
                  </a:cubicBezTo>
                  <a:lnTo>
                    <a:pt x="3369712" y="1508309"/>
                  </a:lnTo>
                  <a:cubicBezTo>
                    <a:pt x="3369712" y="1535180"/>
                    <a:pt x="3347929" y="1556962"/>
                    <a:pt x="3321058" y="1556962"/>
                  </a:cubicBezTo>
                  <a:lnTo>
                    <a:pt x="48654" y="1556962"/>
                  </a:lnTo>
                  <a:cubicBezTo>
                    <a:pt x="21783" y="1556962"/>
                    <a:pt x="0" y="1535180"/>
                    <a:pt x="0" y="1508309"/>
                  </a:cubicBezTo>
                  <a:lnTo>
                    <a:pt x="0" y="48654"/>
                  </a:lnTo>
                  <a:cubicBezTo>
                    <a:pt x="0" y="21783"/>
                    <a:pt x="21783" y="0"/>
                    <a:pt x="48654" y="0"/>
                  </a:cubicBezTo>
                  <a:close/>
                </a:path>
              </a:pathLst>
            </a:custGeom>
            <a:solidFill>
              <a:srgbClr val="FFDF5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369712" cy="15950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Montserrat SemiBold" pitchFamily="2" charset="0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0941113" y="1260475"/>
            <a:ext cx="6318187" cy="4859239"/>
          </a:xfrm>
          <a:custGeom>
            <a:avLst/>
            <a:gdLst/>
            <a:ahLst/>
            <a:cxnLst/>
            <a:rect l="l" t="t" r="r" b="b"/>
            <a:pathLst>
              <a:path w="6318187" h="4859239">
                <a:moveTo>
                  <a:pt x="0" y="0"/>
                </a:moveTo>
                <a:lnTo>
                  <a:pt x="6318187" y="0"/>
                </a:lnTo>
                <a:lnTo>
                  <a:pt x="6318187" y="4859239"/>
                </a:lnTo>
                <a:lnTo>
                  <a:pt x="0" y="4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941113" y="6379744"/>
            <a:ext cx="6318187" cy="2878556"/>
          </a:xfrm>
          <a:custGeom>
            <a:avLst/>
            <a:gdLst/>
            <a:ahLst/>
            <a:cxnLst/>
            <a:rect l="l" t="t" r="r" b="b"/>
            <a:pathLst>
              <a:path w="6318187" h="2878556">
                <a:moveTo>
                  <a:pt x="0" y="0"/>
                </a:moveTo>
                <a:lnTo>
                  <a:pt x="6318187" y="0"/>
                </a:lnTo>
                <a:lnTo>
                  <a:pt x="6318187" y="2878556"/>
                </a:lnTo>
                <a:lnTo>
                  <a:pt x="0" y="28785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5447045"/>
            <a:ext cx="8115300" cy="4153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63"/>
              </a:lnSpc>
            </a:pP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Câu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hỏi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1: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Tại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sao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cần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mạch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kín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để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bóng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đèn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sáng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?</a:t>
            </a:r>
          </a:p>
          <a:p>
            <a:pPr algn="just">
              <a:lnSpc>
                <a:spcPts val="5463"/>
              </a:lnSpc>
            </a:pP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Câu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hỏi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2: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Kể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2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ví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dụ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nguồn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điện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trong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gia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đình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,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giải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thích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cách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dùng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5463"/>
              </a:lnSpc>
            </a:pP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Câu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hỏi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3: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Vì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sao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tay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ướt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cắm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phích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điện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rất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nguy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331" dirty="0" err="1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hiểm</a:t>
            </a:r>
            <a:r>
              <a:rPr lang="en-US" sz="3331" dirty="0">
                <a:solidFill>
                  <a:srgbClr val="384766"/>
                </a:solidFill>
                <a:latin typeface="Montserrat Medium" pitchFamily="2" charset="0"/>
                <a:ea typeface="Public Sans"/>
                <a:cs typeface="Public Sans"/>
                <a:sym typeface="Public Sans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93529" y="1777065"/>
            <a:ext cx="7585642" cy="2744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0"/>
              </a:lnSpc>
            </a:pPr>
            <a:r>
              <a:rPr lang="en-US" sz="9000" dirty="0" err="1">
                <a:solidFill>
                  <a:srgbClr val="384766"/>
                </a:solidFill>
                <a:latin typeface="Montserrat ExtraBold" pitchFamily="2" charset="0"/>
                <a:ea typeface="Public Sans Bold"/>
                <a:cs typeface="Public Sans Bold"/>
                <a:sym typeface="Public Sans Bold"/>
              </a:rPr>
              <a:t>Luyện</a:t>
            </a:r>
            <a:r>
              <a:rPr lang="en-US" sz="9000" dirty="0">
                <a:solidFill>
                  <a:srgbClr val="384766"/>
                </a:solidFill>
                <a:latin typeface="Montserrat Extra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9000" dirty="0" err="1">
                <a:solidFill>
                  <a:srgbClr val="384766"/>
                </a:solidFill>
                <a:latin typeface="Montserrat ExtraBold" pitchFamily="2" charset="0"/>
                <a:ea typeface="Public Sans Bold"/>
                <a:cs typeface="Public Sans Bold"/>
                <a:sym typeface="Public Sans Bold"/>
              </a:rPr>
              <a:t>tập</a:t>
            </a:r>
            <a:r>
              <a:rPr lang="en-US" sz="9000" dirty="0">
                <a:solidFill>
                  <a:srgbClr val="384766"/>
                </a:solidFill>
                <a:latin typeface="Montserrat ExtraBold" pitchFamily="2" charset="0"/>
                <a:ea typeface="Public Sans Bold"/>
                <a:cs typeface="Public Sans Bold"/>
                <a:sym typeface="Public Sans Bold"/>
              </a:rPr>
              <a:t> / Thảo </a:t>
            </a:r>
            <a:r>
              <a:rPr lang="en-US" sz="9000" dirty="0" err="1">
                <a:solidFill>
                  <a:srgbClr val="384766"/>
                </a:solidFill>
                <a:latin typeface="Montserrat ExtraBold" pitchFamily="2" charset="0"/>
                <a:ea typeface="Public Sans Bold"/>
                <a:cs typeface="Public Sans Bold"/>
                <a:sym typeface="Public Sans Bold"/>
              </a:rPr>
              <a:t>luận</a:t>
            </a:r>
            <a:endParaRPr lang="en-US" sz="9000" dirty="0">
              <a:solidFill>
                <a:srgbClr val="384766"/>
              </a:solidFill>
              <a:latin typeface="Montserrat ExtraBold" pitchFamily="2" charset="0"/>
              <a:ea typeface="Public Sans Bold"/>
              <a:cs typeface="Public Sans Bold"/>
              <a:sym typeface="Public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182</Words>
  <Application>Microsoft Office PowerPoint</Application>
  <PresentationFormat>Custom</PresentationFormat>
  <Paragraphs>17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Montserrat SemiBold</vt:lpstr>
      <vt:lpstr>Montserrat ExtraBold</vt:lpstr>
      <vt:lpstr>Montserrat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6 - P3 - M2</dc:title>
  <cp:lastModifiedBy>WEUP - THIET KE - 07</cp:lastModifiedBy>
  <cp:revision>3</cp:revision>
  <dcterms:created xsi:type="dcterms:W3CDTF">2006-08-16T00:00:00Z</dcterms:created>
  <dcterms:modified xsi:type="dcterms:W3CDTF">2025-04-18T08:19:09Z</dcterms:modified>
  <dc:identifier>DAGjkTv1b04</dc:identifier>
</cp:coreProperties>
</file>