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Lora" charset="1" panose="00000500000000000000"/>
      <p:regular r:id="rId11"/>
    </p:embeddedFont>
    <p:embeddedFont>
      <p:font typeface="Lora Bold" charset="1" panose="000008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878770" y="6018239"/>
            <a:ext cx="4590962" cy="5940061"/>
          </a:xfrm>
          <a:custGeom>
            <a:avLst/>
            <a:gdLst/>
            <a:ahLst/>
            <a:cxnLst/>
            <a:rect r="r" b="b" t="t" l="l"/>
            <a:pathLst>
              <a:path h="5940061" w="4590962">
                <a:moveTo>
                  <a:pt x="0" y="0"/>
                </a:moveTo>
                <a:lnTo>
                  <a:pt x="4590962" y="0"/>
                </a:lnTo>
                <a:lnTo>
                  <a:pt x="4590962" y="5940061"/>
                </a:lnTo>
                <a:lnTo>
                  <a:pt x="0" y="59400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-563100" y="386667"/>
            <a:ext cx="4118877" cy="5333798"/>
          </a:xfrm>
          <a:custGeom>
            <a:avLst/>
            <a:gdLst/>
            <a:ahLst/>
            <a:cxnLst/>
            <a:rect r="r" b="b" t="t" l="l"/>
            <a:pathLst>
              <a:path h="5333798" w="4118877">
                <a:moveTo>
                  <a:pt x="4118877" y="0"/>
                </a:moveTo>
                <a:lnTo>
                  <a:pt x="0" y="0"/>
                </a:lnTo>
                <a:lnTo>
                  <a:pt x="0" y="5333798"/>
                </a:lnTo>
                <a:lnTo>
                  <a:pt x="4118877" y="5333798"/>
                </a:lnTo>
                <a:lnTo>
                  <a:pt x="4118877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310339">
            <a:off x="-1263611" y="8372948"/>
            <a:ext cx="5827077" cy="5844929"/>
          </a:xfrm>
          <a:custGeom>
            <a:avLst/>
            <a:gdLst/>
            <a:ahLst/>
            <a:cxnLst/>
            <a:rect r="r" b="b" t="t" l="l"/>
            <a:pathLst>
              <a:path h="5844929" w="5827077">
                <a:moveTo>
                  <a:pt x="0" y="0"/>
                </a:moveTo>
                <a:lnTo>
                  <a:pt x="5827077" y="0"/>
                </a:lnTo>
                <a:lnTo>
                  <a:pt x="5827077" y="5844929"/>
                </a:lnTo>
                <a:lnTo>
                  <a:pt x="0" y="58449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29263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-1155518">
            <a:off x="16975133" y="-1038863"/>
            <a:ext cx="5827077" cy="5844929"/>
          </a:xfrm>
          <a:custGeom>
            <a:avLst/>
            <a:gdLst/>
            <a:ahLst/>
            <a:cxnLst/>
            <a:rect r="r" b="b" t="t" l="l"/>
            <a:pathLst>
              <a:path h="5844929" w="5827077">
                <a:moveTo>
                  <a:pt x="5827077" y="0"/>
                </a:moveTo>
                <a:lnTo>
                  <a:pt x="0" y="0"/>
                </a:lnTo>
                <a:lnTo>
                  <a:pt x="0" y="5844929"/>
                </a:lnTo>
                <a:lnTo>
                  <a:pt x="5827077" y="5844929"/>
                </a:lnTo>
                <a:lnTo>
                  <a:pt x="5827077" y="0"/>
                </a:lnTo>
                <a:close/>
              </a:path>
            </a:pathLst>
          </a:custGeom>
          <a:blipFill>
            <a:blip r:embed="rId4"/>
            <a:stretch>
              <a:fillRect l="0" t="0" r="0" b="-29263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812979" y="6774983"/>
            <a:ext cx="3309318" cy="5337609"/>
          </a:xfrm>
          <a:custGeom>
            <a:avLst/>
            <a:gdLst/>
            <a:ahLst/>
            <a:cxnLst/>
            <a:rect r="r" b="b" t="t" l="l"/>
            <a:pathLst>
              <a:path h="5337609" w="3309318">
                <a:moveTo>
                  <a:pt x="0" y="0"/>
                </a:moveTo>
                <a:lnTo>
                  <a:pt x="3309317" y="0"/>
                </a:lnTo>
                <a:lnTo>
                  <a:pt x="3309317" y="5337609"/>
                </a:lnTo>
                <a:lnTo>
                  <a:pt x="0" y="53376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113749" y="3758264"/>
            <a:ext cx="14060502" cy="3490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13"/>
              </a:lnSpc>
            </a:pPr>
            <a:r>
              <a:rPr lang="en-US" sz="10009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VĂN HỌC VIỆT NAM TRUNG ĐẠI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030713" y="2977366"/>
            <a:ext cx="8226574" cy="671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3928" spc="1158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CÁC GIAI ĐOẠN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816079" y="4151342"/>
            <a:ext cx="5763845" cy="836803"/>
            <a:chOff x="0" y="0"/>
            <a:chExt cx="1387383" cy="20142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87383" cy="201422"/>
            </a:xfrm>
            <a:custGeom>
              <a:avLst/>
              <a:gdLst/>
              <a:ahLst/>
              <a:cxnLst/>
              <a:rect r="r" b="b" t="t" l="l"/>
              <a:pathLst>
                <a:path h="201422" w="1387383">
                  <a:moveTo>
                    <a:pt x="0" y="0"/>
                  </a:moveTo>
                  <a:lnTo>
                    <a:pt x="1387383" y="0"/>
                  </a:lnTo>
                  <a:lnTo>
                    <a:pt x="1387383" y="201422"/>
                  </a:lnTo>
                  <a:lnTo>
                    <a:pt x="0" y="2014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778137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1387383" cy="2299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808272" y="5311229"/>
            <a:ext cx="5763845" cy="836803"/>
            <a:chOff x="0" y="0"/>
            <a:chExt cx="1387383" cy="20142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87383" cy="201422"/>
            </a:xfrm>
            <a:custGeom>
              <a:avLst/>
              <a:gdLst/>
              <a:ahLst/>
              <a:cxnLst/>
              <a:rect r="r" b="b" t="t" l="l"/>
              <a:pathLst>
                <a:path h="201422" w="1387383">
                  <a:moveTo>
                    <a:pt x="0" y="0"/>
                  </a:moveTo>
                  <a:lnTo>
                    <a:pt x="1387383" y="0"/>
                  </a:lnTo>
                  <a:lnTo>
                    <a:pt x="1387383" y="201422"/>
                  </a:lnTo>
                  <a:lnTo>
                    <a:pt x="0" y="2014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778137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1387383" cy="2299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808272" y="6523227"/>
            <a:ext cx="5763845" cy="836803"/>
            <a:chOff x="0" y="0"/>
            <a:chExt cx="1387383" cy="20142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87383" cy="201422"/>
            </a:xfrm>
            <a:custGeom>
              <a:avLst/>
              <a:gdLst/>
              <a:ahLst/>
              <a:cxnLst/>
              <a:rect r="r" b="b" t="t" l="l"/>
              <a:pathLst>
                <a:path h="201422" w="1387383">
                  <a:moveTo>
                    <a:pt x="0" y="0"/>
                  </a:moveTo>
                  <a:lnTo>
                    <a:pt x="1387383" y="0"/>
                  </a:lnTo>
                  <a:lnTo>
                    <a:pt x="1387383" y="201422"/>
                  </a:lnTo>
                  <a:lnTo>
                    <a:pt x="0" y="2014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778137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1387383" cy="2299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823887" y="7671745"/>
            <a:ext cx="5763845" cy="836803"/>
            <a:chOff x="0" y="0"/>
            <a:chExt cx="1387383" cy="20142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387383" cy="201422"/>
            </a:xfrm>
            <a:custGeom>
              <a:avLst/>
              <a:gdLst/>
              <a:ahLst/>
              <a:cxnLst/>
              <a:rect r="r" b="b" t="t" l="l"/>
              <a:pathLst>
                <a:path h="201422" w="1387383">
                  <a:moveTo>
                    <a:pt x="0" y="0"/>
                  </a:moveTo>
                  <a:lnTo>
                    <a:pt x="1387383" y="0"/>
                  </a:lnTo>
                  <a:lnTo>
                    <a:pt x="1387383" y="201422"/>
                  </a:lnTo>
                  <a:lnTo>
                    <a:pt x="0" y="2014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778137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1387383" cy="2299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734174" y="1172648"/>
            <a:ext cx="6137995" cy="7941704"/>
          </a:xfrm>
          <a:custGeom>
            <a:avLst/>
            <a:gdLst/>
            <a:ahLst/>
            <a:cxnLst/>
            <a:rect r="r" b="b" t="t" l="l"/>
            <a:pathLst>
              <a:path h="7941704" w="6137995">
                <a:moveTo>
                  <a:pt x="0" y="0"/>
                </a:moveTo>
                <a:lnTo>
                  <a:pt x="6137995" y="0"/>
                </a:lnTo>
                <a:lnTo>
                  <a:pt x="6137995" y="7941704"/>
                </a:lnTo>
                <a:lnTo>
                  <a:pt x="0" y="7941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9808272" y="1770881"/>
            <a:ext cx="5779461" cy="16660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693"/>
              </a:lnSpc>
              <a:spcBef>
                <a:spcPct val="0"/>
              </a:spcBef>
            </a:pPr>
            <a:r>
              <a:rPr lang="en-US" sz="9781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TÓM TẮT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833359" y="6634545"/>
            <a:ext cx="5744902" cy="5030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3"/>
              </a:lnSpc>
              <a:spcBef>
                <a:spcPct val="0"/>
              </a:spcBef>
            </a:pPr>
            <a:r>
              <a:rPr lang="en-US" sz="2995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Thế kỷ XVIII-nửa dầu thế kỷ XIX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493867" y="7786920"/>
            <a:ext cx="4423886" cy="5030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3"/>
              </a:lnSpc>
              <a:spcBef>
                <a:spcPct val="0"/>
              </a:spcBef>
            </a:pPr>
            <a:r>
              <a:rPr lang="en-US" sz="2995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Nửa cuối thế kỷ XIX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493867" y="4331916"/>
            <a:ext cx="4423886" cy="5030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3"/>
              </a:lnSpc>
              <a:spcBef>
                <a:spcPct val="0"/>
              </a:spcBef>
            </a:pPr>
            <a:r>
              <a:rPr lang="en-US" sz="2995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Thế kỷ X-XIV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493867" y="5467714"/>
            <a:ext cx="4423886" cy="5030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3"/>
              </a:lnSpc>
              <a:spcBef>
                <a:spcPct val="0"/>
              </a:spcBef>
            </a:pPr>
            <a:r>
              <a:rPr lang="en-US" sz="2995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Thế kỷ XV-XVII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37432" y="4121784"/>
            <a:ext cx="5656504" cy="1522413"/>
            <a:chOff x="0" y="0"/>
            <a:chExt cx="1489779" cy="40096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89779" cy="400965"/>
            </a:xfrm>
            <a:custGeom>
              <a:avLst/>
              <a:gdLst/>
              <a:ahLst/>
              <a:cxnLst/>
              <a:rect r="r" b="b" t="t" l="l"/>
              <a:pathLst>
                <a:path h="400965" w="1489779">
                  <a:moveTo>
                    <a:pt x="0" y="0"/>
                  </a:moveTo>
                  <a:lnTo>
                    <a:pt x="1489779" y="0"/>
                  </a:lnTo>
                  <a:lnTo>
                    <a:pt x="1489779" y="400965"/>
                  </a:lnTo>
                  <a:lnTo>
                    <a:pt x="0" y="40096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778137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1489779" cy="4295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37432" y="6472872"/>
            <a:ext cx="5656504" cy="1551879"/>
            <a:chOff x="0" y="0"/>
            <a:chExt cx="1489779" cy="40872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89779" cy="408725"/>
            </a:xfrm>
            <a:custGeom>
              <a:avLst/>
              <a:gdLst/>
              <a:ahLst/>
              <a:cxnLst/>
              <a:rect r="r" b="b" t="t" l="l"/>
              <a:pathLst>
                <a:path h="408725" w="1489779">
                  <a:moveTo>
                    <a:pt x="0" y="0"/>
                  </a:moveTo>
                  <a:lnTo>
                    <a:pt x="1489779" y="0"/>
                  </a:lnTo>
                  <a:lnTo>
                    <a:pt x="1489779" y="408725"/>
                  </a:lnTo>
                  <a:lnTo>
                    <a:pt x="0" y="4087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778137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1489779" cy="437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435335" y="4050654"/>
            <a:ext cx="5794601" cy="1522413"/>
            <a:chOff x="0" y="0"/>
            <a:chExt cx="1526150" cy="40096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26150" cy="400965"/>
            </a:xfrm>
            <a:custGeom>
              <a:avLst/>
              <a:gdLst/>
              <a:ahLst/>
              <a:cxnLst/>
              <a:rect r="r" b="b" t="t" l="l"/>
              <a:pathLst>
                <a:path h="400965" w="1526150">
                  <a:moveTo>
                    <a:pt x="0" y="0"/>
                  </a:moveTo>
                  <a:lnTo>
                    <a:pt x="1526150" y="0"/>
                  </a:lnTo>
                  <a:lnTo>
                    <a:pt x="1526150" y="400965"/>
                  </a:lnTo>
                  <a:lnTo>
                    <a:pt x="0" y="40096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778137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1526150" cy="4295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435335" y="6472872"/>
            <a:ext cx="5794601" cy="1551879"/>
            <a:chOff x="0" y="0"/>
            <a:chExt cx="1526150" cy="40872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526150" cy="408725"/>
            </a:xfrm>
            <a:custGeom>
              <a:avLst/>
              <a:gdLst/>
              <a:ahLst/>
              <a:cxnLst/>
              <a:rect r="r" b="b" t="t" l="l"/>
              <a:pathLst>
                <a:path h="408725" w="1526150">
                  <a:moveTo>
                    <a:pt x="0" y="0"/>
                  </a:moveTo>
                  <a:lnTo>
                    <a:pt x="1526150" y="0"/>
                  </a:lnTo>
                  <a:lnTo>
                    <a:pt x="1526150" y="408725"/>
                  </a:lnTo>
                  <a:lnTo>
                    <a:pt x="0" y="4087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778137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1526150" cy="437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7735003" y="4050654"/>
            <a:ext cx="2759266" cy="3974097"/>
          </a:xfrm>
          <a:custGeom>
            <a:avLst/>
            <a:gdLst/>
            <a:ahLst/>
            <a:cxnLst/>
            <a:rect r="r" b="b" t="t" l="l"/>
            <a:pathLst>
              <a:path h="3974097" w="2759266">
                <a:moveTo>
                  <a:pt x="0" y="0"/>
                </a:moveTo>
                <a:lnTo>
                  <a:pt x="2759266" y="0"/>
                </a:lnTo>
                <a:lnTo>
                  <a:pt x="2759266" y="3974097"/>
                </a:lnTo>
                <a:lnTo>
                  <a:pt x="0" y="39740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1518372">
            <a:off x="-778375" y="-97276"/>
            <a:ext cx="2939625" cy="4703401"/>
          </a:xfrm>
          <a:custGeom>
            <a:avLst/>
            <a:gdLst/>
            <a:ahLst/>
            <a:cxnLst/>
            <a:rect r="r" b="b" t="t" l="l"/>
            <a:pathLst>
              <a:path h="4703401" w="2939625">
                <a:moveTo>
                  <a:pt x="0" y="0"/>
                </a:moveTo>
                <a:lnTo>
                  <a:pt x="2939626" y="0"/>
                </a:lnTo>
                <a:lnTo>
                  <a:pt x="2939626" y="4703400"/>
                </a:lnTo>
                <a:lnTo>
                  <a:pt x="0" y="47034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4931352">
            <a:off x="15677201" y="7284990"/>
            <a:ext cx="1845045" cy="3946621"/>
          </a:xfrm>
          <a:custGeom>
            <a:avLst/>
            <a:gdLst/>
            <a:ahLst/>
            <a:cxnLst/>
            <a:rect r="r" b="b" t="t" l="l"/>
            <a:pathLst>
              <a:path h="3946621" w="1845045">
                <a:moveTo>
                  <a:pt x="0" y="0"/>
                </a:moveTo>
                <a:lnTo>
                  <a:pt x="1845045" y="0"/>
                </a:lnTo>
                <a:lnTo>
                  <a:pt x="1845045" y="3946620"/>
                </a:lnTo>
                <a:lnTo>
                  <a:pt x="0" y="39466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2303882" y="4304506"/>
            <a:ext cx="4116235" cy="1099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224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Hiểu nội dung trọng tâm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435335" y="6920950"/>
            <a:ext cx="6168027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224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Vận dụng kiến thức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48685" y="4304506"/>
            <a:ext cx="4959437" cy="1099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224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Nhận biết kiến thức nền tảng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744736" y="6951314"/>
            <a:ext cx="4363386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224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Phân tích – so sánh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274956" y="1330893"/>
            <a:ext cx="11738089" cy="16660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693"/>
              </a:lnSpc>
              <a:spcBef>
                <a:spcPct val="0"/>
              </a:spcBef>
            </a:pPr>
            <a:r>
              <a:rPr lang="en-US" sz="9781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MỤC TIÊU BÀI HỌC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37786" y="4499579"/>
            <a:ext cx="14330473" cy="3592293"/>
            <a:chOff x="0" y="0"/>
            <a:chExt cx="19107298" cy="4789725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211944" y="0"/>
              <a:ext cx="5528752" cy="1762111"/>
              <a:chOff x="0" y="0"/>
              <a:chExt cx="1092099" cy="348071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092099" cy="348071"/>
              </a:xfrm>
              <a:custGeom>
                <a:avLst/>
                <a:gdLst/>
                <a:ahLst/>
                <a:cxnLst/>
                <a:rect r="r" b="b" t="t" l="l"/>
                <a:pathLst>
                  <a:path h="348071" w="1092099">
                    <a:moveTo>
                      <a:pt x="0" y="0"/>
                    </a:moveTo>
                    <a:lnTo>
                      <a:pt x="1092099" y="0"/>
                    </a:lnTo>
                    <a:lnTo>
                      <a:pt x="1092099" y="348071"/>
                    </a:lnTo>
                    <a:lnTo>
                      <a:pt x="0" y="34807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778137"/>
                </a:solidFill>
                <a:prstDash val="solid"/>
                <a:miter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28575"/>
                <a:ext cx="1092099" cy="37664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5313260" y="2357322"/>
              <a:ext cx="4341979" cy="1550339"/>
              <a:chOff x="0" y="0"/>
              <a:chExt cx="857675" cy="30624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57675" cy="306240"/>
              </a:xfrm>
              <a:custGeom>
                <a:avLst/>
                <a:gdLst/>
                <a:ahLst/>
                <a:cxnLst/>
                <a:rect r="r" b="b" t="t" l="l"/>
                <a:pathLst>
                  <a:path h="306240" w="857675">
                    <a:moveTo>
                      <a:pt x="0" y="0"/>
                    </a:moveTo>
                    <a:lnTo>
                      <a:pt x="857675" y="0"/>
                    </a:lnTo>
                    <a:lnTo>
                      <a:pt x="857675" y="306240"/>
                    </a:lnTo>
                    <a:lnTo>
                      <a:pt x="0" y="30624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778137"/>
                </a:solidFill>
                <a:prstDash val="solid"/>
                <a:miter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28575"/>
                <a:ext cx="857675" cy="33481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9" id="9"/>
            <p:cNvSpPr txBox="true"/>
            <p:nvPr/>
          </p:nvSpPr>
          <p:spPr>
            <a:xfrm rot="0">
              <a:off x="172" y="156831"/>
              <a:ext cx="5564047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53390" indent="-226695" lvl="1">
                <a:lnSpc>
                  <a:spcPts val="2940"/>
                </a:lnSpc>
                <a:buFont typeface="Arial"/>
                <a:buChar char="•"/>
              </a:pPr>
              <a:r>
                <a:rPr lang="en-US" sz="2100">
                  <a:solidFill>
                    <a:srgbClr val="778137"/>
                  </a:solidFill>
                  <a:latin typeface="Lora"/>
                  <a:ea typeface="Lora"/>
                  <a:cs typeface="Lora"/>
                  <a:sym typeface="Lora"/>
                </a:rPr>
                <a:t>Văn học với nội dung yêu nước, âm hưởng hào hùng, khẳng định và ngợi ca dân tộc </a:t>
              </a:r>
            </a:p>
          </p:txBody>
        </p:sp>
        <p:sp>
          <p:nvSpPr>
            <p:cNvPr name="AutoShape 10" id="10"/>
            <p:cNvSpPr/>
            <p:nvPr/>
          </p:nvSpPr>
          <p:spPr>
            <a:xfrm>
              <a:off x="172" y="1963622"/>
              <a:ext cx="3746011" cy="25400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solid"/>
              <a:headEnd type="none" len="sm" w="sm"/>
              <a:tailEnd type="oval" len="lg" w="lg"/>
            </a:ln>
          </p:spPr>
        </p:sp>
        <p:sp>
          <p:nvSpPr>
            <p:cNvPr name="AutoShape 11" id="11"/>
            <p:cNvSpPr/>
            <p:nvPr/>
          </p:nvSpPr>
          <p:spPr>
            <a:xfrm>
              <a:off x="3746183" y="1989022"/>
              <a:ext cx="4137883" cy="12700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solid"/>
              <a:headEnd type="none" len="sm" w="sm"/>
              <a:tailEnd type="oval" len="lg" w="lg"/>
            </a:ln>
          </p:spPr>
        </p:sp>
        <p:sp>
          <p:nvSpPr>
            <p:cNvPr name="AutoShape 12" id="12"/>
            <p:cNvSpPr/>
            <p:nvPr/>
          </p:nvSpPr>
          <p:spPr>
            <a:xfrm>
              <a:off x="7884144" y="2014422"/>
              <a:ext cx="4137883" cy="12700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solid"/>
              <a:headEnd type="none" len="sm" w="sm"/>
              <a:tailEnd type="oval" len="lg" w="lg"/>
            </a:ln>
          </p:spPr>
        </p:sp>
        <p:sp>
          <p:nvSpPr>
            <p:cNvPr name="AutoShape 13" id="13"/>
            <p:cNvSpPr/>
            <p:nvPr/>
          </p:nvSpPr>
          <p:spPr>
            <a:xfrm>
              <a:off x="12009405" y="2039822"/>
              <a:ext cx="4137883" cy="12700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solid"/>
              <a:headEnd type="none" len="sm" w="sm"/>
              <a:tailEnd type="oval" len="lg" w="lg"/>
            </a:ln>
          </p:spPr>
        </p:sp>
        <p:sp>
          <p:nvSpPr>
            <p:cNvPr name="TextBox 14" id="14"/>
            <p:cNvSpPr txBox="true"/>
            <p:nvPr/>
          </p:nvSpPr>
          <p:spPr>
            <a:xfrm rot="0">
              <a:off x="2566623" y="2344622"/>
              <a:ext cx="2359120" cy="4622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40"/>
                </a:lnSpc>
              </a:pPr>
              <a:r>
                <a:rPr lang="en-US" sz="2100">
                  <a:solidFill>
                    <a:srgbClr val="778137"/>
                  </a:solidFill>
                  <a:latin typeface="Lora"/>
                  <a:ea typeface="Lora"/>
                  <a:cs typeface="Lora"/>
                  <a:sym typeface="Lora"/>
                </a:rPr>
                <a:t>TK X - TK XIV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5132449" y="2344622"/>
              <a:ext cx="4957486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53390" indent="-226695" lvl="1">
                <a:lnSpc>
                  <a:spcPts val="2940"/>
                </a:lnSpc>
                <a:buFont typeface="Arial"/>
                <a:buChar char="•"/>
              </a:pPr>
              <a:r>
                <a:rPr lang="en-US" sz="2100">
                  <a:solidFill>
                    <a:srgbClr val="778137"/>
                  </a:solidFill>
                  <a:latin typeface="Lora"/>
                  <a:ea typeface="Lora"/>
                  <a:cs typeface="Lora"/>
                  <a:sym typeface="Lora"/>
                </a:rPr>
                <a:t>Tiếp nối cảm hứng yêu nước, chuyển sang cảm hứng “ưu thời mẫn thế” 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6577019" y="1359521"/>
              <a:ext cx="2714492" cy="4622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40"/>
                </a:lnSpc>
              </a:pPr>
              <a:r>
                <a:rPr lang="en-US" sz="2100">
                  <a:solidFill>
                    <a:srgbClr val="778137"/>
                  </a:solidFill>
                  <a:latin typeface="Lora"/>
                  <a:ea typeface="Lora"/>
                  <a:cs typeface="Lora"/>
                  <a:sym typeface="Lora"/>
                </a:rPr>
                <a:t>TK XV - TK XVII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10334188" y="2344622"/>
              <a:ext cx="2977335" cy="4622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40"/>
                </a:lnSpc>
              </a:pPr>
              <a:r>
                <a:rPr lang="en-US" sz="2100">
                  <a:solidFill>
                    <a:srgbClr val="778137"/>
                  </a:solidFill>
                  <a:latin typeface="Lora"/>
                  <a:ea typeface="Lora"/>
                  <a:cs typeface="Lora"/>
                  <a:sym typeface="Lora"/>
                </a:rPr>
                <a:t>TK XVIII - TK XIX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14638212" y="1359521"/>
              <a:ext cx="2977335" cy="4622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40"/>
                </a:lnSpc>
              </a:pPr>
              <a:r>
                <a:rPr lang="en-US" sz="2100">
                  <a:solidFill>
                    <a:srgbClr val="778137"/>
                  </a:solidFill>
                  <a:latin typeface="Lora"/>
                  <a:ea typeface="Lora"/>
                  <a:cs typeface="Lora"/>
                  <a:sym typeface="Lora"/>
                </a:rPr>
                <a:t>Nửa cuối TK XIX</a:t>
              </a:r>
            </a:p>
          </p:txBody>
        </p:sp>
        <p:sp>
          <p:nvSpPr>
            <p:cNvPr name="AutoShape 19" id="19"/>
            <p:cNvSpPr/>
            <p:nvPr/>
          </p:nvSpPr>
          <p:spPr>
            <a:xfrm>
              <a:off x="16123796" y="2052522"/>
              <a:ext cx="2983502" cy="0"/>
            </a:xfrm>
            <a:prstGeom prst="line">
              <a:avLst/>
            </a:prstGeom>
            <a:ln cap="flat" w="50800">
              <a:solidFill>
                <a:srgbClr val="000000"/>
              </a:solidFill>
              <a:prstDash val="solid"/>
              <a:headEnd type="none" len="sm" w="sm"/>
              <a:tailEnd type="triangle" len="med" w="lg"/>
            </a:ln>
          </p:spPr>
        </p:sp>
        <p:sp>
          <p:nvSpPr>
            <p:cNvPr name="TextBox 20" id="20"/>
            <p:cNvSpPr txBox="true"/>
            <p:nvPr/>
          </p:nvSpPr>
          <p:spPr>
            <a:xfrm rot="0">
              <a:off x="9655240" y="244042"/>
              <a:ext cx="4533942" cy="1452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53390" indent="-226695" lvl="1">
                <a:lnSpc>
                  <a:spcPts val="2940"/>
                </a:lnSpc>
                <a:buFont typeface="Arial"/>
                <a:buChar char="•"/>
              </a:pPr>
              <a:r>
                <a:rPr lang="en-US" sz="2100">
                  <a:solidFill>
                    <a:srgbClr val="778137"/>
                  </a:solidFill>
                  <a:latin typeface="Lora"/>
                  <a:ea typeface="Lora"/>
                  <a:cs typeface="Lora"/>
                  <a:sym typeface="Lora"/>
                </a:rPr>
                <a:t>Trào lưu nhân đạo chủ nghĩa gắn với sự thức tỉnh cá nhân 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13765654" y="2346245"/>
              <a:ext cx="4957486" cy="24434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53390" indent="-226695" lvl="1">
                <a:lnSpc>
                  <a:spcPts val="2940"/>
                </a:lnSpc>
                <a:buFont typeface="Arial"/>
                <a:buChar char="•"/>
              </a:pPr>
              <a:r>
                <a:rPr lang="en-US" sz="2100">
                  <a:solidFill>
                    <a:srgbClr val="778137"/>
                  </a:solidFill>
                  <a:latin typeface="Lora"/>
                  <a:ea typeface="Lora"/>
                  <a:cs typeface="Lora"/>
                  <a:sym typeface="Lora"/>
                </a:rPr>
                <a:t>Văn học yêu nước với tâm hưởng bi tráng</a:t>
              </a:r>
            </a:p>
            <a:p>
              <a:pPr algn="l" marL="453390" indent="-226695" lvl="1">
                <a:lnSpc>
                  <a:spcPts val="2940"/>
                </a:lnSpc>
                <a:buFont typeface="Arial"/>
                <a:buChar char="•"/>
              </a:pPr>
              <a:r>
                <a:rPr lang="en-US" sz="2100">
                  <a:solidFill>
                    <a:srgbClr val="778137"/>
                  </a:solidFill>
                  <a:latin typeface="Lora"/>
                  <a:ea typeface="Lora"/>
                  <a:cs typeface="Lora"/>
                  <a:sym typeface="Lora"/>
                </a:rPr>
                <a:t>Thơ trữ tình - trào phúng đạt nhiều thành tựu</a:t>
              </a:r>
            </a:p>
            <a:p>
              <a:pPr algn="l">
                <a:lnSpc>
                  <a:spcPts val="2940"/>
                </a:lnSpc>
              </a:pPr>
            </a:p>
          </p:txBody>
        </p:sp>
        <p:grpSp>
          <p:nvGrpSpPr>
            <p:cNvPr name="Group 22" id="22"/>
            <p:cNvGrpSpPr/>
            <p:nvPr/>
          </p:nvGrpSpPr>
          <p:grpSpPr>
            <a:xfrm rot="0">
              <a:off x="9838416" y="146584"/>
              <a:ext cx="4341979" cy="1550339"/>
              <a:chOff x="0" y="0"/>
              <a:chExt cx="857675" cy="30624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57675" cy="306240"/>
              </a:xfrm>
              <a:custGeom>
                <a:avLst/>
                <a:gdLst/>
                <a:ahLst/>
                <a:cxnLst/>
                <a:rect r="r" b="b" t="t" l="l"/>
                <a:pathLst>
                  <a:path h="306240" w="857675">
                    <a:moveTo>
                      <a:pt x="0" y="0"/>
                    </a:moveTo>
                    <a:lnTo>
                      <a:pt x="857675" y="0"/>
                    </a:lnTo>
                    <a:lnTo>
                      <a:pt x="857675" y="306240"/>
                    </a:lnTo>
                    <a:lnTo>
                      <a:pt x="0" y="30624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778137"/>
                </a:solidFill>
                <a:prstDash val="solid"/>
                <a:miter/>
              </a:ln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-28575"/>
                <a:ext cx="857675" cy="33481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13765654" y="2408122"/>
              <a:ext cx="5189067" cy="1973883"/>
              <a:chOff x="0" y="0"/>
              <a:chExt cx="1025001" cy="389903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1025001" cy="389903"/>
              </a:xfrm>
              <a:custGeom>
                <a:avLst/>
                <a:gdLst/>
                <a:ahLst/>
                <a:cxnLst/>
                <a:rect r="r" b="b" t="t" l="l"/>
                <a:pathLst>
                  <a:path h="389903" w="1025001">
                    <a:moveTo>
                      <a:pt x="0" y="0"/>
                    </a:moveTo>
                    <a:lnTo>
                      <a:pt x="1025001" y="0"/>
                    </a:lnTo>
                    <a:lnTo>
                      <a:pt x="1025001" y="389903"/>
                    </a:lnTo>
                    <a:lnTo>
                      <a:pt x="0" y="389903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778137"/>
                </a:solidFill>
                <a:prstDash val="solid"/>
                <a:miter/>
              </a:ln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28575"/>
                <a:ext cx="1025001" cy="41847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28" id="28"/>
          <p:cNvSpPr/>
          <p:nvPr/>
        </p:nvSpPr>
        <p:spPr>
          <a:xfrm flipH="false" flipV="false" rot="1566409">
            <a:off x="-857109" y="381252"/>
            <a:ext cx="3771618" cy="4879944"/>
          </a:xfrm>
          <a:custGeom>
            <a:avLst/>
            <a:gdLst/>
            <a:ahLst/>
            <a:cxnLst/>
            <a:rect r="r" b="b" t="t" l="l"/>
            <a:pathLst>
              <a:path h="4879944" w="3771618">
                <a:moveTo>
                  <a:pt x="0" y="0"/>
                </a:moveTo>
                <a:lnTo>
                  <a:pt x="3771618" y="0"/>
                </a:lnTo>
                <a:lnTo>
                  <a:pt x="3771618" y="4879944"/>
                </a:lnTo>
                <a:lnTo>
                  <a:pt x="0" y="48799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true" flipV="false" rot="-586617">
            <a:off x="15648600" y="7501662"/>
            <a:ext cx="3221400" cy="4168039"/>
          </a:xfrm>
          <a:custGeom>
            <a:avLst/>
            <a:gdLst/>
            <a:ahLst/>
            <a:cxnLst/>
            <a:rect r="r" b="b" t="t" l="l"/>
            <a:pathLst>
              <a:path h="4168039" w="3221400">
                <a:moveTo>
                  <a:pt x="3221400" y="0"/>
                </a:moveTo>
                <a:lnTo>
                  <a:pt x="0" y="0"/>
                </a:lnTo>
                <a:lnTo>
                  <a:pt x="0" y="4168039"/>
                </a:lnTo>
                <a:lnTo>
                  <a:pt x="3221400" y="4168039"/>
                </a:lnTo>
                <a:lnTo>
                  <a:pt x="322140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true" flipV="false" rot="-1031414">
            <a:off x="15795740" y="241953"/>
            <a:ext cx="3949260" cy="6356958"/>
          </a:xfrm>
          <a:custGeom>
            <a:avLst/>
            <a:gdLst/>
            <a:ahLst/>
            <a:cxnLst/>
            <a:rect r="r" b="b" t="t" l="l"/>
            <a:pathLst>
              <a:path h="6356958" w="3949260">
                <a:moveTo>
                  <a:pt x="3949260" y="0"/>
                </a:moveTo>
                <a:lnTo>
                  <a:pt x="0" y="0"/>
                </a:lnTo>
                <a:lnTo>
                  <a:pt x="0" y="6356958"/>
                </a:lnTo>
                <a:lnTo>
                  <a:pt x="3949260" y="6356958"/>
                </a:lnTo>
                <a:lnTo>
                  <a:pt x="394926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1050584">
            <a:off x="13000" y="6611773"/>
            <a:ext cx="2793346" cy="4496332"/>
          </a:xfrm>
          <a:custGeom>
            <a:avLst/>
            <a:gdLst/>
            <a:ahLst/>
            <a:cxnLst/>
            <a:rect r="r" b="b" t="t" l="l"/>
            <a:pathLst>
              <a:path h="4496332" w="2793346">
                <a:moveTo>
                  <a:pt x="0" y="0"/>
                </a:moveTo>
                <a:lnTo>
                  <a:pt x="2793347" y="0"/>
                </a:lnTo>
                <a:lnTo>
                  <a:pt x="2793347" y="4496332"/>
                </a:lnTo>
                <a:lnTo>
                  <a:pt x="0" y="4496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2098472" y="1631810"/>
            <a:ext cx="13409103" cy="1592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017"/>
              </a:lnSpc>
              <a:spcBef>
                <a:spcPct val="0"/>
              </a:spcBef>
            </a:pPr>
            <a:r>
              <a:rPr lang="en-US" sz="9298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Timeline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1184576">
            <a:off x="-151310" y="2876060"/>
            <a:ext cx="2360021" cy="6356958"/>
          </a:xfrm>
          <a:custGeom>
            <a:avLst/>
            <a:gdLst/>
            <a:ahLst/>
            <a:cxnLst/>
            <a:rect r="r" b="b" t="t" l="l"/>
            <a:pathLst>
              <a:path h="6356958" w="2360021">
                <a:moveTo>
                  <a:pt x="2360020" y="0"/>
                </a:moveTo>
                <a:lnTo>
                  <a:pt x="0" y="0"/>
                </a:lnTo>
                <a:lnTo>
                  <a:pt x="0" y="6356958"/>
                </a:lnTo>
                <a:lnTo>
                  <a:pt x="2360020" y="6356958"/>
                </a:lnTo>
                <a:lnTo>
                  <a:pt x="236002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812488" y="5333241"/>
            <a:ext cx="3695672" cy="5947407"/>
          </a:xfrm>
          <a:custGeom>
            <a:avLst/>
            <a:gdLst/>
            <a:ahLst/>
            <a:cxnLst/>
            <a:rect r="r" b="b" t="t" l="l"/>
            <a:pathLst>
              <a:path h="5947407" w="3695672">
                <a:moveTo>
                  <a:pt x="0" y="0"/>
                </a:moveTo>
                <a:lnTo>
                  <a:pt x="3695672" y="0"/>
                </a:lnTo>
                <a:lnTo>
                  <a:pt x="3695672" y="5947407"/>
                </a:lnTo>
                <a:lnTo>
                  <a:pt x="0" y="59474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60559" y="1408181"/>
            <a:ext cx="7697423" cy="7850119"/>
            <a:chOff x="0" y="0"/>
            <a:chExt cx="2027305" cy="206752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027305" cy="2067521"/>
            </a:xfrm>
            <a:custGeom>
              <a:avLst/>
              <a:gdLst/>
              <a:ahLst/>
              <a:cxnLst/>
              <a:rect r="r" b="b" t="t" l="l"/>
              <a:pathLst>
                <a:path h="2067521" w="2027305">
                  <a:moveTo>
                    <a:pt x="0" y="0"/>
                  </a:moveTo>
                  <a:lnTo>
                    <a:pt x="2027305" y="0"/>
                  </a:lnTo>
                  <a:lnTo>
                    <a:pt x="2027305" y="2067521"/>
                  </a:lnTo>
                  <a:lnTo>
                    <a:pt x="0" y="2067521"/>
                  </a:lnTo>
                  <a:close/>
                </a:path>
              </a:pathLst>
            </a:custGeom>
            <a:solidFill>
              <a:srgbClr val="FEFFF8"/>
            </a:solidFill>
            <a:ln w="9525" cap="sq">
              <a:solidFill>
                <a:srgbClr val="778137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2027305" cy="21246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9330018" y="1408181"/>
            <a:ext cx="7697423" cy="7850119"/>
            <a:chOff x="0" y="0"/>
            <a:chExt cx="2027305" cy="206752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27305" cy="2067521"/>
            </a:xfrm>
            <a:custGeom>
              <a:avLst/>
              <a:gdLst/>
              <a:ahLst/>
              <a:cxnLst/>
              <a:rect r="r" b="b" t="t" l="l"/>
              <a:pathLst>
                <a:path h="2067521" w="2027305">
                  <a:moveTo>
                    <a:pt x="0" y="0"/>
                  </a:moveTo>
                  <a:lnTo>
                    <a:pt x="2027305" y="0"/>
                  </a:lnTo>
                  <a:lnTo>
                    <a:pt x="2027305" y="2067521"/>
                  </a:lnTo>
                  <a:lnTo>
                    <a:pt x="0" y="2067521"/>
                  </a:lnTo>
                  <a:close/>
                </a:path>
              </a:pathLst>
            </a:custGeom>
            <a:solidFill>
              <a:srgbClr val="FEFFF8"/>
            </a:solidFill>
            <a:ln w="9525" cap="sq">
              <a:solidFill>
                <a:srgbClr val="778137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2027305" cy="21246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4089532" y="1987902"/>
            <a:ext cx="1853491" cy="2751007"/>
          </a:xfrm>
          <a:custGeom>
            <a:avLst/>
            <a:gdLst/>
            <a:ahLst/>
            <a:cxnLst/>
            <a:rect r="r" b="b" t="t" l="l"/>
            <a:pathLst>
              <a:path h="2751007" w="1853491">
                <a:moveTo>
                  <a:pt x="0" y="0"/>
                </a:moveTo>
                <a:lnTo>
                  <a:pt x="1853490" y="0"/>
                </a:lnTo>
                <a:lnTo>
                  <a:pt x="1853490" y="2751007"/>
                </a:lnTo>
                <a:lnTo>
                  <a:pt x="0" y="27510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554595" y="1987902"/>
            <a:ext cx="1248269" cy="2751007"/>
          </a:xfrm>
          <a:custGeom>
            <a:avLst/>
            <a:gdLst/>
            <a:ahLst/>
            <a:cxnLst/>
            <a:rect r="r" b="b" t="t" l="l"/>
            <a:pathLst>
              <a:path h="2751007" w="1248269">
                <a:moveTo>
                  <a:pt x="0" y="0"/>
                </a:moveTo>
                <a:lnTo>
                  <a:pt x="1248269" y="0"/>
                </a:lnTo>
                <a:lnTo>
                  <a:pt x="1248269" y="2751007"/>
                </a:lnTo>
                <a:lnTo>
                  <a:pt x="0" y="27510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590054" y="5053632"/>
            <a:ext cx="4852445" cy="1607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b="true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TK X – XIV (939 – 1400) – sau khi giành độc lập, các triều Ngô, Đinh, Lý, Trần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467665" y="5222372"/>
            <a:ext cx="5422128" cy="1607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b="true">
                <a:solidFill>
                  <a:srgbClr val="778137"/>
                </a:solidFill>
                <a:latin typeface="Lora Bold"/>
                <a:ea typeface="Lora Bold"/>
                <a:cs typeface="Lora Bold"/>
                <a:sym typeface="Lora Bold"/>
              </a:rPr>
              <a:t>TK XV – XVII (1400 – 1700) – Lê sơ, Lê – Mạc, Trịnh – Nguyễn phân tranh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904745" y="7367992"/>
            <a:ext cx="6409051" cy="1234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Chiếu dời đô (Lý Công Uẩn), Nam quốc sơn hà, Hịch tướng sĩ (Trần Quốc Tuấn), thơ Thiền phái Trúc Lâm.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974204" y="7367992"/>
            <a:ext cx="6409051" cy="1234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778137"/>
                </a:solidFill>
                <a:latin typeface="Lora"/>
                <a:ea typeface="Lora"/>
                <a:cs typeface="Lora"/>
                <a:sym typeface="Lora"/>
              </a:rPr>
              <a:t>Nguyễn Trãi – Bình Ngô đại cáo, Quốc âm thi tập; Lê Thánh Tông – Hồng Đức quốc âm thi tập; Nguyễn Dữ – Truyền kỳ mạn lục.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DAGjwVUjMEQ</dc:identifier>
  <dcterms:modified xsi:type="dcterms:W3CDTF">2011-08-01T06:04:30Z</dcterms:modified>
  <cp:revision>1</cp:revision>
  <dc:title>văn học việt nam</dc:title>
</cp:coreProperties>
</file>