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Montserrat Black" pitchFamily="2" charset="0"/>
      <p:bold r:id="rId8"/>
      <p:boldItalic r:id="rId9"/>
    </p:embeddedFont>
    <p:embeddedFont>
      <p:font typeface="Montserrat ExtraBold" pitchFamily="2" charset="0"/>
      <p:bold r:id="rId10"/>
      <p:boldItalic r:id="rId11"/>
    </p:embeddedFont>
    <p:embeddedFont>
      <p:font typeface="Montserrat Medium" pitchFamily="2" charset="0"/>
      <p:regular r:id="rId12"/>
      <p:italic r:id="rId13"/>
    </p:embeddedFont>
    <p:embeddedFont>
      <p:font typeface="Montserrat SemiBold" pitchFamily="2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584071">
            <a:off x="1189058" y="3054303"/>
            <a:ext cx="1672754" cy="1733764"/>
            <a:chOff x="0" y="0"/>
            <a:chExt cx="220574" cy="228619"/>
          </a:xfrm>
        </p:grpSpPr>
        <p:sp>
          <p:nvSpPr>
            <p:cNvPr id="3" name="Freeform 3"/>
            <p:cNvSpPr/>
            <p:nvPr/>
          </p:nvSpPr>
          <p:spPr>
            <a:xfrm>
              <a:off x="37567" y="79687"/>
              <a:ext cx="145440" cy="148933"/>
            </a:xfrm>
            <a:custGeom>
              <a:avLst/>
              <a:gdLst/>
              <a:ahLst/>
              <a:cxnLst/>
              <a:rect l="l" t="t" r="r" b="b"/>
              <a:pathLst>
                <a:path w="145440" h="148933">
                  <a:moveTo>
                    <a:pt x="127864" y="34623"/>
                  </a:moveTo>
                  <a:lnTo>
                    <a:pt x="135088" y="49599"/>
                  </a:lnTo>
                  <a:cubicBezTo>
                    <a:pt x="145440" y="71057"/>
                    <a:pt x="144034" y="96330"/>
                    <a:pt x="131365" y="116507"/>
                  </a:cubicBezTo>
                  <a:cubicBezTo>
                    <a:pt x="118696" y="136685"/>
                    <a:pt x="96545" y="148932"/>
                    <a:pt x="72720" y="148932"/>
                  </a:cubicBezTo>
                  <a:lnTo>
                    <a:pt x="72720" y="148932"/>
                  </a:lnTo>
                  <a:cubicBezTo>
                    <a:pt x="48895" y="148932"/>
                    <a:pt x="26744" y="136685"/>
                    <a:pt x="14075" y="116507"/>
                  </a:cubicBezTo>
                  <a:cubicBezTo>
                    <a:pt x="1407" y="96330"/>
                    <a:pt x="0" y="71057"/>
                    <a:pt x="10352" y="49599"/>
                  </a:cubicBezTo>
                  <a:lnTo>
                    <a:pt x="17577" y="34623"/>
                  </a:lnTo>
                  <a:cubicBezTo>
                    <a:pt x="27788" y="13454"/>
                    <a:pt x="49217" y="0"/>
                    <a:pt x="72720" y="0"/>
                  </a:cubicBezTo>
                  <a:cubicBezTo>
                    <a:pt x="96223" y="0"/>
                    <a:pt x="117652" y="13454"/>
                    <a:pt x="127864" y="34623"/>
                  </a:cubicBezTo>
                  <a:close/>
                </a:path>
              </a:pathLst>
            </a:custGeom>
            <a:solidFill>
              <a:srgbClr val="E2E48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34465" y="58520"/>
              <a:ext cx="151645" cy="153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5406214"/>
            <a:ext cx="4917825" cy="4361897"/>
          </a:xfrm>
          <a:custGeom>
            <a:avLst/>
            <a:gdLst/>
            <a:ahLst/>
            <a:cxnLst/>
            <a:rect l="l" t="t" r="r" b="b"/>
            <a:pathLst>
              <a:path w="4917825" h="4361897">
                <a:moveTo>
                  <a:pt x="0" y="0"/>
                </a:moveTo>
                <a:lnTo>
                  <a:pt x="4917825" y="0"/>
                </a:lnTo>
                <a:lnTo>
                  <a:pt x="4917825" y="4361897"/>
                </a:lnTo>
                <a:lnTo>
                  <a:pt x="0" y="4361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808786" y="1573960"/>
            <a:ext cx="10670428" cy="7478010"/>
            <a:chOff x="0" y="0"/>
            <a:chExt cx="6350000" cy="4450183"/>
          </a:xfrm>
        </p:grpSpPr>
        <p:sp>
          <p:nvSpPr>
            <p:cNvPr id="7" name="Freeform 7"/>
            <p:cNvSpPr/>
            <p:nvPr/>
          </p:nvSpPr>
          <p:spPr>
            <a:xfrm>
              <a:off x="0" y="-27051"/>
              <a:ext cx="6350000" cy="4477108"/>
            </a:xfrm>
            <a:custGeom>
              <a:avLst/>
              <a:gdLst/>
              <a:ahLst/>
              <a:cxnLst/>
              <a:rect l="l" t="t" r="r" b="b"/>
              <a:pathLst>
                <a:path w="6350000" h="4477108">
                  <a:moveTo>
                    <a:pt x="0" y="1619640"/>
                  </a:moveTo>
                  <a:cubicBezTo>
                    <a:pt x="0" y="1443863"/>
                    <a:pt x="128651" y="1285240"/>
                    <a:pt x="285750" y="1252093"/>
                  </a:cubicBezTo>
                  <a:lnTo>
                    <a:pt x="6064250" y="33147"/>
                  </a:lnTo>
                  <a:cubicBezTo>
                    <a:pt x="6221476" y="0"/>
                    <a:pt x="6350000" y="104267"/>
                    <a:pt x="6350000" y="264922"/>
                  </a:cubicBezTo>
                  <a:lnTo>
                    <a:pt x="6350000" y="4185008"/>
                  </a:lnTo>
                  <a:cubicBezTo>
                    <a:pt x="6350000" y="4345663"/>
                    <a:pt x="6218555" y="4477108"/>
                    <a:pt x="6057900" y="4477108"/>
                  </a:cubicBezTo>
                  <a:lnTo>
                    <a:pt x="292100" y="4477108"/>
                  </a:lnTo>
                  <a:cubicBezTo>
                    <a:pt x="131445" y="4477108"/>
                    <a:pt x="0" y="4345663"/>
                    <a:pt x="0" y="4185008"/>
                  </a:cubicBezTo>
                  <a:lnTo>
                    <a:pt x="0" y="1619640"/>
                  </a:lnTo>
                  <a:close/>
                </a:path>
              </a:pathLst>
            </a:custGeom>
            <a:solidFill>
              <a:srgbClr val="A7BAF6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16177711" y="-1366753"/>
            <a:ext cx="3660861" cy="2733505"/>
            <a:chOff x="0" y="0"/>
            <a:chExt cx="4397388" cy="3283458"/>
          </a:xfrm>
        </p:grpSpPr>
        <p:sp>
          <p:nvSpPr>
            <p:cNvPr id="9" name="Freeform 9"/>
            <p:cNvSpPr/>
            <p:nvPr/>
          </p:nvSpPr>
          <p:spPr>
            <a:xfrm>
              <a:off x="0" y="-27686"/>
              <a:ext cx="4397388" cy="3338195"/>
            </a:xfrm>
            <a:custGeom>
              <a:avLst/>
              <a:gdLst/>
              <a:ahLst/>
              <a:cxnLst/>
              <a:rect l="l" t="t" r="r" b="b"/>
              <a:pathLst>
                <a:path w="4397388" h="3338195">
                  <a:moveTo>
                    <a:pt x="4112019" y="1292733"/>
                  </a:moveTo>
                  <a:cubicBezTo>
                    <a:pt x="4268991" y="1326896"/>
                    <a:pt x="4397388" y="1486281"/>
                    <a:pt x="4397388" y="1646936"/>
                  </a:cubicBezTo>
                  <a:lnTo>
                    <a:pt x="4397388" y="1733550"/>
                  </a:lnTo>
                  <a:cubicBezTo>
                    <a:pt x="4397388" y="1894205"/>
                    <a:pt x="4268737" y="2052828"/>
                    <a:pt x="4111638" y="2085975"/>
                  </a:cubicBezTo>
                  <a:lnTo>
                    <a:pt x="285750" y="3304921"/>
                  </a:lnTo>
                  <a:cubicBezTo>
                    <a:pt x="128651" y="3338195"/>
                    <a:pt x="0" y="3233801"/>
                    <a:pt x="0" y="3073146"/>
                  </a:cubicBezTo>
                  <a:lnTo>
                    <a:pt x="0" y="264160"/>
                  </a:lnTo>
                  <a:cubicBezTo>
                    <a:pt x="0" y="103505"/>
                    <a:pt x="128397" y="0"/>
                    <a:pt x="285369" y="34163"/>
                  </a:cubicBezTo>
                  <a:lnTo>
                    <a:pt x="4112019" y="1292733"/>
                  </a:lnTo>
                  <a:close/>
                </a:path>
              </a:pathLst>
            </a:custGeom>
            <a:solidFill>
              <a:srgbClr val="E2E481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1703514" y="-1240279"/>
            <a:ext cx="3351019" cy="2932142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36365" y="53629"/>
              <a:ext cx="740071" cy="657571"/>
            </a:xfrm>
            <a:custGeom>
              <a:avLst/>
              <a:gdLst/>
              <a:ahLst/>
              <a:cxnLst/>
              <a:rect l="l" t="t" r="r" b="b"/>
              <a:pathLst>
                <a:path w="740071" h="657571">
                  <a:moveTo>
                    <a:pt x="415885" y="26608"/>
                  </a:moveTo>
                  <a:lnTo>
                    <a:pt x="730585" y="577334"/>
                  </a:lnTo>
                  <a:cubicBezTo>
                    <a:pt x="740070" y="593933"/>
                    <a:pt x="740002" y="614325"/>
                    <a:pt x="730407" y="630860"/>
                  </a:cubicBezTo>
                  <a:cubicBezTo>
                    <a:pt x="720811" y="647394"/>
                    <a:pt x="703139" y="657571"/>
                    <a:pt x="684022" y="657571"/>
                  </a:cubicBezTo>
                  <a:lnTo>
                    <a:pt x="56048" y="657571"/>
                  </a:lnTo>
                  <a:cubicBezTo>
                    <a:pt x="36931" y="657571"/>
                    <a:pt x="19259" y="647394"/>
                    <a:pt x="9663" y="630860"/>
                  </a:cubicBezTo>
                  <a:cubicBezTo>
                    <a:pt x="68" y="614325"/>
                    <a:pt x="0" y="593933"/>
                    <a:pt x="9485" y="577334"/>
                  </a:cubicBezTo>
                  <a:lnTo>
                    <a:pt x="324185" y="26608"/>
                  </a:lnTo>
                  <a:cubicBezTo>
                    <a:pt x="333587" y="10154"/>
                    <a:pt x="351085" y="0"/>
                    <a:pt x="370035" y="0"/>
                  </a:cubicBezTo>
                  <a:cubicBezTo>
                    <a:pt x="388985" y="0"/>
                    <a:pt x="406483" y="10154"/>
                    <a:pt x="415885" y="26608"/>
                  </a:cubicBezTo>
                  <a:close/>
                </a:path>
              </a:pathLst>
            </a:custGeom>
            <a:solidFill>
              <a:srgbClr val="588F77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-716915">
            <a:off x="12666708" y="2040293"/>
            <a:ext cx="1391656" cy="803673"/>
            <a:chOff x="0" y="0"/>
            <a:chExt cx="812800" cy="469387"/>
          </a:xfrm>
        </p:grpSpPr>
        <p:sp>
          <p:nvSpPr>
            <p:cNvPr id="14" name="Freeform 14"/>
            <p:cNvSpPr/>
            <p:nvPr/>
          </p:nvSpPr>
          <p:spPr>
            <a:xfrm>
              <a:off x="56752" y="50838"/>
              <a:ext cx="699296" cy="418549"/>
            </a:xfrm>
            <a:custGeom>
              <a:avLst/>
              <a:gdLst/>
              <a:ahLst/>
              <a:cxnLst/>
              <a:rect l="l" t="t" r="r" b="b"/>
              <a:pathLst>
                <a:path w="699296" h="418549">
                  <a:moveTo>
                    <a:pt x="422476" y="33277"/>
                  </a:moveTo>
                  <a:lnTo>
                    <a:pt x="683220" y="334434"/>
                  </a:lnTo>
                  <a:cubicBezTo>
                    <a:pt x="696246" y="349478"/>
                    <a:pt x="699296" y="370739"/>
                    <a:pt x="691026" y="388839"/>
                  </a:cubicBezTo>
                  <a:cubicBezTo>
                    <a:pt x="682756" y="406939"/>
                    <a:pt x="664686" y="418549"/>
                    <a:pt x="644786" y="418549"/>
                  </a:cubicBezTo>
                  <a:lnTo>
                    <a:pt x="54510" y="418549"/>
                  </a:lnTo>
                  <a:cubicBezTo>
                    <a:pt x="34610" y="418549"/>
                    <a:pt x="16540" y="406939"/>
                    <a:pt x="8270" y="388839"/>
                  </a:cubicBezTo>
                  <a:cubicBezTo>
                    <a:pt x="0" y="370739"/>
                    <a:pt x="3050" y="349478"/>
                    <a:pt x="16076" y="334434"/>
                  </a:cubicBezTo>
                  <a:lnTo>
                    <a:pt x="276820" y="33277"/>
                  </a:lnTo>
                  <a:cubicBezTo>
                    <a:pt x="295118" y="12143"/>
                    <a:pt x="321694" y="0"/>
                    <a:pt x="349648" y="0"/>
                  </a:cubicBezTo>
                  <a:cubicBezTo>
                    <a:pt x="377602" y="0"/>
                    <a:pt x="404178" y="12143"/>
                    <a:pt x="422476" y="33277"/>
                  </a:cubicBezTo>
                  <a:close/>
                </a:path>
              </a:pathLst>
            </a:custGeom>
            <a:solidFill>
              <a:srgbClr val="F67F44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27000" y="170305"/>
              <a:ext cx="558800" cy="265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5285359" y="5312965"/>
            <a:ext cx="3947883" cy="5762083"/>
          </a:xfrm>
          <a:custGeom>
            <a:avLst/>
            <a:gdLst/>
            <a:ahLst/>
            <a:cxnLst/>
            <a:rect l="l" t="t" r="r" b="b"/>
            <a:pathLst>
              <a:path w="3947883" h="5762083">
                <a:moveTo>
                  <a:pt x="0" y="0"/>
                </a:moveTo>
                <a:lnTo>
                  <a:pt x="3947882" y="0"/>
                </a:lnTo>
                <a:lnTo>
                  <a:pt x="3947882" y="5762083"/>
                </a:lnTo>
                <a:lnTo>
                  <a:pt x="0" y="5762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421570" y="677968"/>
            <a:ext cx="2086896" cy="1013895"/>
          </a:xfrm>
          <a:custGeom>
            <a:avLst/>
            <a:gdLst/>
            <a:ahLst/>
            <a:cxnLst/>
            <a:rect l="l" t="t" r="r" b="b"/>
            <a:pathLst>
              <a:path w="2086896" h="1013895">
                <a:moveTo>
                  <a:pt x="0" y="0"/>
                </a:moveTo>
                <a:lnTo>
                  <a:pt x="2086896" y="0"/>
                </a:lnTo>
                <a:lnTo>
                  <a:pt x="2086896" y="1013895"/>
                </a:lnTo>
                <a:lnTo>
                  <a:pt x="0" y="10138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256776" y="4567737"/>
            <a:ext cx="8429150" cy="301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19"/>
              </a:lnSpc>
            </a:pPr>
            <a:r>
              <a:rPr lang="en-US" sz="9600" b="1" dirty="0">
                <a:solidFill>
                  <a:srgbClr val="25283D"/>
                </a:solidFill>
                <a:latin typeface="Montserrat Black" pitchFamily="2" charset="0"/>
                <a:ea typeface="Telegraf Heavy"/>
                <a:cs typeface="Telegraf Heavy"/>
                <a:sym typeface="Telegraf Heavy"/>
              </a:rPr>
              <a:t>TAM GIÁC VÀ CÁC GÓC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56776" y="7805089"/>
            <a:ext cx="7774449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Giáo</a:t>
            </a:r>
            <a:r>
              <a:rPr lang="en-US" sz="2400" dirty="0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2400" dirty="0" err="1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viên</a:t>
            </a:r>
            <a:r>
              <a:rPr lang="en-US" sz="2400" dirty="0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: Nguyễn Văn 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83752" y="3854511"/>
            <a:ext cx="4320495" cy="49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25283D"/>
                </a:solidFill>
                <a:latin typeface="Montserrat SemiBold" pitchFamily="2" charset="0"/>
                <a:ea typeface="Open Sauce Heavy"/>
                <a:cs typeface="Open Sauce Heavy"/>
                <a:sym typeface="Open Sauce Heavy"/>
              </a:rPr>
              <a:t>TOÁN LỚP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4718" y="1766860"/>
            <a:ext cx="8524582" cy="7575324"/>
            <a:chOff x="0" y="0"/>
            <a:chExt cx="7365296" cy="65451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65296" cy="6572817"/>
            </a:xfrm>
            <a:custGeom>
              <a:avLst/>
              <a:gdLst/>
              <a:ahLst/>
              <a:cxnLst/>
              <a:rect l="l" t="t" r="r" b="b"/>
              <a:pathLst>
                <a:path w="7365296" h="6572817">
                  <a:moveTo>
                    <a:pt x="7073196" y="0"/>
                  </a:moveTo>
                  <a:cubicBezTo>
                    <a:pt x="7233851" y="0"/>
                    <a:pt x="7365296" y="131445"/>
                    <a:pt x="7365296" y="292100"/>
                  </a:cubicBezTo>
                  <a:lnTo>
                    <a:pt x="7365296" y="6308657"/>
                  </a:lnTo>
                  <a:cubicBezTo>
                    <a:pt x="7365296" y="6469312"/>
                    <a:pt x="7236899" y="6572817"/>
                    <a:pt x="7079928" y="6538654"/>
                  </a:cubicBezTo>
                  <a:lnTo>
                    <a:pt x="285369" y="5280338"/>
                  </a:lnTo>
                  <a:cubicBezTo>
                    <a:pt x="128397" y="5246048"/>
                    <a:pt x="0" y="5086663"/>
                    <a:pt x="0" y="4926008"/>
                  </a:cubicBezTo>
                  <a:lnTo>
                    <a:pt x="0" y="292100"/>
                  </a:lnTo>
                  <a:cubicBezTo>
                    <a:pt x="0" y="131445"/>
                    <a:pt x="131445" y="0"/>
                    <a:pt x="292100" y="0"/>
                  </a:cubicBezTo>
                  <a:lnTo>
                    <a:pt x="7073196" y="0"/>
                  </a:lnTo>
                  <a:close/>
                </a:path>
              </a:pathLst>
            </a:custGeom>
            <a:solidFill>
              <a:srgbClr val="F7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766860"/>
            <a:ext cx="6783347" cy="4330728"/>
            <a:chOff x="0" y="0"/>
            <a:chExt cx="4559270" cy="2910799"/>
          </a:xfrm>
        </p:grpSpPr>
        <p:sp>
          <p:nvSpPr>
            <p:cNvPr id="5" name="Freeform 5"/>
            <p:cNvSpPr/>
            <p:nvPr/>
          </p:nvSpPr>
          <p:spPr>
            <a:xfrm>
              <a:off x="-37592" y="0"/>
              <a:ext cx="4596862" cy="2937469"/>
            </a:xfrm>
            <a:custGeom>
              <a:avLst/>
              <a:gdLst/>
              <a:ahLst/>
              <a:cxnLst/>
              <a:rect l="l" t="t" r="r" b="b"/>
              <a:pathLst>
                <a:path w="4596862" h="2937469">
                  <a:moveTo>
                    <a:pt x="4311112" y="1861144"/>
                  </a:moveTo>
                  <a:cubicBezTo>
                    <a:pt x="4468338" y="1827997"/>
                    <a:pt x="4596862" y="1669374"/>
                    <a:pt x="4596862" y="1508719"/>
                  </a:cubicBezTo>
                  <a:lnTo>
                    <a:pt x="4596862" y="292100"/>
                  </a:lnTo>
                  <a:cubicBezTo>
                    <a:pt x="4596862" y="131445"/>
                    <a:pt x="4465417" y="0"/>
                    <a:pt x="4304762" y="0"/>
                  </a:cubicBezTo>
                  <a:lnTo>
                    <a:pt x="248539" y="0"/>
                  </a:lnTo>
                  <a:cubicBezTo>
                    <a:pt x="87884" y="0"/>
                    <a:pt x="0" y="124079"/>
                    <a:pt x="53086" y="275590"/>
                  </a:cubicBezTo>
                  <a:lnTo>
                    <a:pt x="692912" y="2688930"/>
                  </a:lnTo>
                  <a:cubicBezTo>
                    <a:pt x="746125" y="2840568"/>
                    <a:pt x="918210" y="2937469"/>
                    <a:pt x="1075436" y="2904322"/>
                  </a:cubicBezTo>
                  <a:lnTo>
                    <a:pt x="4311112" y="1861144"/>
                  </a:lnTo>
                  <a:close/>
                </a:path>
              </a:pathLst>
            </a:custGeom>
            <a:solidFill>
              <a:srgbClr val="A7BAF6"/>
            </a:solidFill>
          </p:spPr>
        </p:sp>
      </p:grpSp>
      <p:grpSp>
        <p:nvGrpSpPr>
          <p:cNvPr id="6" name="Group 6"/>
          <p:cNvGrpSpPr/>
          <p:nvPr/>
        </p:nvGrpSpPr>
        <p:grpSpPr>
          <a:xfrm rot="9717552">
            <a:off x="7002649" y="4778240"/>
            <a:ext cx="1115989" cy="730519"/>
            <a:chOff x="0" y="0"/>
            <a:chExt cx="536315" cy="351069"/>
          </a:xfrm>
        </p:grpSpPr>
        <p:sp>
          <p:nvSpPr>
            <p:cNvPr id="7" name="Freeform 7"/>
            <p:cNvSpPr/>
            <p:nvPr/>
          </p:nvSpPr>
          <p:spPr>
            <a:xfrm>
              <a:off x="98512" y="102918"/>
              <a:ext cx="339291" cy="248151"/>
            </a:xfrm>
            <a:custGeom>
              <a:avLst/>
              <a:gdLst/>
              <a:ahLst/>
              <a:cxnLst/>
              <a:rect l="l" t="t" r="r" b="b"/>
              <a:pathLst>
                <a:path w="339291" h="248151">
                  <a:moveTo>
                    <a:pt x="295976" y="62472"/>
                  </a:moveTo>
                  <a:lnTo>
                    <a:pt x="311473" y="82761"/>
                  </a:lnTo>
                  <a:cubicBezTo>
                    <a:pt x="335235" y="113869"/>
                    <a:pt x="339291" y="155765"/>
                    <a:pt x="321939" y="190854"/>
                  </a:cubicBezTo>
                  <a:cubicBezTo>
                    <a:pt x="304587" y="225943"/>
                    <a:pt x="268831" y="248151"/>
                    <a:pt x="229685" y="248151"/>
                  </a:cubicBezTo>
                  <a:lnTo>
                    <a:pt x="109606" y="248151"/>
                  </a:lnTo>
                  <a:cubicBezTo>
                    <a:pt x="70461" y="248151"/>
                    <a:pt x="34705" y="225943"/>
                    <a:pt x="17352" y="190854"/>
                  </a:cubicBezTo>
                  <a:cubicBezTo>
                    <a:pt x="0" y="155765"/>
                    <a:pt x="4057" y="113869"/>
                    <a:pt x="27818" y="82761"/>
                  </a:cubicBezTo>
                  <a:lnTo>
                    <a:pt x="43315" y="62472"/>
                  </a:lnTo>
                  <a:cubicBezTo>
                    <a:pt x="73389" y="23099"/>
                    <a:pt x="120101" y="0"/>
                    <a:pt x="169646" y="0"/>
                  </a:cubicBezTo>
                  <a:cubicBezTo>
                    <a:pt x="219190" y="0"/>
                    <a:pt x="265902" y="23099"/>
                    <a:pt x="295976" y="62472"/>
                  </a:cubicBezTo>
                  <a:close/>
                </a:path>
              </a:pathLst>
            </a:custGeom>
            <a:solidFill>
              <a:srgbClr val="588F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3799" y="115371"/>
              <a:ext cx="368717" cy="2106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-1711060">
            <a:off x="915387" y="6083360"/>
            <a:ext cx="2842337" cy="2467146"/>
            <a:chOff x="0" y="0"/>
            <a:chExt cx="3870284" cy="3359404"/>
          </a:xfrm>
        </p:grpSpPr>
        <p:sp>
          <p:nvSpPr>
            <p:cNvPr id="10" name="Freeform 10"/>
            <p:cNvSpPr/>
            <p:nvPr/>
          </p:nvSpPr>
          <p:spPr>
            <a:xfrm>
              <a:off x="0" y="-27686"/>
              <a:ext cx="3870284" cy="3414014"/>
            </a:xfrm>
            <a:custGeom>
              <a:avLst/>
              <a:gdLst/>
              <a:ahLst/>
              <a:cxnLst/>
              <a:rect l="l" t="t" r="r" b="b"/>
              <a:pathLst>
                <a:path w="3870284" h="3414014">
                  <a:moveTo>
                    <a:pt x="3584915" y="1292733"/>
                  </a:moveTo>
                  <a:cubicBezTo>
                    <a:pt x="3741887" y="1326896"/>
                    <a:pt x="3870284" y="1486281"/>
                    <a:pt x="3870284" y="1646936"/>
                  </a:cubicBezTo>
                  <a:lnTo>
                    <a:pt x="3870284" y="1809623"/>
                  </a:lnTo>
                  <a:cubicBezTo>
                    <a:pt x="3870284" y="1970278"/>
                    <a:pt x="3741633" y="2128901"/>
                    <a:pt x="3584534" y="2162048"/>
                  </a:cubicBezTo>
                  <a:lnTo>
                    <a:pt x="285750" y="3380867"/>
                  </a:lnTo>
                  <a:cubicBezTo>
                    <a:pt x="128651" y="3414014"/>
                    <a:pt x="0" y="3309747"/>
                    <a:pt x="0" y="3149092"/>
                  </a:cubicBezTo>
                  <a:lnTo>
                    <a:pt x="0" y="264160"/>
                  </a:lnTo>
                  <a:cubicBezTo>
                    <a:pt x="0" y="103505"/>
                    <a:pt x="128397" y="0"/>
                    <a:pt x="285369" y="34163"/>
                  </a:cubicBezTo>
                  <a:lnTo>
                    <a:pt x="3584915" y="1292733"/>
                  </a:lnTo>
                  <a:close/>
                </a:path>
              </a:pathLst>
            </a:custGeom>
            <a:solidFill>
              <a:srgbClr val="E2E481"/>
            </a:solidFill>
          </p:spPr>
        </p:sp>
      </p:grpSp>
      <p:grpSp>
        <p:nvGrpSpPr>
          <p:cNvPr id="11" name="Group 11"/>
          <p:cNvGrpSpPr/>
          <p:nvPr/>
        </p:nvGrpSpPr>
        <p:grpSpPr>
          <a:xfrm rot="1037983">
            <a:off x="2935149" y="9056647"/>
            <a:ext cx="1030854" cy="515427"/>
            <a:chOff x="0" y="0"/>
            <a:chExt cx="660400" cy="330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330200"/>
            </a:xfrm>
            <a:custGeom>
              <a:avLst/>
              <a:gdLst/>
              <a:ahLst/>
              <a:cxnLst/>
              <a:rect l="l" t="t" r="r" b="b"/>
              <a:pathLst>
                <a:path w="660400" h="3302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782"/>
                  </a:cubicBezTo>
                  <a:lnTo>
                    <a:pt x="660400" y="323991"/>
                  </a:lnTo>
                  <a:cubicBezTo>
                    <a:pt x="660400" y="327420"/>
                    <a:pt x="657620" y="330200"/>
                    <a:pt x="654191" y="330200"/>
                  </a:cubicBezTo>
                  <a:lnTo>
                    <a:pt x="6204" y="330200"/>
                  </a:lnTo>
                  <a:cubicBezTo>
                    <a:pt x="4559" y="330200"/>
                    <a:pt x="2981" y="329546"/>
                    <a:pt x="1817" y="328383"/>
                  </a:cubicBezTo>
                  <a:cubicBezTo>
                    <a:pt x="654" y="327219"/>
                    <a:pt x="0" y="325641"/>
                    <a:pt x="0" y="323996"/>
                  </a:cubicBezTo>
                  <a:lnTo>
                    <a:pt x="0" y="317791"/>
                  </a:lnTo>
                  <a:cubicBezTo>
                    <a:pt x="1782" y="185660"/>
                    <a:pt x="93019" y="64045"/>
                    <a:pt x="220252" y="19070"/>
                  </a:cubicBezTo>
                  <a:lnTo>
                    <a:pt x="220252" y="19070"/>
                  </a:lnTo>
                  <a:close/>
                </a:path>
              </a:pathLst>
            </a:custGeom>
            <a:solidFill>
              <a:srgbClr val="588F77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79375"/>
              <a:ext cx="660400" cy="250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1037983">
            <a:off x="3136834" y="8183886"/>
            <a:ext cx="1030854" cy="901998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59106" y="87167"/>
              <a:ext cx="694588" cy="624033"/>
            </a:xfrm>
            <a:custGeom>
              <a:avLst/>
              <a:gdLst/>
              <a:ahLst/>
              <a:cxnLst/>
              <a:rect l="l" t="t" r="r" b="b"/>
              <a:pathLst>
                <a:path w="694588" h="624033">
                  <a:moveTo>
                    <a:pt x="421816" y="43247"/>
                  </a:moveTo>
                  <a:lnTo>
                    <a:pt x="679172" y="493619"/>
                  </a:lnTo>
                  <a:cubicBezTo>
                    <a:pt x="694588" y="520598"/>
                    <a:pt x="694478" y="553743"/>
                    <a:pt x="678881" y="580618"/>
                  </a:cubicBezTo>
                  <a:cubicBezTo>
                    <a:pt x="663285" y="607492"/>
                    <a:pt x="634562" y="624033"/>
                    <a:pt x="603490" y="624033"/>
                  </a:cubicBezTo>
                  <a:lnTo>
                    <a:pt x="91098" y="624033"/>
                  </a:lnTo>
                  <a:cubicBezTo>
                    <a:pt x="60026" y="624033"/>
                    <a:pt x="31303" y="607492"/>
                    <a:pt x="15707" y="580618"/>
                  </a:cubicBezTo>
                  <a:cubicBezTo>
                    <a:pt x="111" y="553743"/>
                    <a:pt x="0" y="520598"/>
                    <a:pt x="15416" y="493619"/>
                  </a:cubicBezTo>
                  <a:lnTo>
                    <a:pt x="272772" y="43247"/>
                  </a:lnTo>
                  <a:cubicBezTo>
                    <a:pt x="288054" y="16504"/>
                    <a:pt x="316493" y="0"/>
                    <a:pt x="347294" y="0"/>
                  </a:cubicBezTo>
                  <a:cubicBezTo>
                    <a:pt x="378095" y="0"/>
                    <a:pt x="406534" y="16504"/>
                    <a:pt x="421816" y="43247"/>
                  </a:cubicBezTo>
                  <a:close/>
                </a:path>
              </a:pathLst>
            </a:custGeom>
            <a:solidFill>
              <a:srgbClr val="F67F44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4863536" y="5554522"/>
            <a:ext cx="3181884" cy="4052618"/>
          </a:xfrm>
          <a:custGeom>
            <a:avLst/>
            <a:gdLst/>
            <a:ahLst/>
            <a:cxnLst/>
            <a:rect l="l" t="t" r="r" b="b"/>
            <a:pathLst>
              <a:path w="3181884" h="4052618">
                <a:moveTo>
                  <a:pt x="0" y="0"/>
                </a:moveTo>
                <a:lnTo>
                  <a:pt x="3181884" y="0"/>
                </a:lnTo>
                <a:lnTo>
                  <a:pt x="3181884" y="4052617"/>
                </a:lnTo>
                <a:lnTo>
                  <a:pt x="0" y="4052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061368" y="2831001"/>
            <a:ext cx="4855596" cy="110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24"/>
              </a:lnSpc>
              <a:spcBef>
                <a:spcPct val="0"/>
              </a:spcBef>
            </a:pPr>
            <a:r>
              <a:rPr lang="en-US" sz="6787" b="1" dirty="0" err="1">
                <a:solidFill>
                  <a:srgbClr val="25283D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Mục</a:t>
            </a:r>
            <a:r>
              <a:rPr lang="en-US" sz="6787" b="1" dirty="0">
                <a:solidFill>
                  <a:srgbClr val="25283D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6787" b="1" dirty="0" err="1">
                <a:solidFill>
                  <a:srgbClr val="25283D"/>
                </a:solidFill>
                <a:latin typeface="Montserrat ExtraBold" pitchFamily="2" charset="0"/>
                <a:ea typeface="Public Sans Bold"/>
                <a:cs typeface="Public Sans Bold"/>
                <a:sym typeface="Public Sans Bold"/>
              </a:rPr>
              <a:t>tiêu</a:t>
            </a:r>
            <a:endParaRPr lang="en-US" sz="6787" b="1" dirty="0">
              <a:solidFill>
                <a:srgbClr val="25283D"/>
              </a:solidFill>
              <a:latin typeface="Montserrat ExtraBold" pitchFamily="2" charset="0"/>
              <a:ea typeface="Public Sans Bold"/>
              <a:cs typeface="Public Sans Bold"/>
              <a:sym typeface="Public Sans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9702645" y="2526896"/>
            <a:ext cx="6588729" cy="1069181"/>
            <a:chOff x="0" y="-104775"/>
            <a:chExt cx="8784972" cy="142557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79375"/>
              <a:ext cx="511653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25283D"/>
                  </a:solidFill>
                  <a:latin typeface="Montserrat SemiBold" pitchFamily="2" charset="0"/>
                  <a:ea typeface="Telegraf Heavy"/>
                  <a:cs typeface="Telegraf Heavy"/>
                  <a:sym typeface="Telegraf Heavy"/>
                </a:rPr>
                <a:t>1.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82578" y="-104775"/>
              <a:ext cx="8102394" cy="1425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Nhận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biết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các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loại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tam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theo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góc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và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cạnh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702645" y="4287445"/>
            <a:ext cx="6588729" cy="1069181"/>
            <a:chOff x="0" y="-104775"/>
            <a:chExt cx="8784972" cy="142557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74039"/>
              <a:ext cx="511653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25283D"/>
                  </a:solidFill>
                  <a:latin typeface="Montserrat SemiBold" pitchFamily="2" charset="0"/>
                  <a:ea typeface="Telegraf Heavy"/>
                  <a:cs typeface="Telegraf Heavy"/>
                  <a:sym typeface="Telegraf Heavy"/>
                </a:rPr>
                <a:t>2.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82578" y="-104775"/>
              <a:ext cx="8102394" cy="1425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Biết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cách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tính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tổng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các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góc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trong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một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tam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702645" y="6049570"/>
            <a:ext cx="6588729" cy="1069181"/>
            <a:chOff x="0" y="-104775"/>
            <a:chExt cx="8784972" cy="1425575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04775"/>
              <a:ext cx="511653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25283D"/>
                  </a:solidFill>
                  <a:latin typeface="Montserrat SemiBold" pitchFamily="2" charset="0"/>
                  <a:ea typeface="Telegraf Heavy"/>
                  <a:cs typeface="Telegraf Heavy"/>
                  <a:sym typeface="Telegraf Heavy"/>
                </a:rPr>
                <a:t>3.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82578" y="-104775"/>
              <a:ext cx="8102394" cy="1425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Áp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dụng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kiến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thức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để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giải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bài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tập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cơ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bản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.</a:t>
              </a:r>
            </a:p>
          </p:txBody>
        </p:sp>
      </p:grp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8086" y="1113675"/>
            <a:ext cx="8902420" cy="8059651"/>
            <a:chOff x="0" y="0"/>
            <a:chExt cx="6952835" cy="62946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84331" cy="6322060"/>
            </a:xfrm>
            <a:custGeom>
              <a:avLst/>
              <a:gdLst/>
              <a:ahLst/>
              <a:cxnLst/>
              <a:rect l="l" t="t" r="r" b="b"/>
              <a:pathLst>
                <a:path w="6984331" h="6322060">
                  <a:moveTo>
                    <a:pt x="6725632" y="0"/>
                  </a:moveTo>
                  <a:cubicBezTo>
                    <a:pt x="6886287" y="0"/>
                    <a:pt x="6984331" y="127127"/>
                    <a:pt x="6943437" y="282448"/>
                  </a:cubicBezTo>
                  <a:lnTo>
                    <a:pt x="5423501" y="6067552"/>
                  </a:lnTo>
                  <a:cubicBezTo>
                    <a:pt x="5382734" y="6222873"/>
                    <a:pt x="5220809" y="6322060"/>
                    <a:pt x="5063837" y="6287897"/>
                  </a:cubicBezTo>
                  <a:lnTo>
                    <a:pt x="285369" y="5466842"/>
                  </a:lnTo>
                  <a:cubicBezTo>
                    <a:pt x="128397" y="5432679"/>
                    <a:pt x="0" y="5273294"/>
                    <a:pt x="0" y="5112639"/>
                  </a:cubicBezTo>
                  <a:lnTo>
                    <a:pt x="0" y="292100"/>
                  </a:lnTo>
                  <a:cubicBezTo>
                    <a:pt x="0" y="131445"/>
                    <a:pt x="131445" y="0"/>
                    <a:pt x="292100" y="0"/>
                  </a:cubicBezTo>
                  <a:lnTo>
                    <a:pt x="6725632" y="0"/>
                  </a:lnTo>
                  <a:close/>
                </a:path>
              </a:pathLst>
            </a:custGeom>
            <a:solidFill>
              <a:srgbClr val="F7F8F8"/>
            </a:solidFill>
          </p:spPr>
        </p:sp>
      </p:grpSp>
      <p:grpSp>
        <p:nvGrpSpPr>
          <p:cNvPr id="4" name="Group 4"/>
          <p:cNvGrpSpPr/>
          <p:nvPr/>
        </p:nvGrpSpPr>
        <p:grpSpPr>
          <a:xfrm rot="10512672">
            <a:off x="9966512" y="878051"/>
            <a:ext cx="6849683" cy="3079333"/>
            <a:chOff x="0" y="0"/>
            <a:chExt cx="7914708" cy="35581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52935" cy="3585302"/>
            </a:xfrm>
            <a:custGeom>
              <a:avLst/>
              <a:gdLst/>
              <a:ahLst/>
              <a:cxnLst/>
              <a:rect l="l" t="t" r="r" b="b"/>
              <a:pathLst>
                <a:path w="7952935" h="3585302">
                  <a:moveTo>
                    <a:pt x="6873816" y="3338668"/>
                  </a:moveTo>
                  <a:cubicBezTo>
                    <a:pt x="6819079" y="3489671"/>
                    <a:pt x="6645851" y="3585302"/>
                    <a:pt x="6488879" y="3551139"/>
                  </a:cubicBezTo>
                  <a:lnTo>
                    <a:pt x="285369" y="2559269"/>
                  </a:lnTo>
                  <a:cubicBezTo>
                    <a:pt x="128397" y="2524979"/>
                    <a:pt x="0" y="2365594"/>
                    <a:pt x="0" y="2204939"/>
                  </a:cubicBezTo>
                  <a:lnTo>
                    <a:pt x="0" y="292100"/>
                  </a:lnTo>
                  <a:cubicBezTo>
                    <a:pt x="0" y="131445"/>
                    <a:pt x="131445" y="0"/>
                    <a:pt x="292100" y="0"/>
                  </a:cubicBezTo>
                  <a:lnTo>
                    <a:pt x="7705666" y="0"/>
                  </a:lnTo>
                  <a:cubicBezTo>
                    <a:pt x="7866321" y="0"/>
                    <a:pt x="7952935" y="123571"/>
                    <a:pt x="7898325" y="274574"/>
                  </a:cubicBezTo>
                  <a:lnTo>
                    <a:pt x="6873816" y="3338668"/>
                  </a:lnTo>
                  <a:close/>
                </a:path>
              </a:pathLst>
            </a:custGeom>
            <a:solidFill>
              <a:srgbClr val="A7BAF6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330780" y="4068706"/>
            <a:ext cx="6121148" cy="5382522"/>
          </a:xfrm>
          <a:custGeom>
            <a:avLst/>
            <a:gdLst/>
            <a:ahLst/>
            <a:cxnLst/>
            <a:rect l="l" t="t" r="r" b="b"/>
            <a:pathLst>
              <a:path w="6121148" h="5382522">
                <a:moveTo>
                  <a:pt x="0" y="0"/>
                </a:moveTo>
                <a:lnTo>
                  <a:pt x="6121148" y="0"/>
                </a:lnTo>
                <a:lnTo>
                  <a:pt x="6121148" y="5382522"/>
                </a:lnTo>
                <a:lnTo>
                  <a:pt x="0" y="5382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25" t="-14970" b="-207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896727" y="1975173"/>
            <a:ext cx="5661632" cy="100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 b="1" dirty="0" err="1">
                <a:solidFill>
                  <a:srgbClr val="25283D"/>
                </a:solidFill>
                <a:latin typeface="Montserrat ExtraBold" pitchFamily="2" charset="0"/>
                <a:ea typeface="Public Sans Heavy"/>
                <a:cs typeface="Public Sans Heavy"/>
                <a:sym typeface="Public Sans Heavy"/>
              </a:rPr>
              <a:t>Nội</a:t>
            </a:r>
            <a:r>
              <a:rPr lang="en-US" sz="6399" b="1" dirty="0">
                <a:solidFill>
                  <a:srgbClr val="25283D"/>
                </a:solidFill>
                <a:latin typeface="Montserrat ExtraBold" pitchFamily="2" charset="0"/>
                <a:ea typeface="Public Sans Heavy"/>
                <a:cs typeface="Public Sans Heavy"/>
                <a:sym typeface="Public Sans Heavy"/>
              </a:rPr>
              <a:t> dung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666011" y="1868103"/>
            <a:ext cx="5192378" cy="1189884"/>
            <a:chOff x="0" y="-104775"/>
            <a:chExt cx="6923171" cy="1586512"/>
          </a:xfrm>
        </p:grpSpPr>
        <p:sp>
          <p:nvSpPr>
            <p:cNvPr id="9" name="TextBox 9"/>
            <p:cNvSpPr txBox="1"/>
            <p:nvPr/>
          </p:nvSpPr>
          <p:spPr>
            <a:xfrm>
              <a:off x="1425365" y="-104775"/>
              <a:ext cx="4072442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25283D"/>
                  </a:solidFill>
                  <a:latin typeface="Montserrat SemiBold" pitchFamily="2" charset="0"/>
                  <a:ea typeface="Telegraf Heavy"/>
                  <a:cs typeface="Telegraf Heavy"/>
                  <a:sym typeface="Telegraf Heavy"/>
                </a:rPr>
                <a:t>PHẦN 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16341"/>
              <a:ext cx="6923171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Tam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là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gì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05208" y="3854385"/>
            <a:ext cx="5513985" cy="1189884"/>
            <a:chOff x="0" y="-104775"/>
            <a:chExt cx="7351980" cy="1586512"/>
          </a:xfrm>
        </p:grpSpPr>
        <p:sp>
          <p:nvSpPr>
            <p:cNvPr id="12" name="TextBox 12"/>
            <p:cNvSpPr txBox="1"/>
            <p:nvPr/>
          </p:nvSpPr>
          <p:spPr>
            <a:xfrm>
              <a:off x="1513651" y="-104775"/>
              <a:ext cx="4324680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25283D"/>
                  </a:solidFill>
                  <a:latin typeface="Montserrat SemiBold" pitchFamily="2" charset="0"/>
                  <a:ea typeface="Telegraf Heavy"/>
                  <a:cs typeface="Telegraf Heavy"/>
                  <a:sym typeface="Telegraf Heavy"/>
                </a:rPr>
                <a:t>PHẦN 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16341"/>
              <a:ext cx="7351980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Phân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loại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tam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giác</a:t>
              </a:r>
              <a:endPara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05208" y="5840668"/>
            <a:ext cx="5513985" cy="1760018"/>
            <a:chOff x="0" y="-104775"/>
            <a:chExt cx="7351980" cy="2346691"/>
          </a:xfrm>
        </p:grpSpPr>
        <p:sp>
          <p:nvSpPr>
            <p:cNvPr id="15" name="TextBox 15"/>
            <p:cNvSpPr txBox="1"/>
            <p:nvPr/>
          </p:nvSpPr>
          <p:spPr>
            <a:xfrm>
              <a:off x="1513651" y="-104775"/>
              <a:ext cx="4324680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25283D"/>
                  </a:solidFill>
                  <a:latin typeface="Montserrat SemiBold" pitchFamily="2" charset="0"/>
                  <a:ea typeface="Telegraf Heavy"/>
                  <a:cs typeface="Telegraf Heavy"/>
                  <a:sym typeface="Telegraf Heavy"/>
                </a:rPr>
                <a:t>PHẦN 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16341"/>
              <a:ext cx="7351980" cy="1425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Tổng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các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góc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trong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một</a:t>
              </a:r>
              <a:r>
                <a:rPr lang="en-US" sz="3000" dirty="0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 tam </a:t>
              </a:r>
              <a:r>
                <a:rPr lang="en-US" sz="3000" dirty="0" err="1">
                  <a:solidFill>
                    <a:srgbClr val="25283D"/>
                  </a:solidFill>
                  <a:latin typeface="Montserrat Medium" pitchFamily="2" charset="0"/>
                  <a:ea typeface="Telegraf"/>
                  <a:cs typeface="Telegraf"/>
                  <a:sym typeface="Telegraf"/>
                </a:rPr>
                <a:t>giác</a:t>
              </a:r>
              <a:endPara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endParaRPr>
            </a:p>
          </p:txBody>
        </p:sp>
      </p:grpSp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1953658"/>
            <a:ext cx="16764000" cy="7663104"/>
            <a:chOff x="0" y="0"/>
            <a:chExt cx="18431515" cy="8425353"/>
          </a:xfrm>
        </p:grpSpPr>
        <p:sp>
          <p:nvSpPr>
            <p:cNvPr id="3" name="Freeform 3"/>
            <p:cNvSpPr/>
            <p:nvPr/>
          </p:nvSpPr>
          <p:spPr>
            <a:xfrm>
              <a:off x="0" y="-27051"/>
              <a:ext cx="18431515" cy="8452404"/>
            </a:xfrm>
            <a:custGeom>
              <a:avLst/>
              <a:gdLst/>
              <a:ahLst/>
              <a:cxnLst/>
              <a:rect l="l" t="t" r="r" b="b"/>
              <a:pathLst>
                <a:path w="18431515" h="8452404">
                  <a:moveTo>
                    <a:pt x="285750" y="33147"/>
                  </a:moveTo>
                  <a:cubicBezTo>
                    <a:pt x="128651" y="0"/>
                    <a:pt x="0" y="104394"/>
                    <a:pt x="0" y="265049"/>
                  </a:cubicBezTo>
                  <a:lnTo>
                    <a:pt x="0" y="8160304"/>
                  </a:lnTo>
                  <a:cubicBezTo>
                    <a:pt x="0" y="8320959"/>
                    <a:pt x="131445" y="8452404"/>
                    <a:pt x="292100" y="8452404"/>
                  </a:cubicBezTo>
                  <a:lnTo>
                    <a:pt x="18139415" y="8452404"/>
                  </a:lnTo>
                  <a:cubicBezTo>
                    <a:pt x="18300071" y="8452404"/>
                    <a:pt x="18431515" y="8320959"/>
                    <a:pt x="18431515" y="8160304"/>
                  </a:cubicBezTo>
                  <a:lnTo>
                    <a:pt x="18431515" y="1604391"/>
                  </a:lnTo>
                  <a:cubicBezTo>
                    <a:pt x="18431515" y="1443736"/>
                    <a:pt x="18302864" y="1285113"/>
                    <a:pt x="18145765" y="1251966"/>
                  </a:cubicBezTo>
                  <a:lnTo>
                    <a:pt x="285750" y="33147"/>
                  </a:lnTo>
                  <a:close/>
                </a:path>
              </a:pathLst>
            </a:custGeom>
            <a:solidFill>
              <a:srgbClr val="F7F8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50526" y="7954759"/>
            <a:ext cx="3957400" cy="1032269"/>
            <a:chOff x="0" y="0"/>
            <a:chExt cx="1042278" cy="2718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2278" cy="271873"/>
            </a:xfrm>
            <a:custGeom>
              <a:avLst/>
              <a:gdLst/>
              <a:ahLst/>
              <a:cxnLst/>
              <a:rect l="l" t="t" r="r" b="b"/>
              <a:pathLst>
                <a:path w="1042278" h="271873">
                  <a:moveTo>
                    <a:pt x="29345" y="0"/>
                  </a:moveTo>
                  <a:lnTo>
                    <a:pt x="1012933" y="0"/>
                  </a:lnTo>
                  <a:cubicBezTo>
                    <a:pt x="1020716" y="0"/>
                    <a:pt x="1028180" y="3092"/>
                    <a:pt x="1033683" y="8595"/>
                  </a:cubicBezTo>
                  <a:cubicBezTo>
                    <a:pt x="1039186" y="14098"/>
                    <a:pt x="1042278" y="21562"/>
                    <a:pt x="1042278" y="29345"/>
                  </a:cubicBezTo>
                  <a:lnTo>
                    <a:pt x="1042278" y="242529"/>
                  </a:lnTo>
                  <a:cubicBezTo>
                    <a:pt x="1042278" y="250311"/>
                    <a:pt x="1039186" y="257775"/>
                    <a:pt x="1033683" y="263278"/>
                  </a:cubicBezTo>
                  <a:cubicBezTo>
                    <a:pt x="1028180" y="268782"/>
                    <a:pt x="1020716" y="271873"/>
                    <a:pt x="1012933" y="271873"/>
                  </a:cubicBezTo>
                  <a:lnTo>
                    <a:pt x="29345" y="271873"/>
                  </a:lnTo>
                  <a:cubicBezTo>
                    <a:pt x="21562" y="271873"/>
                    <a:pt x="14098" y="268782"/>
                    <a:pt x="8595" y="263278"/>
                  </a:cubicBezTo>
                  <a:cubicBezTo>
                    <a:pt x="3092" y="257775"/>
                    <a:pt x="0" y="250311"/>
                    <a:pt x="0" y="242529"/>
                  </a:cubicBezTo>
                  <a:lnTo>
                    <a:pt x="0" y="29345"/>
                  </a:lnTo>
                  <a:cubicBezTo>
                    <a:pt x="0" y="21562"/>
                    <a:pt x="3092" y="14098"/>
                    <a:pt x="8595" y="8595"/>
                  </a:cubicBezTo>
                  <a:cubicBezTo>
                    <a:pt x="14098" y="3092"/>
                    <a:pt x="21562" y="0"/>
                    <a:pt x="29345" y="0"/>
                  </a:cubicBezTo>
                  <a:close/>
                </a:path>
              </a:pathLst>
            </a:custGeom>
            <a:solidFill>
              <a:srgbClr val="CEDBF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1042278" cy="348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Tam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vuông</a:t>
              </a:r>
              <a:endParaRPr lang="en-US" sz="2400" dirty="0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983604" y="7954759"/>
            <a:ext cx="3957400" cy="1032269"/>
            <a:chOff x="0" y="0"/>
            <a:chExt cx="1042278" cy="2718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2278" cy="271873"/>
            </a:xfrm>
            <a:custGeom>
              <a:avLst/>
              <a:gdLst/>
              <a:ahLst/>
              <a:cxnLst/>
              <a:rect l="l" t="t" r="r" b="b"/>
              <a:pathLst>
                <a:path w="1042278" h="271873">
                  <a:moveTo>
                    <a:pt x="29345" y="0"/>
                  </a:moveTo>
                  <a:lnTo>
                    <a:pt x="1012933" y="0"/>
                  </a:lnTo>
                  <a:cubicBezTo>
                    <a:pt x="1020716" y="0"/>
                    <a:pt x="1028180" y="3092"/>
                    <a:pt x="1033683" y="8595"/>
                  </a:cubicBezTo>
                  <a:cubicBezTo>
                    <a:pt x="1039186" y="14098"/>
                    <a:pt x="1042278" y="21562"/>
                    <a:pt x="1042278" y="29345"/>
                  </a:cubicBezTo>
                  <a:lnTo>
                    <a:pt x="1042278" y="242529"/>
                  </a:lnTo>
                  <a:cubicBezTo>
                    <a:pt x="1042278" y="250311"/>
                    <a:pt x="1039186" y="257775"/>
                    <a:pt x="1033683" y="263278"/>
                  </a:cubicBezTo>
                  <a:cubicBezTo>
                    <a:pt x="1028180" y="268782"/>
                    <a:pt x="1020716" y="271873"/>
                    <a:pt x="1012933" y="271873"/>
                  </a:cubicBezTo>
                  <a:lnTo>
                    <a:pt x="29345" y="271873"/>
                  </a:lnTo>
                  <a:cubicBezTo>
                    <a:pt x="21562" y="271873"/>
                    <a:pt x="14098" y="268782"/>
                    <a:pt x="8595" y="263278"/>
                  </a:cubicBezTo>
                  <a:cubicBezTo>
                    <a:pt x="3092" y="257775"/>
                    <a:pt x="0" y="250311"/>
                    <a:pt x="0" y="242529"/>
                  </a:cubicBezTo>
                  <a:lnTo>
                    <a:pt x="0" y="29345"/>
                  </a:lnTo>
                  <a:cubicBezTo>
                    <a:pt x="0" y="21562"/>
                    <a:pt x="3092" y="14098"/>
                    <a:pt x="8595" y="8595"/>
                  </a:cubicBezTo>
                  <a:cubicBezTo>
                    <a:pt x="14098" y="3092"/>
                    <a:pt x="21562" y="0"/>
                    <a:pt x="29345" y="0"/>
                  </a:cubicBezTo>
                  <a:close/>
                </a:path>
              </a:pathLst>
            </a:custGeom>
            <a:solidFill>
              <a:srgbClr val="CEDBF1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042278" cy="348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Tam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nhọn</a:t>
              </a:r>
              <a:endParaRPr lang="en-US" sz="2400" dirty="0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165300" y="7954759"/>
            <a:ext cx="3957400" cy="1032269"/>
            <a:chOff x="0" y="0"/>
            <a:chExt cx="1042278" cy="2718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42278" cy="271873"/>
            </a:xfrm>
            <a:custGeom>
              <a:avLst/>
              <a:gdLst/>
              <a:ahLst/>
              <a:cxnLst/>
              <a:rect l="l" t="t" r="r" b="b"/>
              <a:pathLst>
                <a:path w="1042278" h="271873">
                  <a:moveTo>
                    <a:pt x="29345" y="0"/>
                  </a:moveTo>
                  <a:lnTo>
                    <a:pt x="1012933" y="0"/>
                  </a:lnTo>
                  <a:cubicBezTo>
                    <a:pt x="1020716" y="0"/>
                    <a:pt x="1028180" y="3092"/>
                    <a:pt x="1033683" y="8595"/>
                  </a:cubicBezTo>
                  <a:cubicBezTo>
                    <a:pt x="1039186" y="14098"/>
                    <a:pt x="1042278" y="21562"/>
                    <a:pt x="1042278" y="29345"/>
                  </a:cubicBezTo>
                  <a:lnTo>
                    <a:pt x="1042278" y="242529"/>
                  </a:lnTo>
                  <a:cubicBezTo>
                    <a:pt x="1042278" y="250311"/>
                    <a:pt x="1039186" y="257775"/>
                    <a:pt x="1033683" y="263278"/>
                  </a:cubicBezTo>
                  <a:cubicBezTo>
                    <a:pt x="1028180" y="268782"/>
                    <a:pt x="1020716" y="271873"/>
                    <a:pt x="1012933" y="271873"/>
                  </a:cubicBezTo>
                  <a:lnTo>
                    <a:pt x="29345" y="271873"/>
                  </a:lnTo>
                  <a:cubicBezTo>
                    <a:pt x="21562" y="271873"/>
                    <a:pt x="14098" y="268782"/>
                    <a:pt x="8595" y="263278"/>
                  </a:cubicBezTo>
                  <a:cubicBezTo>
                    <a:pt x="3092" y="257775"/>
                    <a:pt x="0" y="250311"/>
                    <a:pt x="0" y="242529"/>
                  </a:cubicBezTo>
                  <a:lnTo>
                    <a:pt x="0" y="29345"/>
                  </a:lnTo>
                  <a:cubicBezTo>
                    <a:pt x="0" y="21562"/>
                    <a:pt x="3092" y="14098"/>
                    <a:pt x="8595" y="8595"/>
                  </a:cubicBezTo>
                  <a:cubicBezTo>
                    <a:pt x="14098" y="3092"/>
                    <a:pt x="21562" y="0"/>
                    <a:pt x="29345" y="0"/>
                  </a:cubicBezTo>
                  <a:close/>
                </a:path>
              </a:pathLst>
            </a:custGeom>
            <a:solidFill>
              <a:srgbClr val="CEDBF1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042278" cy="348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Tam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tù</a:t>
              </a:r>
              <a:endParaRPr lang="en-US" sz="2400" dirty="0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244890" y="-504429"/>
            <a:ext cx="3281110" cy="3066258"/>
            <a:chOff x="0" y="0"/>
            <a:chExt cx="4374814" cy="4088344"/>
          </a:xfrm>
        </p:grpSpPr>
        <p:grpSp>
          <p:nvGrpSpPr>
            <p:cNvPr id="14" name="Group 14"/>
            <p:cNvGrpSpPr/>
            <p:nvPr/>
          </p:nvGrpSpPr>
          <p:grpSpPr>
            <a:xfrm rot="-10800000">
              <a:off x="0" y="0"/>
              <a:ext cx="4374814" cy="4088344"/>
              <a:chOff x="0" y="0"/>
              <a:chExt cx="4259481" cy="398056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27051"/>
                <a:ext cx="4259481" cy="4007614"/>
              </a:xfrm>
              <a:custGeom>
                <a:avLst/>
                <a:gdLst/>
                <a:ahLst/>
                <a:cxnLst/>
                <a:rect l="l" t="t" r="r" b="b"/>
                <a:pathLst>
                  <a:path w="4259481" h="4007614">
                    <a:moveTo>
                      <a:pt x="285750" y="33147"/>
                    </a:moveTo>
                    <a:cubicBezTo>
                      <a:pt x="128651" y="0"/>
                      <a:pt x="0" y="104394"/>
                      <a:pt x="0" y="265049"/>
                    </a:cubicBezTo>
                    <a:lnTo>
                      <a:pt x="0" y="3715514"/>
                    </a:lnTo>
                    <a:cubicBezTo>
                      <a:pt x="0" y="3876169"/>
                      <a:pt x="131445" y="4007614"/>
                      <a:pt x="292100" y="4007614"/>
                    </a:cubicBezTo>
                    <a:lnTo>
                      <a:pt x="3967381" y="4007614"/>
                    </a:lnTo>
                    <a:cubicBezTo>
                      <a:pt x="4128036" y="4007614"/>
                      <a:pt x="4259481" y="3876169"/>
                      <a:pt x="4259481" y="3715514"/>
                    </a:cubicBezTo>
                    <a:lnTo>
                      <a:pt x="4259481" y="1604391"/>
                    </a:lnTo>
                    <a:cubicBezTo>
                      <a:pt x="4259481" y="1443736"/>
                      <a:pt x="4130830" y="1285113"/>
                      <a:pt x="3973731" y="1251966"/>
                    </a:cubicBezTo>
                    <a:lnTo>
                      <a:pt x="285750" y="33147"/>
                    </a:lnTo>
                    <a:close/>
                  </a:path>
                </a:pathLst>
              </a:custGeom>
              <a:solidFill>
                <a:srgbClr val="CEDBF1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494441" y="1410230"/>
              <a:ext cx="3385931" cy="84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 b="1" dirty="0">
                  <a:solidFill>
                    <a:srgbClr val="25283D"/>
                  </a:solidFill>
                  <a:latin typeface="Montserrat SemiBold" pitchFamily="2" charset="0"/>
                  <a:ea typeface="Public Sans Bold"/>
                  <a:cs typeface="Public Sans Bold"/>
                  <a:sym typeface="Public Sans Bold"/>
                </a:rPr>
                <a:t>PHẦN 1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4441" y="1966491"/>
              <a:ext cx="3385931" cy="614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62000" y="538957"/>
            <a:ext cx="11973748" cy="1054673"/>
            <a:chOff x="0" y="-104775"/>
            <a:chExt cx="15964998" cy="140623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04775"/>
              <a:ext cx="14039533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FFFFFF"/>
                  </a:solidFill>
                  <a:latin typeface="Montserrat SemiBold" pitchFamily="2" charset="0"/>
                  <a:ea typeface="Telegraf Heavy"/>
                  <a:cs typeface="Telegraf Heavy"/>
                  <a:sym typeface="Telegraf Heavy"/>
                </a:rPr>
                <a:t>TAM GIÁC LÀ GÌ?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36059"/>
              <a:ext cx="15964998" cy="665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Tam </a:t>
              </a:r>
              <a:r>
                <a:rPr lang="en-US" sz="3000" dirty="0" err="1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3000" dirty="0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là</a:t>
              </a:r>
              <a:r>
                <a:rPr lang="en-US" sz="3000" dirty="0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hình</a:t>
              </a:r>
              <a:r>
                <a:rPr lang="en-US" sz="3000" dirty="0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có</a:t>
              </a:r>
              <a:r>
                <a:rPr lang="en-US" sz="3000" dirty="0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3 </a:t>
              </a:r>
              <a:r>
                <a:rPr lang="en-US" sz="3000" dirty="0" err="1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cạnh</a:t>
              </a:r>
              <a:r>
                <a:rPr lang="en-US" sz="3000" dirty="0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và</a:t>
              </a:r>
              <a:r>
                <a:rPr lang="en-US" sz="3000" dirty="0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3 </a:t>
              </a:r>
              <a:r>
                <a:rPr lang="en-US" sz="3000" dirty="0" err="1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góc</a:t>
              </a:r>
              <a:r>
                <a:rPr lang="en-US" sz="3000" dirty="0">
                  <a:solidFill>
                    <a:srgbClr val="FFFFFF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75059" y="4432188"/>
            <a:ext cx="2572709" cy="2566277"/>
            <a:chOff x="0" y="0"/>
            <a:chExt cx="3430279" cy="342170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30279" cy="3421703"/>
            </a:xfrm>
            <a:custGeom>
              <a:avLst/>
              <a:gdLst/>
              <a:ahLst/>
              <a:cxnLst/>
              <a:rect l="l" t="t" r="r" b="b"/>
              <a:pathLst>
                <a:path w="3430279" h="3421703">
                  <a:moveTo>
                    <a:pt x="0" y="0"/>
                  </a:moveTo>
                  <a:lnTo>
                    <a:pt x="3430279" y="0"/>
                  </a:lnTo>
                  <a:lnTo>
                    <a:pt x="3430279" y="3421703"/>
                  </a:lnTo>
                  <a:lnTo>
                    <a:pt x="0" y="3421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3" name="Freeform 23"/>
            <p:cNvSpPr/>
            <p:nvPr/>
          </p:nvSpPr>
          <p:spPr>
            <a:xfrm>
              <a:off x="0" y="2861409"/>
              <a:ext cx="557798" cy="560293"/>
            </a:xfrm>
            <a:custGeom>
              <a:avLst/>
              <a:gdLst/>
              <a:ahLst/>
              <a:cxnLst/>
              <a:rect l="l" t="t" r="r" b="b"/>
              <a:pathLst>
                <a:path w="557798" h="560293">
                  <a:moveTo>
                    <a:pt x="0" y="0"/>
                  </a:moveTo>
                  <a:lnTo>
                    <a:pt x="557798" y="0"/>
                  </a:lnTo>
                  <a:lnTo>
                    <a:pt x="557798" y="560294"/>
                  </a:lnTo>
                  <a:lnTo>
                    <a:pt x="0" y="560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62972" b="-261356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7040857" y="4630996"/>
            <a:ext cx="4081843" cy="2367469"/>
            <a:chOff x="0" y="0"/>
            <a:chExt cx="5442457" cy="315662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442457" cy="3156625"/>
            </a:xfrm>
            <a:custGeom>
              <a:avLst/>
              <a:gdLst/>
              <a:ahLst/>
              <a:cxnLst/>
              <a:rect l="l" t="t" r="r" b="b"/>
              <a:pathLst>
                <a:path w="5442457" h="3156625">
                  <a:moveTo>
                    <a:pt x="0" y="0"/>
                  </a:moveTo>
                  <a:lnTo>
                    <a:pt x="5442457" y="0"/>
                  </a:lnTo>
                  <a:lnTo>
                    <a:pt x="5442457" y="3156625"/>
                  </a:lnTo>
                  <a:lnTo>
                    <a:pt x="0" y="3156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6" name="Freeform 26"/>
            <p:cNvSpPr/>
            <p:nvPr/>
          </p:nvSpPr>
          <p:spPr>
            <a:xfrm rot="9285485">
              <a:off x="3463271" y="2862565"/>
              <a:ext cx="666082" cy="159660"/>
            </a:xfrm>
            <a:custGeom>
              <a:avLst/>
              <a:gdLst/>
              <a:ahLst/>
              <a:cxnLst/>
              <a:rect l="l" t="t" r="r" b="b"/>
              <a:pathLst>
                <a:path w="666082" h="159660">
                  <a:moveTo>
                    <a:pt x="0" y="0"/>
                  </a:moveTo>
                  <a:lnTo>
                    <a:pt x="666082" y="0"/>
                  </a:lnTo>
                  <a:lnTo>
                    <a:pt x="666082" y="159661"/>
                  </a:lnTo>
                  <a:lnTo>
                    <a:pt x="0" y="15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67579" t="-369533" r="-266715" b="-197459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2983604" y="4297107"/>
            <a:ext cx="3957400" cy="2641564"/>
            <a:chOff x="0" y="0"/>
            <a:chExt cx="5276533" cy="352208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276533" cy="3522086"/>
            </a:xfrm>
            <a:custGeom>
              <a:avLst/>
              <a:gdLst/>
              <a:ahLst/>
              <a:cxnLst/>
              <a:rect l="l" t="t" r="r" b="b"/>
              <a:pathLst>
                <a:path w="5276533" h="3522086">
                  <a:moveTo>
                    <a:pt x="0" y="0"/>
                  </a:moveTo>
                  <a:lnTo>
                    <a:pt x="5276533" y="0"/>
                  </a:lnTo>
                  <a:lnTo>
                    <a:pt x="5276533" y="3522086"/>
                  </a:lnTo>
                  <a:lnTo>
                    <a:pt x="0" y="3522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3021613" y="462197"/>
              <a:ext cx="680335" cy="157592"/>
            </a:xfrm>
            <a:custGeom>
              <a:avLst/>
              <a:gdLst/>
              <a:ahLst/>
              <a:cxnLst/>
              <a:rect l="l" t="t" r="r" b="b"/>
              <a:pathLst>
                <a:path w="680335" h="157592">
                  <a:moveTo>
                    <a:pt x="0" y="0"/>
                  </a:moveTo>
                  <a:lnTo>
                    <a:pt x="680335" y="0"/>
                  </a:lnTo>
                  <a:lnTo>
                    <a:pt x="680335" y="157593"/>
                  </a:lnTo>
                  <a:lnTo>
                    <a:pt x="0" y="15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266427" t="-389708" r="-265857" b="-2031457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30" name="Freeform 30"/>
            <p:cNvSpPr/>
            <p:nvPr/>
          </p:nvSpPr>
          <p:spPr>
            <a:xfrm>
              <a:off x="527795" y="2997964"/>
              <a:ext cx="350260" cy="511422"/>
            </a:xfrm>
            <a:custGeom>
              <a:avLst/>
              <a:gdLst/>
              <a:ahLst/>
              <a:cxnLst/>
              <a:rect l="l" t="t" r="r" b="b"/>
              <a:pathLst>
                <a:path w="350260" h="511422">
                  <a:moveTo>
                    <a:pt x="0" y="0"/>
                  </a:moveTo>
                  <a:lnTo>
                    <a:pt x="350260" y="0"/>
                  </a:lnTo>
                  <a:lnTo>
                    <a:pt x="350260" y="511422"/>
                  </a:lnTo>
                  <a:lnTo>
                    <a:pt x="0" y="511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92056" t="-625375" r="-1036077" b="-51511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31" name="Freeform 31"/>
            <p:cNvSpPr/>
            <p:nvPr/>
          </p:nvSpPr>
          <p:spPr>
            <a:xfrm>
              <a:off x="4657932" y="3005222"/>
              <a:ext cx="340887" cy="496904"/>
            </a:xfrm>
            <a:custGeom>
              <a:avLst/>
              <a:gdLst/>
              <a:ahLst/>
              <a:cxnLst/>
              <a:rect l="l" t="t" r="r" b="b"/>
              <a:pathLst>
                <a:path w="340887" h="496904">
                  <a:moveTo>
                    <a:pt x="0" y="0"/>
                  </a:moveTo>
                  <a:lnTo>
                    <a:pt x="340887" y="0"/>
                  </a:lnTo>
                  <a:lnTo>
                    <a:pt x="340887" y="496905"/>
                  </a:lnTo>
                  <a:lnTo>
                    <a:pt x="0" y="4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1069029" t="-644708" r="-92872" b="-54875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32" name="TextBox 32"/>
          <p:cNvSpPr txBox="1"/>
          <p:nvPr/>
        </p:nvSpPr>
        <p:spPr>
          <a:xfrm>
            <a:off x="1350526" y="3010305"/>
            <a:ext cx="11973748" cy="49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Phân</a:t>
            </a:r>
            <a:r>
              <a:rPr lang="en-US" sz="3000" dirty="0">
                <a:solidFill>
                  <a:srgbClr val="000000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loại</a:t>
            </a:r>
            <a:r>
              <a:rPr lang="en-US" sz="3000" dirty="0">
                <a:solidFill>
                  <a:srgbClr val="000000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theo</a:t>
            </a:r>
            <a:r>
              <a:rPr lang="en-US" sz="3000" dirty="0">
                <a:solidFill>
                  <a:srgbClr val="000000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góc</a:t>
            </a:r>
            <a:r>
              <a:rPr lang="en-US" sz="3000" dirty="0">
                <a:solidFill>
                  <a:srgbClr val="000000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: </a:t>
            </a:r>
          </a:p>
        </p:txBody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1953658"/>
            <a:ext cx="16764000" cy="7663104"/>
            <a:chOff x="0" y="0"/>
            <a:chExt cx="18431515" cy="8425353"/>
          </a:xfrm>
        </p:grpSpPr>
        <p:sp>
          <p:nvSpPr>
            <p:cNvPr id="3" name="Freeform 3"/>
            <p:cNvSpPr/>
            <p:nvPr/>
          </p:nvSpPr>
          <p:spPr>
            <a:xfrm>
              <a:off x="0" y="-27051"/>
              <a:ext cx="18431515" cy="8452404"/>
            </a:xfrm>
            <a:custGeom>
              <a:avLst/>
              <a:gdLst/>
              <a:ahLst/>
              <a:cxnLst/>
              <a:rect l="l" t="t" r="r" b="b"/>
              <a:pathLst>
                <a:path w="18431515" h="8452404">
                  <a:moveTo>
                    <a:pt x="285750" y="33147"/>
                  </a:moveTo>
                  <a:cubicBezTo>
                    <a:pt x="128651" y="0"/>
                    <a:pt x="0" y="104394"/>
                    <a:pt x="0" y="265049"/>
                  </a:cubicBezTo>
                  <a:lnTo>
                    <a:pt x="0" y="8160304"/>
                  </a:lnTo>
                  <a:cubicBezTo>
                    <a:pt x="0" y="8320959"/>
                    <a:pt x="131445" y="8452404"/>
                    <a:pt x="292100" y="8452404"/>
                  </a:cubicBezTo>
                  <a:lnTo>
                    <a:pt x="18139415" y="8452404"/>
                  </a:lnTo>
                  <a:cubicBezTo>
                    <a:pt x="18300071" y="8452404"/>
                    <a:pt x="18431515" y="8320959"/>
                    <a:pt x="18431515" y="8160304"/>
                  </a:cubicBezTo>
                  <a:lnTo>
                    <a:pt x="18431515" y="1604391"/>
                  </a:lnTo>
                  <a:cubicBezTo>
                    <a:pt x="18431515" y="1443736"/>
                    <a:pt x="18302864" y="1285113"/>
                    <a:pt x="18145765" y="1251966"/>
                  </a:cubicBezTo>
                  <a:lnTo>
                    <a:pt x="285750" y="33147"/>
                  </a:lnTo>
                  <a:close/>
                </a:path>
              </a:pathLst>
            </a:custGeom>
            <a:solidFill>
              <a:srgbClr val="F7F8F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73273" y="4571203"/>
            <a:ext cx="3636348" cy="2427262"/>
          </a:xfrm>
          <a:custGeom>
            <a:avLst/>
            <a:gdLst/>
            <a:ahLst/>
            <a:cxnLst/>
            <a:rect l="l" t="t" r="r" b="b"/>
            <a:pathLst>
              <a:path w="3636348" h="2427262">
                <a:moveTo>
                  <a:pt x="0" y="0"/>
                </a:moveTo>
                <a:lnTo>
                  <a:pt x="3636348" y="0"/>
                </a:lnTo>
                <a:lnTo>
                  <a:pt x="3636348" y="2427262"/>
                </a:lnTo>
                <a:lnTo>
                  <a:pt x="0" y="2427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1350526" y="7954759"/>
            <a:ext cx="3957400" cy="1032269"/>
            <a:chOff x="0" y="0"/>
            <a:chExt cx="1042278" cy="2718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2278" cy="271873"/>
            </a:xfrm>
            <a:custGeom>
              <a:avLst/>
              <a:gdLst/>
              <a:ahLst/>
              <a:cxnLst/>
              <a:rect l="l" t="t" r="r" b="b"/>
              <a:pathLst>
                <a:path w="1042278" h="271873">
                  <a:moveTo>
                    <a:pt x="29345" y="0"/>
                  </a:moveTo>
                  <a:lnTo>
                    <a:pt x="1012933" y="0"/>
                  </a:lnTo>
                  <a:cubicBezTo>
                    <a:pt x="1020716" y="0"/>
                    <a:pt x="1028180" y="3092"/>
                    <a:pt x="1033683" y="8595"/>
                  </a:cubicBezTo>
                  <a:cubicBezTo>
                    <a:pt x="1039186" y="14098"/>
                    <a:pt x="1042278" y="21562"/>
                    <a:pt x="1042278" y="29345"/>
                  </a:cubicBezTo>
                  <a:lnTo>
                    <a:pt x="1042278" y="242529"/>
                  </a:lnTo>
                  <a:cubicBezTo>
                    <a:pt x="1042278" y="250311"/>
                    <a:pt x="1039186" y="257775"/>
                    <a:pt x="1033683" y="263278"/>
                  </a:cubicBezTo>
                  <a:cubicBezTo>
                    <a:pt x="1028180" y="268782"/>
                    <a:pt x="1020716" y="271873"/>
                    <a:pt x="1012933" y="271873"/>
                  </a:cubicBezTo>
                  <a:lnTo>
                    <a:pt x="29345" y="271873"/>
                  </a:lnTo>
                  <a:cubicBezTo>
                    <a:pt x="21562" y="271873"/>
                    <a:pt x="14098" y="268782"/>
                    <a:pt x="8595" y="263278"/>
                  </a:cubicBezTo>
                  <a:cubicBezTo>
                    <a:pt x="3092" y="257775"/>
                    <a:pt x="0" y="250311"/>
                    <a:pt x="0" y="242529"/>
                  </a:cubicBezTo>
                  <a:lnTo>
                    <a:pt x="0" y="29345"/>
                  </a:lnTo>
                  <a:cubicBezTo>
                    <a:pt x="0" y="21562"/>
                    <a:pt x="3092" y="14098"/>
                    <a:pt x="8595" y="8595"/>
                  </a:cubicBezTo>
                  <a:cubicBezTo>
                    <a:pt x="14098" y="3092"/>
                    <a:pt x="21562" y="0"/>
                    <a:pt x="29345" y="0"/>
                  </a:cubicBezTo>
                  <a:close/>
                </a:path>
              </a:pathLst>
            </a:custGeom>
            <a:solidFill>
              <a:srgbClr val="CEDBF1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042278" cy="348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Tam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thường</a:t>
              </a:r>
              <a:endParaRPr lang="en-US" sz="2400" dirty="0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983604" y="7954759"/>
            <a:ext cx="3957400" cy="1032269"/>
            <a:chOff x="0" y="0"/>
            <a:chExt cx="1042278" cy="2718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2278" cy="271873"/>
            </a:xfrm>
            <a:custGeom>
              <a:avLst/>
              <a:gdLst/>
              <a:ahLst/>
              <a:cxnLst/>
              <a:rect l="l" t="t" r="r" b="b"/>
              <a:pathLst>
                <a:path w="1042278" h="271873">
                  <a:moveTo>
                    <a:pt x="29345" y="0"/>
                  </a:moveTo>
                  <a:lnTo>
                    <a:pt x="1012933" y="0"/>
                  </a:lnTo>
                  <a:cubicBezTo>
                    <a:pt x="1020716" y="0"/>
                    <a:pt x="1028180" y="3092"/>
                    <a:pt x="1033683" y="8595"/>
                  </a:cubicBezTo>
                  <a:cubicBezTo>
                    <a:pt x="1039186" y="14098"/>
                    <a:pt x="1042278" y="21562"/>
                    <a:pt x="1042278" y="29345"/>
                  </a:cubicBezTo>
                  <a:lnTo>
                    <a:pt x="1042278" y="242529"/>
                  </a:lnTo>
                  <a:cubicBezTo>
                    <a:pt x="1042278" y="250311"/>
                    <a:pt x="1039186" y="257775"/>
                    <a:pt x="1033683" y="263278"/>
                  </a:cubicBezTo>
                  <a:cubicBezTo>
                    <a:pt x="1028180" y="268782"/>
                    <a:pt x="1020716" y="271873"/>
                    <a:pt x="1012933" y="271873"/>
                  </a:cubicBezTo>
                  <a:lnTo>
                    <a:pt x="29345" y="271873"/>
                  </a:lnTo>
                  <a:cubicBezTo>
                    <a:pt x="21562" y="271873"/>
                    <a:pt x="14098" y="268782"/>
                    <a:pt x="8595" y="263278"/>
                  </a:cubicBezTo>
                  <a:cubicBezTo>
                    <a:pt x="3092" y="257775"/>
                    <a:pt x="0" y="250311"/>
                    <a:pt x="0" y="242529"/>
                  </a:cubicBezTo>
                  <a:lnTo>
                    <a:pt x="0" y="29345"/>
                  </a:lnTo>
                  <a:cubicBezTo>
                    <a:pt x="0" y="21562"/>
                    <a:pt x="3092" y="14098"/>
                    <a:pt x="8595" y="8595"/>
                  </a:cubicBezTo>
                  <a:cubicBezTo>
                    <a:pt x="14098" y="3092"/>
                    <a:pt x="21562" y="0"/>
                    <a:pt x="29345" y="0"/>
                  </a:cubicBezTo>
                  <a:close/>
                </a:path>
              </a:pathLst>
            </a:custGeom>
            <a:solidFill>
              <a:srgbClr val="CEDBF1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042278" cy="348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Tam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đều</a:t>
              </a:r>
              <a:endParaRPr lang="en-US" sz="2400" dirty="0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65300" y="7954759"/>
            <a:ext cx="3957400" cy="1032269"/>
            <a:chOff x="0" y="0"/>
            <a:chExt cx="1042278" cy="2718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2278" cy="271873"/>
            </a:xfrm>
            <a:custGeom>
              <a:avLst/>
              <a:gdLst/>
              <a:ahLst/>
              <a:cxnLst/>
              <a:rect l="l" t="t" r="r" b="b"/>
              <a:pathLst>
                <a:path w="1042278" h="271873">
                  <a:moveTo>
                    <a:pt x="29345" y="0"/>
                  </a:moveTo>
                  <a:lnTo>
                    <a:pt x="1012933" y="0"/>
                  </a:lnTo>
                  <a:cubicBezTo>
                    <a:pt x="1020716" y="0"/>
                    <a:pt x="1028180" y="3092"/>
                    <a:pt x="1033683" y="8595"/>
                  </a:cubicBezTo>
                  <a:cubicBezTo>
                    <a:pt x="1039186" y="14098"/>
                    <a:pt x="1042278" y="21562"/>
                    <a:pt x="1042278" y="29345"/>
                  </a:cubicBezTo>
                  <a:lnTo>
                    <a:pt x="1042278" y="242529"/>
                  </a:lnTo>
                  <a:cubicBezTo>
                    <a:pt x="1042278" y="250311"/>
                    <a:pt x="1039186" y="257775"/>
                    <a:pt x="1033683" y="263278"/>
                  </a:cubicBezTo>
                  <a:cubicBezTo>
                    <a:pt x="1028180" y="268782"/>
                    <a:pt x="1020716" y="271873"/>
                    <a:pt x="1012933" y="271873"/>
                  </a:cubicBezTo>
                  <a:lnTo>
                    <a:pt x="29345" y="271873"/>
                  </a:lnTo>
                  <a:cubicBezTo>
                    <a:pt x="21562" y="271873"/>
                    <a:pt x="14098" y="268782"/>
                    <a:pt x="8595" y="263278"/>
                  </a:cubicBezTo>
                  <a:cubicBezTo>
                    <a:pt x="3092" y="257775"/>
                    <a:pt x="0" y="250311"/>
                    <a:pt x="0" y="242529"/>
                  </a:cubicBezTo>
                  <a:lnTo>
                    <a:pt x="0" y="29345"/>
                  </a:lnTo>
                  <a:cubicBezTo>
                    <a:pt x="0" y="21562"/>
                    <a:pt x="3092" y="14098"/>
                    <a:pt x="8595" y="8595"/>
                  </a:cubicBezTo>
                  <a:cubicBezTo>
                    <a:pt x="14098" y="3092"/>
                    <a:pt x="21562" y="0"/>
                    <a:pt x="29345" y="0"/>
                  </a:cubicBezTo>
                  <a:close/>
                </a:path>
              </a:pathLst>
            </a:custGeom>
            <a:solidFill>
              <a:srgbClr val="CEDBF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042278" cy="348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Tam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giác</a:t>
              </a:r>
              <a:r>
                <a:rPr lang="en-US" sz="2400" dirty="0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2400" dirty="0" err="1">
                  <a:solidFill>
                    <a:srgbClr val="25283D"/>
                  </a:solidFill>
                  <a:latin typeface="Montserrat SemiBold" pitchFamily="2" charset="0"/>
                  <a:ea typeface="Telegraf"/>
                  <a:cs typeface="Telegraf"/>
                  <a:sym typeface="Telegraf"/>
                </a:rPr>
                <a:t>cân</a:t>
              </a:r>
              <a:endParaRPr lang="en-US" sz="2400" dirty="0">
                <a:solidFill>
                  <a:srgbClr val="25283D"/>
                </a:solidFill>
                <a:latin typeface="Montserrat SemiBold" pitchFamily="2" charset="0"/>
                <a:ea typeface="Telegraf"/>
                <a:cs typeface="Telegraf"/>
                <a:sym typeface="Telegraf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857646" y="4432188"/>
            <a:ext cx="2572709" cy="2566277"/>
          </a:xfrm>
          <a:custGeom>
            <a:avLst/>
            <a:gdLst/>
            <a:ahLst/>
            <a:cxnLst/>
            <a:rect l="l" t="t" r="r" b="b"/>
            <a:pathLst>
              <a:path w="2572709" h="2566277">
                <a:moveTo>
                  <a:pt x="0" y="0"/>
                </a:moveTo>
                <a:lnTo>
                  <a:pt x="2572708" y="0"/>
                </a:lnTo>
                <a:lnTo>
                  <a:pt x="2572708" y="2566277"/>
                </a:lnTo>
                <a:lnTo>
                  <a:pt x="0" y="25662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AutoShape 15"/>
          <p:cNvSpPr/>
          <p:nvPr/>
        </p:nvSpPr>
        <p:spPr>
          <a:xfrm>
            <a:off x="7711681" y="5714005"/>
            <a:ext cx="291929" cy="0"/>
          </a:xfrm>
          <a:prstGeom prst="line">
            <a:avLst/>
          </a:prstGeom>
          <a:ln w="19050" cap="flat">
            <a:solidFill>
              <a:srgbClr val="2528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8964213" y="6852500"/>
            <a:ext cx="0" cy="291929"/>
          </a:xfrm>
          <a:prstGeom prst="line">
            <a:avLst/>
          </a:prstGeom>
          <a:ln w="19050" cap="flat">
            <a:solidFill>
              <a:srgbClr val="2528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3515560" y="4432188"/>
            <a:ext cx="2893488" cy="2506484"/>
          </a:xfrm>
          <a:custGeom>
            <a:avLst/>
            <a:gdLst/>
            <a:ahLst/>
            <a:cxnLst/>
            <a:rect l="l" t="t" r="r" b="b"/>
            <a:pathLst>
              <a:path w="2893488" h="2506484">
                <a:moveTo>
                  <a:pt x="0" y="0"/>
                </a:moveTo>
                <a:lnTo>
                  <a:pt x="2893488" y="0"/>
                </a:lnTo>
                <a:lnTo>
                  <a:pt x="2893488" y="2506483"/>
                </a:lnTo>
                <a:lnTo>
                  <a:pt x="0" y="2506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8" name="Group 18"/>
          <p:cNvGrpSpPr/>
          <p:nvPr/>
        </p:nvGrpSpPr>
        <p:grpSpPr>
          <a:xfrm>
            <a:off x="15599787" y="5682093"/>
            <a:ext cx="243265" cy="205482"/>
            <a:chOff x="0" y="0"/>
            <a:chExt cx="324353" cy="273976"/>
          </a:xfrm>
        </p:grpSpPr>
        <p:sp>
          <p:nvSpPr>
            <p:cNvPr id="19" name="AutoShape 19"/>
            <p:cNvSpPr/>
            <p:nvPr/>
          </p:nvSpPr>
          <p:spPr>
            <a:xfrm flipH="1">
              <a:off x="6350" y="10999"/>
              <a:ext cx="249260" cy="143910"/>
            </a:xfrm>
            <a:prstGeom prst="line">
              <a:avLst/>
            </a:prstGeom>
            <a:ln w="25400" cap="flat">
              <a:solidFill>
                <a:srgbClr val="2528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H="1">
              <a:off x="68744" y="119068"/>
              <a:ext cx="249260" cy="143910"/>
            </a:xfrm>
            <a:prstGeom prst="line">
              <a:avLst/>
            </a:prstGeom>
            <a:ln w="25400" cap="flat">
              <a:solidFill>
                <a:srgbClr val="25283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14905983" y="6830739"/>
            <a:ext cx="112641" cy="215865"/>
            <a:chOff x="0" y="0"/>
            <a:chExt cx="150187" cy="287820"/>
          </a:xfrm>
        </p:grpSpPr>
        <p:sp>
          <p:nvSpPr>
            <p:cNvPr id="22" name="AutoShape 22"/>
            <p:cNvSpPr/>
            <p:nvPr/>
          </p:nvSpPr>
          <p:spPr>
            <a:xfrm>
              <a:off x="12700" y="0"/>
              <a:ext cx="0" cy="287820"/>
            </a:xfrm>
            <a:prstGeom prst="line">
              <a:avLst/>
            </a:prstGeom>
            <a:ln w="25400" cap="flat">
              <a:solidFill>
                <a:srgbClr val="2528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137487" y="0"/>
              <a:ext cx="0" cy="287820"/>
            </a:xfrm>
            <a:prstGeom prst="line">
              <a:avLst/>
            </a:prstGeom>
            <a:ln w="25400" cap="flat">
              <a:solidFill>
                <a:srgbClr val="25283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4081556" y="5682093"/>
            <a:ext cx="243265" cy="205482"/>
            <a:chOff x="0" y="0"/>
            <a:chExt cx="324353" cy="273976"/>
          </a:xfrm>
        </p:grpSpPr>
        <p:sp>
          <p:nvSpPr>
            <p:cNvPr id="25" name="AutoShape 25"/>
            <p:cNvSpPr/>
            <p:nvPr/>
          </p:nvSpPr>
          <p:spPr>
            <a:xfrm>
              <a:off x="6350" y="119068"/>
              <a:ext cx="249260" cy="143910"/>
            </a:xfrm>
            <a:prstGeom prst="line">
              <a:avLst/>
            </a:prstGeom>
            <a:ln w="25400" cap="flat">
              <a:solidFill>
                <a:srgbClr val="25283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68744" y="10999"/>
              <a:ext cx="249260" cy="143910"/>
            </a:xfrm>
            <a:prstGeom prst="line">
              <a:avLst/>
            </a:prstGeom>
            <a:ln w="25400" cap="flat">
              <a:solidFill>
                <a:srgbClr val="25283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4244890" y="-504429"/>
            <a:ext cx="3281110" cy="3066258"/>
            <a:chOff x="0" y="0"/>
            <a:chExt cx="4374814" cy="4088344"/>
          </a:xfrm>
        </p:grpSpPr>
        <p:grpSp>
          <p:nvGrpSpPr>
            <p:cNvPr id="28" name="Group 28"/>
            <p:cNvGrpSpPr/>
            <p:nvPr/>
          </p:nvGrpSpPr>
          <p:grpSpPr>
            <a:xfrm rot="-10800000">
              <a:off x="0" y="0"/>
              <a:ext cx="4374814" cy="4088344"/>
              <a:chOff x="0" y="0"/>
              <a:chExt cx="4259481" cy="398056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-27051"/>
                <a:ext cx="4259481" cy="4007614"/>
              </a:xfrm>
              <a:custGeom>
                <a:avLst/>
                <a:gdLst/>
                <a:ahLst/>
                <a:cxnLst/>
                <a:rect l="l" t="t" r="r" b="b"/>
                <a:pathLst>
                  <a:path w="4259481" h="4007614">
                    <a:moveTo>
                      <a:pt x="285750" y="33147"/>
                    </a:moveTo>
                    <a:cubicBezTo>
                      <a:pt x="128651" y="0"/>
                      <a:pt x="0" y="104394"/>
                      <a:pt x="0" y="265049"/>
                    </a:cubicBezTo>
                    <a:lnTo>
                      <a:pt x="0" y="3715514"/>
                    </a:lnTo>
                    <a:cubicBezTo>
                      <a:pt x="0" y="3876169"/>
                      <a:pt x="131445" y="4007614"/>
                      <a:pt x="292100" y="4007614"/>
                    </a:cubicBezTo>
                    <a:lnTo>
                      <a:pt x="3967381" y="4007614"/>
                    </a:lnTo>
                    <a:cubicBezTo>
                      <a:pt x="4128036" y="4007614"/>
                      <a:pt x="4259481" y="3876169"/>
                      <a:pt x="4259481" y="3715514"/>
                    </a:cubicBezTo>
                    <a:lnTo>
                      <a:pt x="4259481" y="1604391"/>
                    </a:lnTo>
                    <a:cubicBezTo>
                      <a:pt x="4259481" y="1443736"/>
                      <a:pt x="4130830" y="1285113"/>
                      <a:pt x="3973731" y="1251966"/>
                    </a:cubicBezTo>
                    <a:lnTo>
                      <a:pt x="285750" y="33147"/>
                    </a:lnTo>
                    <a:close/>
                  </a:path>
                </a:pathLst>
              </a:custGeom>
              <a:solidFill>
                <a:srgbClr val="CEDBF1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494441" y="1410231"/>
              <a:ext cx="3385931" cy="60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 b="1" dirty="0">
                  <a:solidFill>
                    <a:srgbClr val="25283D"/>
                  </a:solidFill>
                  <a:latin typeface="Montserrat SemiBold" pitchFamily="2" charset="0"/>
                  <a:ea typeface="Telegraf Bold"/>
                  <a:cs typeface="Telegraf Bold"/>
                  <a:sym typeface="Telegraf Bold"/>
                </a:rPr>
                <a:t>PHẦN 1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94441" y="1966491"/>
              <a:ext cx="3385931" cy="614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62000" y="1068387"/>
            <a:ext cx="11973748" cy="49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FFFFFF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Phân</a:t>
            </a:r>
            <a:r>
              <a:rPr lang="en-US" sz="3000" dirty="0">
                <a:solidFill>
                  <a:srgbClr val="FFFFFF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loại</a:t>
            </a:r>
            <a:r>
              <a:rPr lang="en-US" sz="3000" dirty="0">
                <a:solidFill>
                  <a:srgbClr val="FFFFFF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theo</a:t>
            </a:r>
            <a:r>
              <a:rPr lang="en-US" sz="3000" dirty="0">
                <a:solidFill>
                  <a:srgbClr val="FFFFFF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cạnh</a:t>
            </a:r>
            <a:r>
              <a:rPr lang="en-US" sz="3000" dirty="0">
                <a:solidFill>
                  <a:srgbClr val="FFFFFF"/>
                </a:solidFill>
                <a:latin typeface="Montserrat SemiBold" pitchFamily="2" charset="0"/>
                <a:ea typeface="Telegraf"/>
                <a:cs typeface="Telegraf"/>
                <a:sym typeface="Telegraf"/>
              </a:rPr>
              <a:t>: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576444" y="3272460"/>
            <a:ext cx="710214" cy="710214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EDBF1"/>
            </a:soli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25283D"/>
                  </a:solidFill>
                  <a:latin typeface="Montserrat SemiBold" pitchFamily="2" charset="0"/>
                  <a:ea typeface="Telegraf Bold"/>
                  <a:cs typeface="Telegraf Bold"/>
                  <a:sym typeface="Telegraf Bold"/>
                </a:rPr>
                <a:t>a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165300" y="3272460"/>
            <a:ext cx="710214" cy="710214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EDBF1"/>
            </a:solidFill>
            <a:ln cap="sq">
              <a:noFill/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25283D"/>
                  </a:solidFill>
                  <a:latin typeface="Montserrat SemiBold" pitchFamily="2" charset="0"/>
                  <a:ea typeface="Telegraf Bold"/>
                  <a:cs typeface="Telegraf Bold"/>
                  <a:sym typeface="Telegraf Bold"/>
                </a:rPr>
                <a:t>b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754157" y="3272493"/>
            <a:ext cx="710214" cy="710148"/>
            <a:chOff x="0" y="0"/>
            <a:chExt cx="812800" cy="81272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724"/>
            </a:xfrm>
            <a:custGeom>
              <a:avLst/>
              <a:gdLst/>
              <a:ahLst/>
              <a:cxnLst/>
              <a:rect l="l" t="t" r="r" b="b"/>
              <a:pathLst>
                <a:path w="812800" h="812724">
                  <a:moveTo>
                    <a:pt x="406400" y="0"/>
                  </a:moveTo>
                  <a:cubicBezTo>
                    <a:pt x="181951" y="0"/>
                    <a:pt x="0" y="181935"/>
                    <a:pt x="0" y="406362"/>
                  </a:cubicBezTo>
                  <a:cubicBezTo>
                    <a:pt x="0" y="630790"/>
                    <a:pt x="181951" y="812724"/>
                    <a:pt x="406400" y="812724"/>
                  </a:cubicBezTo>
                  <a:cubicBezTo>
                    <a:pt x="630849" y="812724"/>
                    <a:pt x="812800" y="630790"/>
                    <a:pt x="812800" y="406362"/>
                  </a:cubicBezTo>
                  <a:cubicBezTo>
                    <a:pt x="812800" y="181935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EDBF1"/>
            </a:solidFill>
            <a:ln cap="sq">
              <a:noFill/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-7"/>
              <a:ext cx="660400" cy="736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u="none" strike="noStrike" dirty="0">
                  <a:solidFill>
                    <a:srgbClr val="25283D"/>
                  </a:solidFill>
                  <a:latin typeface="Montserrat SemiBold" pitchFamily="2" charset="0"/>
                  <a:ea typeface="Telegraf Bold"/>
                  <a:cs typeface="Telegraf Bold"/>
                  <a:sym typeface="Telegraf Bold"/>
                </a:rPr>
                <a:t>c</a:t>
              </a:r>
            </a:p>
          </p:txBody>
        </p:sp>
      </p:grpSp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0543" y="1202860"/>
            <a:ext cx="10983438" cy="7881279"/>
            <a:chOff x="0" y="0"/>
            <a:chExt cx="13177733" cy="9455818"/>
          </a:xfrm>
        </p:grpSpPr>
        <p:sp>
          <p:nvSpPr>
            <p:cNvPr id="3" name="Freeform 3"/>
            <p:cNvSpPr/>
            <p:nvPr/>
          </p:nvSpPr>
          <p:spPr>
            <a:xfrm>
              <a:off x="-29083" y="-27432"/>
              <a:ext cx="13206815" cy="9483250"/>
            </a:xfrm>
            <a:custGeom>
              <a:avLst/>
              <a:gdLst/>
              <a:ahLst/>
              <a:cxnLst/>
              <a:rect l="l" t="t" r="r" b="b"/>
              <a:pathLst>
                <a:path w="13206815" h="9483250">
                  <a:moveTo>
                    <a:pt x="12921446" y="756285"/>
                  </a:moveTo>
                  <a:cubicBezTo>
                    <a:pt x="13078418" y="790448"/>
                    <a:pt x="13206815" y="949833"/>
                    <a:pt x="13206815" y="1110488"/>
                  </a:cubicBezTo>
                  <a:lnTo>
                    <a:pt x="13206815" y="9191150"/>
                  </a:lnTo>
                  <a:cubicBezTo>
                    <a:pt x="13206815" y="9351805"/>
                    <a:pt x="13075370" y="9483250"/>
                    <a:pt x="12914716" y="9483250"/>
                  </a:cubicBezTo>
                  <a:lnTo>
                    <a:pt x="262128" y="9483250"/>
                  </a:lnTo>
                  <a:cubicBezTo>
                    <a:pt x="101473" y="9483250"/>
                    <a:pt x="0" y="9355234"/>
                    <a:pt x="36576" y="9198897"/>
                  </a:cubicBezTo>
                  <a:lnTo>
                    <a:pt x="1389888" y="256413"/>
                  </a:lnTo>
                  <a:cubicBezTo>
                    <a:pt x="1426464" y="99949"/>
                    <a:pt x="1584960" y="0"/>
                    <a:pt x="1741932" y="34163"/>
                  </a:cubicBezTo>
                  <a:lnTo>
                    <a:pt x="12921446" y="756285"/>
                  </a:lnTo>
                  <a:close/>
                </a:path>
              </a:pathLst>
            </a:custGeom>
            <a:solidFill>
              <a:srgbClr val="E2E481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00824" y="1757666"/>
            <a:ext cx="5107730" cy="6505479"/>
          </a:xfrm>
          <a:custGeom>
            <a:avLst/>
            <a:gdLst/>
            <a:ahLst/>
            <a:cxnLst/>
            <a:rect l="l" t="t" r="r" b="b"/>
            <a:pathLst>
              <a:path w="5107730" h="6505479">
                <a:moveTo>
                  <a:pt x="0" y="0"/>
                </a:moveTo>
                <a:lnTo>
                  <a:pt x="5107730" y="0"/>
                </a:lnTo>
                <a:lnTo>
                  <a:pt x="5107730" y="6505478"/>
                </a:lnTo>
                <a:lnTo>
                  <a:pt x="0" y="6505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82087" y="2955851"/>
            <a:ext cx="8090219" cy="101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59"/>
              </a:lnSpc>
              <a:spcBef>
                <a:spcPct val="0"/>
              </a:spcBef>
            </a:pPr>
            <a:r>
              <a:rPr lang="en-US" sz="5899" b="1" dirty="0">
                <a:solidFill>
                  <a:srgbClr val="25283D"/>
                </a:solidFill>
                <a:latin typeface="Montserrat Black" pitchFamily="2" charset="0"/>
                <a:ea typeface="Public Sans Heavy"/>
                <a:cs typeface="Public Sans Heavy"/>
                <a:sym typeface="Public Sans Heavy"/>
              </a:rPr>
              <a:t>BÀI TẬP VỀ NHÀ: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2087" y="4546530"/>
            <a:ext cx="7638702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👉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Bài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1: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Tính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góc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còn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lại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của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tam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giác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khi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biết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hai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góc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là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45°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và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85°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25283D"/>
              </a:solidFill>
              <a:latin typeface="Montserrat Medium" pitchFamily="2" charset="0"/>
              <a:ea typeface="Telegraf"/>
              <a:cs typeface="Telegraf"/>
              <a:sym typeface="Telegraf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👉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Bài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2: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Phân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loại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tam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giác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có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3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cạnh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: 6 cm, 6 cm, 4 cm → Tam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giác</a:t>
            </a:r>
            <a:r>
              <a:rPr lang="en-US" sz="3000" dirty="0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 </a:t>
            </a:r>
            <a:r>
              <a:rPr lang="en-US" sz="3000" dirty="0" err="1">
                <a:solidFill>
                  <a:srgbClr val="25283D"/>
                </a:solidFill>
                <a:latin typeface="Montserrat Medium" pitchFamily="2" charset="0"/>
                <a:ea typeface="Telegraf"/>
                <a:cs typeface="Telegraf"/>
                <a:sym typeface="Telegraf"/>
              </a:rPr>
              <a:t>cân</a:t>
            </a:r>
            <a:endParaRPr lang="en-US" sz="3000" dirty="0">
              <a:solidFill>
                <a:srgbClr val="25283D"/>
              </a:solidFill>
              <a:latin typeface="Montserrat Medium" pitchFamily="2" charset="0"/>
              <a:ea typeface="Telegraf"/>
              <a:cs typeface="Telegraf"/>
              <a:sym typeface="Telegraf"/>
            </a:endParaRPr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181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Montserrat Black</vt:lpstr>
      <vt:lpstr>Montserrat SemiBold</vt:lpstr>
      <vt:lpstr>Arial</vt:lpstr>
      <vt:lpstr>Montserrat ExtraBold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7</dc:title>
  <cp:lastModifiedBy>WEUP - THIET KE - 07</cp:lastModifiedBy>
  <cp:revision>3</cp:revision>
  <dcterms:created xsi:type="dcterms:W3CDTF">2006-08-16T00:00:00Z</dcterms:created>
  <dcterms:modified xsi:type="dcterms:W3CDTF">2025-04-18T03:49:24Z</dcterms:modified>
  <dc:identifier>DAGi4ljdsTQ</dc:identifier>
</cp:coreProperties>
</file>