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Arial Nova" panose="020F0502020204030204" pitchFamily="34" charset="0"/>
      <p:regular r:id="rId7"/>
    </p:embeddedFont>
    <p:embeddedFont>
      <p:font typeface="Faustina Bold" panose="020B0604020202020204" charset="0"/>
      <p:regular r:id="rId8"/>
    </p:embeddedFont>
    <p:embeddedFont>
      <p:font typeface="Faustina Regular" panose="020B0604020202020204" charset="0"/>
      <p:regular r:id="rId9"/>
    </p:embeddedFont>
    <p:embeddedFont>
      <p:font typeface="Faustina Regular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10" Type="http://schemas.openxmlformats.org/officeDocument/2006/relationships/image" Target="../media/image17.sv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D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79840" y="-164373"/>
            <a:ext cx="4059923" cy="2937908"/>
          </a:xfrm>
          <a:custGeom>
            <a:avLst/>
            <a:gdLst/>
            <a:ahLst/>
            <a:cxnLst/>
            <a:rect l="l" t="t" r="r" b="b"/>
            <a:pathLst>
              <a:path w="4059923" h="2937908">
                <a:moveTo>
                  <a:pt x="0" y="0"/>
                </a:moveTo>
                <a:lnTo>
                  <a:pt x="4059923" y="0"/>
                </a:lnTo>
                <a:lnTo>
                  <a:pt x="4059923" y="2937908"/>
                </a:lnTo>
                <a:lnTo>
                  <a:pt x="0" y="29379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5489636" y="-792023"/>
            <a:ext cx="4059923" cy="2937908"/>
          </a:xfrm>
          <a:custGeom>
            <a:avLst/>
            <a:gdLst/>
            <a:ahLst/>
            <a:cxnLst/>
            <a:rect l="l" t="t" r="r" b="b"/>
            <a:pathLst>
              <a:path w="4059923" h="2937908">
                <a:moveTo>
                  <a:pt x="4059923" y="0"/>
                </a:moveTo>
                <a:lnTo>
                  <a:pt x="0" y="0"/>
                </a:lnTo>
                <a:lnTo>
                  <a:pt x="0" y="2937908"/>
                </a:lnTo>
                <a:lnTo>
                  <a:pt x="4059923" y="2937908"/>
                </a:lnTo>
                <a:lnTo>
                  <a:pt x="405992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087346" y="5406770"/>
            <a:ext cx="8207950" cy="417859"/>
          </a:xfrm>
          <a:custGeom>
            <a:avLst/>
            <a:gdLst/>
            <a:ahLst/>
            <a:cxnLst/>
            <a:rect l="l" t="t" r="r" b="b"/>
            <a:pathLst>
              <a:path w="8207950" h="417859">
                <a:moveTo>
                  <a:pt x="0" y="0"/>
                </a:moveTo>
                <a:lnTo>
                  <a:pt x="8207949" y="0"/>
                </a:lnTo>
                <a:lnTo>
                  <a:pt x="8207949" y="417860"/>
                </a:lnTo>
                <a:lnTo>
                  <a:pt x="0" y="4178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1760219"/>
            <a:ext cx="7710963" cy="7710963"/>
          </a:xfrm>
          <a:custGeom>
            <a:avLst/>
            <a:gdLst/>
            <a:ahLst/>
            <a:cxnLst/>
            <a:rect l="l" t="t" r="r" b="b"/>
            <a:pathLst>
              <a:path w="7710963" h="7710963">
                <a:moveTo>
                  <a:pt x="0" y="0"/>
                </a:moveTo>
                <a:lnTo>
                  <a:pt x="7710963" y="0"/>
                </a:lnTo>
                <a:lnTo>
                  <a:pt x="7710963" y="7710962"/>
                </a:lnTo>
                <a:lnTo>
                  <a:pt x="0" y="77109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486400" y="6091330"/>
            <a:ext cx="7315200" cy="3694176"/>
          </a:xfrm>
          <a:custGeom>
            <a:avLst/>
            <a:gdLst/>
            <a:ahLst/>
            <a:cxnLst/>
            <a:rect l="l" t="t" r="r" b="b"/>
            <a:pathLst>
              <a:path w="7315200" h="3694176">
                <a:moveTo>
                  <a:pt x="0" y="0"/>
                </a:moveTo>
                <a:lnTo>
                  <a:pt x="7315200" y="0"/>
                </a:lnTo>
                <a:lnTo>
                  <a:pt x="7315200" y="3694176"/>
                </a:lnTo>
                <a:lnTo>
                  <a:pt x="0" y="36941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728629" y="5615700"/>
            <a:ext cx="3790968" cy="3340791"/>
          </a:xfrm>
          <a:custGeom>
            <a:avLst/>
            <a:gdLst/>
            <a:ahLst/>
            <a:cxnLst/>
            <a:rect l="l" t="t" r="r" b="b"/>
            <a:pathLst>
              <a:path w="3790968" h="3340791">
                <a:moveTo>
                  <a:pt x="0" y="0"/>
                </a:moveTo>
                <a:lnTo>
                  <a:pt x="3790968" y="0"/>
                </a:lnTo>
                <a:lnTo>
                  <a:pt x="3790968" y="3340791"/>
                </a:lnTo>
                <a:lnTo>
                  <a:pt x="0" y="334079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582200" y="1748576"/>
            <a:ext cx="10677100" cy="3394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4"/>
              </a:lnSpc>
            </a:pPr>
            <a:r>
              <a:rPr lang="en-US" sz="8893" b="1">
                <a:solidFill>
                  <a:srgbClr val="7AAD3A"/>
                </a:solidFill>
                <a:latin typeface="Faustina Bold"/>
                <a:ea typeface="Faustina Bold"/>
                <a:cs typeface="Faustina Bold"/>
                <a:sym typeface="Faustina Bold"/>
              </a:rPr>
              <a:t>Em Giữ Gìn</a:t>
            </a:r>
          </a:p>
          <a:p>
            <a:pPr algn="ctr">
              <a:lnSpc>
                <a:spcPts val="8804"/>
              </a:lnSpc>
            </a:pPr>
            <a:r>
              <a:rPr lang="en-US" sz="8893" b="1">
                <a:solidFill>
                  <a:srgbClr val="7AAD3A"/>
                </a:solidFill>
                <a:latin typeface="Faustina Bold"/>
                <a:ea typeface="Faustina Bold"/>
                <a:cs typeface="Faustina Bold"/>
                <a:sym typeface="Faustina Bold"/>
              </a:rPr>
              <a:t>An Toàn Khi</a:t>
            </a:r>
          </a:p>
          <a:p>
            <a:pPr algn="ctr">
              <a:lnSpc>
                <a:spcPts val="8804"/>
              </a:lnSpc>
            </a:pPr>
            <a:r>
              <a:rPr lang="en-US" sz="8893" b="1">
                <a:solidFill>
                  <a:srgbClr val="7AAD3A"/>
                </a:solidFill>
                <a:latin typeface="Faustina Bold"/>
                <a:ea typeface="Faustina Bold"/>
                <a:cs typeface="Faustina Bold"/>
                <a:sym typeface="Faustina Bold"/>
              </a:rPr>
              <a:t>Tham Gia Giao Thông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D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355898" y="2575572"/>
            <a:ext cx="4935739" cy="3679369"/>
          </a:xfrm>
          <a:custGeom>
            <a:avLst/>
            <a:gdLst/>
            <a:ahLst/>
            <a:cxnLst/>
            <a:rect l="l" t="t" r="r" b="b"/>
            <a:pathLst>
              <a:path w="4935739" h="3679369">
                <a:moveTo>
                  <a:pt x="0" y="0"/>
                </a:moveTo>
                <a:lnTo>
                  <a:pt x="4935739" y="0"/>
                </a:lnTo>
                <a:lnTo>
                  <a:pt x="4935739" y="3679368"/>
                </a:lnTo>
                <a:lnTo>
                  <a:pt x="0" y="3679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10781387" y="2393861"/>
            <a:ext cx="4896394" cy="3650039"/>
          </a:xfrm>
          <a:custGeom>
            <a:avLst/>
            <a:gdLst/>
            <a:ahLst/>
            <a:cxnLst/>
            <a:rect l="l" t="t" r="r" b="b"/>
            <a:pathLst>
              <a:path w="4896394" h="3650039">
                <a:moveTo>
                  <a:pt x="0" y="0"/>
                </a:moveTo>
                <a:lnTo>
                  <a:pt x="4896394" y="0"/>
                </a:lnTo>
                <a:lnTo>
                  <a:pt x="4896394" y="3650039"/>
                </a:lnTo>
                <a:lnTo>
                  <a:pt x="0" y="36500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flipH="1">
            <a:off x="1212975" y="1155156"/>
            <a:ext cx="5049000" cy="3763800"/>
          </a:xfrm>
          <a:custGeom>
            <a:avLst/>
            <a:gdLst/>
            <a:ahLst/>
            <a:cxnLst/>
            <a:rect l="l" t="t" r="r" b="b"/>
            <a:pathLst>
              <a:path w="5049000" h="3763800">
                <a:moveTo>
                  <a:pt x="5049000" y="0"/>
                </a:moveTo>
                <a:lnTo>
                  <a:pt x="0" y="0"/>
                </a:lnTo>
                <a:lnTo>
                  <a:pt x="0" y="3763800"/>
                </a:lnTo>
                <a:lnTo>
                  <a:pt x="5049000" y="3763800"/>
                </a:lnTo>
                <a:lnTo>
                  <a:pt x="50490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6869661" y="7276022"/>
            <a:ext cx="2953154" cy="2074590"/>
          </a:xfrm>
          <a:custGeom>
            <a:avLst/>
            <a:gdLst/>
            <a:ahLst/>
            <a:cxnLst/>
            <a:rect l="l" t="t" r="r" b="b"/>
            <a:pathLst>
              <a:path w="2953154" h="2074590">
                <a:moveTo>
                  <a:pt x="0" y="0"/>
                </a:moveTo>
                <a:lnTo>
                  <a:pt x="2953154" y="0"/>
                </a:lnTo>
                <a:lnTo>
                  <a:pt x="2953154" y="2074590"/>
                </a:lnTo>
                <a:lnTo>
                  <a:pt x="0" y="20745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16771" y="5671412"/>
            <a:ext cx="5698937" cy="4295573"/>
          </a:xfrm>
          <a:custGeom>
            <a:avLst/>
            <a:gdLst/>
            <a:ahLst/>
            <a:cxnLst/>
            <a:rect l="l" t="t" r="r" b="b"/>
            <a:pathLst>
              <a:path w="5698937" h="4295573">
                <a:moveTo>
                  <a:pt x="0" y="0"/>
                </a:moveTo>
                <a:lnTo>
                  <a:pt x="5698937" y="0"/>
                </a:lnTo>
                <a:lnTo>
                  <a:pt x="5698937" y="4295573"/>
                </a:lnTo>
                <a:lnTo>
                  <a:pt x="0" y="429557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414" b="-414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993792" y="6043900"/>
            <a:ext cx="5961110" cy="3800207"/>
          </a:xfrm>
          <a:custGeom>
            <a:avLst/>
            <a:gdLst/>
            <a:ahLst/>
            <a:cxnLst/>
            <a:rect l="l" t="t" r="r" b="b"/>
            <a:pathLst>
              <a:path w="5961110" h="3800207">
                <a:moveTo>
                  <a:pt x="0" y="0"/>
                </a:moveTo>
                <a:lnTo>
                  <a:pt x="5961110" y="0"/>
                </a:lnTo>
                <a:lnTo>
                  <a:pt x="5961110" y="3800208"/>
                </a:lnTo>
                <a:lnTo>
                  <a:pt x="0" y="38002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81639" b="-44209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299493" y="6613151"/>
            <a:ext cx="4307726" cy="2839174"/>
          </a:xfrm>
          <a:custGeom>
            <a:avLst/>
            <a:gdLst/>
            <a:ahLst/>
            <a:cxnLst/>
            <a:rect l="l" t="t" r="r" b="b"/>
            <a:pathLst>
              <a:path w="4307726" h="2839174">
                <a:moveTo>
                  <a:pt x="0" y="0"/>
                </a:moveTo>
                <a:lnTo>
                  <a:pt x="4307725" y="0"/>
                </a:lnTo>
                <a:lnTo>
                  <a:pt x="4307725" y="2839173"/>
                </a:lnTo>
                <a:lnTo>
                  <a:pt x="0" y="283917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98177" r="-55270" b="-37407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220483" y="6408304"/>
            <a:ext cx="4489737" cy="3387710"/>
          </a:xfrm>
          <a:custGeom>
            <a:avLst/>
            <a:gdLst/>
            <a:ahLst/>
            <a:cxnLst/>
            <a:rect l="l" t="t" r="r" b="b"/>
            <a:pathLst>
              <a:path w="4489737" h="3387710">
                <a:moveTo>
                  <a:pt x="0" y="0"/>
                </a:moveTo>
                <a:lnTo>
                  <a:pt x="4489737" y="0"/>
                </a:lnTo>
                <a:lnTo>
                  <a:pt x="4489737" y="3387710"/>
                </a:lnTo>
                <a:lnTo>
                  <a:pt x="0" y="33877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783804" y="584457"/>
            <a:ext cx="11171098" cy="943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89"/>
              </a:lnSpc>
              <a:spcBef>
                <a:spcPct val="0"/>
              </a:spcBef>
            </a:pPr>
            <a:r>
              <a:rPr lang="en-US" sz="5563" b="1">
                <a:solidFill>
                  <a:srgbClr val="7AAD3A"/>
                </a:solidFill>
                <a:latin typeface="Faustina Bold"/>
                <a:ea typeface="Faustina Bold"/>
                <a:cs typeface="Faustina Bold"/>
                <a:sym typeface="Faustina Bold"/>
              </a:rPr>
              <a:t>EM CẦN LÀM GÌ KHI ĐI BỘ?</a:t>
            </a:r>
          </a:p>
        </p:txBody>
      </p:sp>
      <p:sp>
        <p:nvSpPr>
          <p:cNvPr id="11" name="TextBox 11"/>
          <p:cNvSpPr txBox="1"/>
          <p:nvPr/>
        </p:nvSpPr>
        <p:spPr>
          <a:xfrm rot="-328042">
            <a:off x="624995" y="778542"/>
            <a:ext cx="2647121" cy="1807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860"/>
              </a:lnSpc>
              <a:spcBef>
                <a:spcPct val="0"/>
              </a:spcBef>
            </a:pPr>
            <a:r>
              <a:rPr lang="en-US" sz="10614">
                <a:solidFill>
                  <a:srgbClr val="7AAD3A"/>
                </a:solidFill>
                <a:latin typeface="Arial Nova"/>
                <a:ea typeface="Arial Nova"/>
                <a:cs typeface="Arial Nova"/>
                <a:sym typeface="Arial Nova"/>
              </a:rPr>
              <a:t>01</a:t>
            </a:r>
          </a:p>
        </p:txBody>
      </p:sp>
      <p:sp>
        <p:nvSpPr>
          <p:cNvPr id="12" name="TextBox 12"/>
          <p:cNvSpPr txBox="1"/>
          <p:nvPr/>
        </p:nvSpPr>
        <p:spPr>
          <a:xfrm rot="-328042">
            <a:off x="8819756" y="2233272"/>
            <a:ext cx="1808449" cy="1807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860"/>
              </a:lnSpc>
              <a:spcBef>
                <a:spcPct val="0"/>
              </a:spcBef>
            </a:pPr>
            <a:r>
              <a:rPr lang="en-US" sz="10614">
                <a:solidFill>
                  <a:srgbClr val="7AAD3A"/>
                </a:solidFill>
                <a:latin typeface="Arial Nova"/>
                <a:ea typeface="Arial Nova"/>
                <a:cs typeface="Arial Nova"/>
                <a:sym typeface="Arial Nova"/>
              </a:rPr>
              <a:t>02</a:t>
            </a:r>
          </a:p>
        </p:txBody>
      </p:sp>
      <p:sp>
        <p:nvSpPr>
          <p:cNvPr id="13" name="TextBox 13"/>
          <p:cNvSpPr txBox="1"/>
          <p:nvPr/>
        </p:nvSpPr>
        <p:spPr>
          <a:xfrm rot="347938">
            <a:off x="14783181" y="3129257"/>
            <a:ext cx="1808449" cy="1807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860"/>
              </a:lnSpc>
              <a:spcBef>
                <a:spcPct val="0"/>
              </a:spcBef>
            </a:pPr>
            <a:r>
              <a:rPr lang="en-US" sz="10614">
                <a:solidFill>
                  <a:srgbClr val="7AAD3A"/>
                </a:solidFill>
                <a:latin typeface="Arial Nova"/>
                <a:ea typeface="Arial Nova"/>
                <a:cs typeface="Arial Nova"/>
                <a:sym typeface="Arial Nova"/>
              </a:rPr>
              <a:t>03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97511" y="2111525"/>
            <a:ext cx="3865089" cy="1803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170"/>
              </a:lnSpc>
            </a:pPr>
            <a:r>
              <a:rPr lang="en-US" sz="5000" b="1" spc="-138" dirty="0" err="1">
                <a:solidFill>
                  <a:srgbClr val="705034"/>
                </a:solidFill>
                <a:latin typeface="Faustina Regular Bold"/>
                <a:ea typeface="Faustina Regular Bold"/>
                <a:cs typeface="Faustina Regular Bold"/>
                <a:sym typeface="Faustina Regular Bold"/>
              </a:rPr>
              <a:t>Đi</a:t>
            </a:r>
            <a:r>
              <a:rPr lang="en-US" sz="5000" b="1" spc="-138" dirty="0">
                <a:solidFill>
                  <a:srgbClr val="705034"/>
                </a:solidFill>
                <a:latin typeface="Faustina Regular Bold"/>
                <a:ea typeface="Faustina Regular Bold"/>
                <a:cs typeface="Faustina Regular Bold"/>
                <a:sym typeface="Faustina Regular Bold"/>
              </a:rPr>
              <a:t> </a:t>
            </a:r>
            <a:r>
              <a:rPr lang="en-US" sz="5000" b="1" spc="-138" dirty="0" err="1">
                <a:solidFill>
                  <a:srgbClr val="705034"/>
                </a:solidFill>
                <a:latin typeface="Faustina Regular Bold"/>
                <a:ea typeface="Faustina Regular Bold"/>
                <a:cs typeface="Faustina Regular Bold"/>
                <a:sym typeface="Faustina Regular Bold"/>
              </a:rPr>
              <a:t>đúng</a:t>
            </a:r>
            <a:r>
              <a:rPr lang="en-US" sz="5000" b="1" spc="-138" dirty="0">
                <a:solidFill>
                  <a:srgbClr val="705034"/>
                </a:solidFill>
                <a:latin typeface="Faustina Regular Bold"/>
                <a:ea typeface="Faustina Regular Bold"/>
                <a:cs typeface="Faustina Regular Bold"/>
                <a:sym typeface="Faustina Regular Bold"/>
              </a:rPr>
              <a:t> </a:t>
            </a:r>
            <a:r>
              <a:rPr lang="en-US" sz="5000" b="1" spc="-138" dirty="0" err="1">
                <a:solidFill>
                  <a:srgbClr val="705034"/>
                </a:solidFill>
                <a:latin typeface="Faustina Regular Bold"/>
                <a:ea typeface="Faustina Regular Bold"/>
                <a:cs typeface="Faustina Regular Bold"/>
                <a:sym typeface="Faustina Regular Bold"/>
              </a:rPr>
              <a:t>vạch</a:t>
            </a:r>
            <a:r>
              <a:rPr lang="en-US" sz="5000" b="1" spc="-138" dirty="0">
                <a:solidFill>
                  <a:srgbClr val="705034"/>
                </a:solidFill>
                <a:latin typeface="Faustina Regular Bold"/>
                <a:ea typeface="Faustina Regular Bold"/>
                <a:cs typeface="Faustina Regular Bold"/>
                <a:sym typeface="Faustina Regular Bold"/>
              </a:rPr>
              <a:t> </a:t>
            </a:r>
            <a:r>
              <a:rPr lang="en-US" sz="5000" b="1" spc="-138" dirty="0" err="1">
                <a:solidFill>
                  <a:srgbClr val="705034"/>
                </a:solidFill>
                <a:latin typeface="Faustina Regular Bold"/>
                <a:ea typeface="Faustina Regular Bold"/>
                <a:cs typeface="Faustina Regular Bold"/>
                <a:sym typeface="Faustina Regular Bold"/>
              </a:rPr>
              <a:t>kẻ</a:t>
            </a:r>
            <a:r>
              <a:rPr lang="en-US" sz="5000" b="1" spc="-138" dirty="0">
                <a:solidFill>
                  <a:srgbClr val="705034"/>
                </a:solidFill>
                <a:latin typeface="Faustina Regular Bold"/>
                <a:ea typeface="Faustina Regular Bold"/>
                <a:cs typeface="Faustina Regular Bold"/>
                <a:sym typeface="Faustina Regular Bold"/>
              </a:rPr>
              <a:t> </a:t>
            </a:r>
            <a:r>
              <a:rPr lang="en-US" sz="5000" b="1" spc="-138" dirty="0" err="1">
                <a:solidFill>
                  <a:srgbClr val="705034"/>
                </a:solidFill>
                <a:latin typeface="Faustina Regular Bold"/>
                <a:ea typeface="Faustina Regular Bold"/>
                <a:cs typeface="Faustina Regular Bold"/>
                <a:sym typeface="Faustina Regular Bold"/>
              </a:rPr>
              <a:t>đường</a:t>
            </a:r>
            <a:endParaRPr lang="en-US" sz="5000" b="1" spc="-138" dirty="0">
              <a:solidFill>
                <a:srgbClr val="705034"/>
              </a:solidFill>
              <a:latin typeface="Faustina Regular Bold"/>
              <a:ea typeface="Faustina Regular Bold"/>
              <a:cs typeface="Faustina Regular Bold"/>
              <a:sym typeface="Faustina Regular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115708" y="3625501"/>
            <a:ext cx="3693881" cy="1729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898"/>
              </a:lnSpc>
            </a:pPr>
            <a:r>
              <a:rPr lang="en-US" sz="5000" b="1" spc="-139" dirty="0" err="1">
                <a:solidFill>
                  <a:srgbClr val="705034"/>
                </a:solidFill>
                <a:latin typeface="Faustina Regular Bold"/>
                <a:ea typeface="Faustina Regular Bold"/>
                <a:cs typeface="Faustina Regular Bold"/>
                <a:sym typeface="Faustina Regular Bold"/>
              </a:rPr>
              <a:t>Không</a:t>
            </a:r>
            <a:r>
              <a:rPr lang="en-US" sz="5000" b="1" spc="-139" dirty="0">
                <a:solidFill>
                  <a:srgbClr val="705034"/>
                </a:solidFill>
                <a:latin typeface="Faustina Regular Bold"/>
                <a:ea typeface="Faustina Regular Bold"/>
                <a:cs typeface="Faustina Regular Bold"/>
                <a:sym typeface="Faustina Regular Bold"/>
              </a:rPr>
              <a:t> </a:t>
            </a:r>
            <a:r>
              <a:rPr lang="en-US" sz="5000" b="1" spc="-139" dirty="0" err="1">
                <a:solidFill>
                  <a:srgbClr val="705034"/>
                </a:solidFill>
                <a:latin typeface="Faustina Regular Bold"/>
                <a:ea typeface="Faustina Regular Bold"/>
                <a:cs typeface="Faustina Regular Bold"/>
                <a:sym typeface="Faustina Regular Bold"/>
              </a:rPr>
              <a:t>chạy</a:t>
            </a:r>
            <a:r>
              <a:rPr lang="en-US" sz="5000" b="1" spc="-139" dirty="0">
                <a:solidFill>
                  <a:srgbClr val="705034"/>
                </a:solidFill>
                <a:latin typeface="Faustina Regular Bold"/>
                <a:ea typeface="Faustina Regular Bold"/>
                <a:cs typeface="Faustina Regular Bold"/>
                <a:sym typeface="Faustina Regular Bold"/>
              </a:rPr>
              <a:t> </a:t>
            </a:r>
            <a:r>
              <a:rPr lang="en-US" sz="5000" b="1" spc="-139" dirty="0" err="1">
                <a:solidFill>
                  <a:srgbClr val="705034"/>
                </a:solidFill>
                <a:latin typeface="Faustina Regular Bold"/>
                <a:ea typeface="Faustina Regular Bold"/>
                <a:cs typeface="Faustina Regular Bold"/>
                <a:sym typeface="Faustina Regular Bold"/>
              </a:rPr>
              <a:t>ào</a:t>
            </a:r>
            <a:r>
              <a:rPr lang="en-US" sz="5000" b="1" spc="-139" dirty="0">
                <a:solidFill>
                  <a:srgbClr val="705034"/>
                </a:solidFill>
                <a:latin typeface="Faustina Regular Bold"/>
                <a:ea typeface="Faustina Regular Bold"/>
                <a:cs typeface="Faustina Regular Bold"/>
                <a:sym typeface="Faustina Regular Bold"/>
              </a:rPr>
              <a:t> qua </a:t>
            </a:r>
            <a:r>
              <a:rPr lang="en-US" sz="5000" b="1" spc="-139" dirty="0" err="1">
                <a:solidFill>
                  <a:srgbClr val="705034"/>
                </a:solidFill>
                <a:latin typeface="Faustina Regular Bold"/>
                <a:ea typeface="Faustina Regular Bold"/>
                <a:cs typeface="Faustina Regular Bold"/>
                <a:sym typeface="Faustina Regular Bold"/>
              </a:rPr>
              <a:t>đường</a:t>
            </a:r>
            <a:endParaRPr lang="en-US" sz="5000" b="1" spc="-139" dirty="0">
              <a:solidFill>
                <a:srgbClr val="705034"/>
              </a:solidFill>
              <a:latin typeface="Faustina Regular Bold"/>
              <a:ea typeface="Faustina Regular Bold"/>
              <a:cs typeface="Faustina Regular Bold"/>
              <a:sym typeface="Faustina Regular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1025115" y="3172409"/>
            <a:ext cx="4079928" cy="1750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4"/>
              </a:lnSpc>
            </a:pPr>
            <a:r>
              <a:rPr lang="en-US" sz="5000" b="1" spc="-139" dirty="0" err="1">
                <a:solidFill>
                  <a:srgbClr val="705034"/>
                </a:solidFill>
                <a:latin typeface="Faustina Regular Bold"/>
                <a:ea typeface="Faustina Regular Bold"/>
                <a:cs typeface="Faustina Regular Bold"/>
                <a:sym typeface="Faustina Regular Bold"/>
              </a:rPr>
              <a:t>Đi</a:t>
            </a:r>
            <a:r>
              <a:rPr lang="en-US" sz="5000" b="1" spc="-139" dirty="0">
                <a:solidFill>
                  <a:srgbClr val="705034"/>
                </a:solidFill>
                <a:latin typeface="Faustina Regular Bold"/>
                <a:ea typeface="Faustina Regular Bold"/>
                <a:cs typeface="Faustina Regular Bold"/>
                <a:sym typeface="Faustina Regular Bold"/>
              </a:rPr>
              <a:t> </a:t>
            </a:r>
            <a:r>
              <a:rPr lang="en-US" sz="5000" b="1" spc="-139" dirty="0" err="1">
                <a:solidFill>
                  <a:srgbClr val="705034"/>
                </a:solidFill>
                <a:latin typeface="Faustina Regular Bold"/>
                <a:ea typeface="Faustina Regular Bold"/>
                <a:cs typeface="Faustina Regular Bold"/>
                <a:sym typeface="Faustina Regular Bold"/>
              </a:rPr>
              <a:t>trên</a:t>
            </a:r>
            <a:endParaRPr lang="en-US" sz="5000" b="1" spc="-139" dirty="0">
              <a:solidFill>
                <a:srgbClr val="705034"/>
              </a:solidFill>
              <a:latin typeface="Faustina Regular Bold"/>
              <a:ea typeface="Faustina Regular Bold"/>
              <a:cs typeface="Faustina Regular Bold"/>
              <a:sym typeface="Faustina Regular Bold"/>
            </a:endParaRPr>
          </a:p>
          <a:p>
            <a:pPr marL="0" lvl="0" indent="0" algn="ctr">
              <a:lnSpc>
                <a:spcPts val="6954"/>
              </a:lnSpc>
            </a:pPr>
            <a:r>
              <a:rPr lang="en-US" sz="5000" b="1" spc="-139" dirty="0">
                <a:solidFill>
                  <a:srgbClr val="705034"/>
                </a:solidFill>
                <a:latin typeface="Faustina Regular Bold"/>
                <a:ea typeface="Faustina Regular Bold"/>
                <a:cs typeface="Faustina Regular Bold"/>
                <a:sym typeface="Faustina Regular Bold"/>
              </a:rPr>
              <a:t> </a:t>
            </a:r>
            <a:r>
              <a:rPr lang="en-US" sz="5000" b="1" spc="-139" dirty="0" err="1">
                <a:solidFill>
                  <a:srgbClr val="705034"/>
                </a:solidFill>
                <a:latin typeface="Faustina Regular Bold"/>
                <a:ea typeface="Faustina Regular Bold"/>
                <a:cs typeface="Faustina Regular Bold"/>
                <a:sym typeface="Faustina Regular Bold"/>
              </a:rPr>
              <a:t>vỉa</a:t>
            </a:r>
            <a:r>
              <a:rPr lang="en-US" sz="5000" b="1" spc="-139" dirty="0">
                <a:solidFill>
                  <a:srgbClr val="705034"/>
                </a:solidFill>
                <a:latin typeface="Faustina Regular Bold"/>
                <a:ea typeface="Faustina Regular Bold"/>
                <a:cs typeface="Faustina Regular Bold"/>
                <a:sym typeface="Faustina Regular Bold"/>
              </a:rPr>
              <a:t> </a:t>
            </a:r>
            <a:r>
              <a:rPr lang="en-US" sz="5000" b="1" spc="-139" dirty="0" err="1">
                <a:solidFill>
                  <a:srgbClr val="705034"/>
                </a:solidFill>
                <a:latin typeface="Faustina Regular Bold"/>
                <a:ea typeface="Faustina Regular Bold"/>
                <a:cs typeface="Faustina Regular Bold"/>
                <a:sym typeface="Faustina Regular Bold"/>
              </a:rPr>
              <a:t>hè</a:t>
            </a:r>
            <a:endParaRPr lang="en-US" sz="5000" b="1" spc="-139" dirty="0">
              <a:solidFill>
                <a:srgbClr val="705034"/>
              </a:solidFill>
              <a:latin typeface="Faustina Regular Bold"/>
              <a:ea typeface="Faustina Regular Bold"/>
              <a:cs typeface="Faustina Regular Bold"/>
              <a:sym typeface="Faustina Regular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D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69057" y="2616181"/>
            <a:ext cx="5323150" cy="3968166"/>
          </a:xfrm>
          <a:custGeom>
            <a:avLst/>
            <a:gdLst/>
            <a:ahLst/>
            <a:cxnLst/>
            <a:rect l="l" t="t" r="r" b="b"/>
            <a:pathLst>
              <a:path w="5323150" h="3968166">
                <a:moveTo>
                  <a:pt x="0" y="0"/>
                </a:moveTo>
                <a:lnTo>
                  <a:pt x="5323150" y="0"/>
                </a:lnTo>
                <a:lnTo>
                  <a:pt x="5323150" y="3968167"/>
                </a:lnTo>
                <a:lnTo>
                  <a:pt x="0" y="39681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11020399" y="2420208"/>
            <a:ext cx="5280717" cy="3936534"/>
          </a:xfrm>
          <a:custGeom>
            <a:avLst/>
            <a:gdLst/>
            <a:ahLst/>
            <a:cxnLst/>
            <a:rect l="l" t="t" r="r" b="b"/>
            <a:pathLst>
              <a:path w="5280717" h="3936534">
                <a:moveTo>
                  <a:pt x="0" y="0"/>
                </a:moveTo>
                <a:lnTo>
                  <a:pt x="5280717" y="0"/>
                </a:lnTo>
                <a:lnTo>
                  <a:pt x="5280717" y="3936535"/>
                </a:lnTo>
                <a:lnTo>
                  <a:pt x="0" y="39365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flipH="1">
            <a:off x="700951" y="1084275"/>
            <a:ext cx="5445301" cy="4059225"/>
          </a:xfrm>
          <a:custGeom>
            <a:avLst/>
            <a:gdLst/>
            <a:ahLst/>
            <a:cxnLst/>
            <a:rect l="l" t="t" r="r" b="b"/>
            <a:pathLst>
              <a:path w="5445301" h="4059225">
                <a:moveTo>
                  <a:pt x="5445301" y="0"/>
                </a:moveTo>
                <a:lnTo>
                  <a:pt x="0" y="0"/>
                </a:lnTo>
                <a:lnTo>
                  <a:pt x="0" y="4059225"/>
                </a:lnTo>
                <a:lnTo>
                  <a:pt x="5445301" y="4059225"/>
                </a:lnTo>
                <a:lnTo>
                  <a:pt x="54453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12637283" y="5664983"/>
            <a:ext cx="4622017" cy="4622017"/>
          </a:xfrm>
          <a:custGeom>
            <a:avLst/>
            <a:gdLst/>
            <a:ahLst/>
            <a:cxnLst/>
            <a:rect l="l" t="t" r="r" b="b"/>
            <a:pathLst>
              <a:path w="4622017" h="4622017">
                <a:moveTo>
                  <a:pt x="0" y="0"/>
                </a:moveTo>
                <a:lnTo>
                  <a:pt x="4622017" y="0"/>
                </a:lnTo>
                <a:lnTo>
                  <a:pt x="4622017" y="4622017"/>
                </a:lnTo>
                <a:lnTo>
                  <a:pt x="0" y="46220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353250" y="7188523"/>
            <a:ext cx="6301263" cy="2832196"/>
          </a:xfrm>
          <a:custGeom>
            <a:avLst/>
            <a:gdLst/>
            <a:ahLst/>
            <a:cxnLst/>
            <a:rect l="l" t="t" r="r" b="b"/>
            <a:pathLst>
              <a:path w="6301263" h="2832196">
                <a:moveTo>
                  <a:pt x="0" y="0"/>
                </a:moveTo>
                <a:lnTo>
                  <a:pt x="6301264" y="0"/>
                </a:lnTo>
                <a:lnTo>
                  <a:pt x="6301264" y="2832197"/>
                </a:lnTo>
                <a:lnTo>
                  <a:pt x="0" y="28321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79464" t="-84354" b="-214929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00951" y="5486133"/>
            <a:ext cx="4089818" cy="4045512"/>
          </a:xfrm>
          <a:custGeom>
            <a:avLst/>
            <a:gdLst/>
            <a:ahLst/>
            <a:cxnLst/>
            <a:rect l="l" t="t" r="r" b="b"/>
            <a:pathLst>
              <a:path w="4089818" h="4045512">
                <a:moveTo>
                  <a:pt x="0" y="0"/>
                </a:moveTo>
                <a:lnTo>
                  <a:pt x="4089818" y="0"/>
                </a:lnTo>
                <a:lnTo>
                  <a:pt x="4089818" y="4045512"/>
                </a:lnTo>
                <a:lnTo>
                  <a:pt x="0" y="40455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617102" y="460256"/>
            <a:ext cx="12047930" cy="1038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00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7AAD3A"/>
                </a:solidFill>
                <a:latin typeface="Faustina Bold"/>
                <a:ea typeface="Faustina Bold"/>
                <a:cs typeface="Faustina Bold"/>
                <a:sym typeface="Faustina Bold"/>
              </a:rPr>
              <a:t>EM CẦN LÀM GÌ KHI ĐI XE</a:t>
            </a:r>
          </a:p>
        </p:txBody>
      </p:sp>
      <p:sp>
        <p:nvSpPr>
          <p:cNvPr id="9" name="TextBox 9"/>
          <p:cNvSpPr txBox="1"/>
          <p:nvPr/>
        </p:nvSpPr>
        <p:spPr>
          <a:xfrm rot="-328042">
            <a:off x="66171" y="664509"/>
            <a:ext cx="2854896" cy="1963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026"/>
              </a:lnSpc>
              <a:spcBef>
                <a:spcPct val="0"/>
              </a:spcBef>
            </a:pPr>
            <a:r>
              <a:rPr lang="en-US" sz="11447">
                <a:solidFill>
                  <a:srgbClr val="7AAD3A"/>
                </a:solidFill>
                <a:latin typeface="Arial Nova"/>
                <a:ea typeface="Arial Nova"/>
                <a:cs typeface="Arial Nova"/>
                <a:sym typeface="Arial Nova"/>
              </a:rPr>
              <a:t>01</a:t>
            </a:r>
          </a:p>
        </p:txBody>
      </p:sp>
      <p:sp>
        <p:nvSpPr>
          <p:cNvPr id="10" name="TextBox 10"/>
          <p:cNvSpPr txBox="1"/>
          <p:nvPr/>
        </p:nvSpPr>
        <p:spPr>
          <a:xfrm rot="-328042">
            <a:off x="8904147" y="2233423"/>
            <a:ext cx="1950396" cy="1963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026"/>
              </a:lnSpc>
              <a:spcBef>
                <a:spcPct val="0"/>
              </a:spcBef>
            </a:pPr>
            <a:r>
              <a:rPr lang="en-US" sz="11447">
                <a:solidFill>
                  <a:srgbClr val="7AAD3A"/>
                </a:solidFill>
                <a:latin typeface="Arial Nova"/>
                <a:ea typeface="Arial Nova"/>
                <a:cs typeface="Arial Nova"/>
                <a:sym typeface="Arial Nova"/>
              </a:rPr>
              <a:t>02</a:t>
            </a:r>
          </a:p>
        </p:txBody>
      </p:sp>
      <p:sp>
        <p:nvSpPr>
          <p:cNvPr id="11" name="TextBox 11"/>
          <p:cNvSpPr txBox="1"/>
          <p:nvPr/>
        </p:nvSpPr>
        <p:spPr>
          <a:xfrm rot="347938">
            <a:off x="15336985" y="3199739"/>
            <a:ext cx="1950396" cy="1963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026"/>
              </a:lnSpc>
              <a:spcBef>
                <a:spcPct val="0"/>
              </a:spcBef>
            </a:pPr>
            <a:r>
              <a:rPr lang="en-US" sz="11447">
                <a:solidFill>
                  <a:srgbClr val="7AAD3A"/>
                </a:solidFill>
                <a:latin typeface="Arial Nova"/>
                <a:ea typeface="Arial Nova"/>
                <a:cs typeface="Arial Nova"/>
                <a:sym typeface="Arial Nova"/>
              </a:rPr>
              <a:t>03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14554" y="2144973"/>
            <a:ext cx="4407030" cy="1941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33"/>
              </a:lnSpc>
            </a:pPr>
            <a:r>
              <a:rPr lang="en-US" sz="5995" b="1" spc="-149" dirty="0" err="1">
                <a:solidFill>
                  <a:srgbClr val="705034"/>
                </a:solidFill>
                <a:latin typeface="Faustina Regular Bold"/>
                <a:ea typeface="Faustina Regular Bold"/>
                <a:cs typeface="Faustina Regular Bold"/>
                <a:sym typeface="Faustina Regular Bold"/>
              </a:rPr>
              <a:t>Ngồi</a:t>
            </a:r>
            <a:r>
              <a:rPr lang="en-US" sz="5995" b="1" spc="-149" dirty="0">
                <a:solidFill>
                  <a:srgbClr val="705034"/>
                </a:solidFill>
                <a:latin typeface="Faustina Regular Bold"/>
                <a:ea typeface="Faustina Regular Bold"/>
                <a:cs typeface="Faustina Regular Bold"/>
                <a:sym typeface="Faustina Regular Bold"/>
              </a:rPr>
              <a:t> </a:t>
            </a:r>
            <a:r>
              <a:rPr lang="en-US" sz="5995" b="1" spc="-149" dirty="0" err="1">
                <a:solidFill>
                  <a:srgbClr val="705034"/>
                </a:solidFill>
                <a:latin typeface="Faustina Regular Bold"/>
                <a:ea typeface="Faustina Regular Bold"/>
                <a:cs typeface="Faustina Regular Bold"/>
                <a:sym typeface="Faustina Regular Bold"/>
              </a:rPr>
              <a:t>xe</a:t>
            </a:r>
            <a:r>
              <a:rPr lang="en-US" sz="5995" b="1" spc="-149" dirty="0">
                <a:solidFill>
                  <a:srgbClr val="705034"/>
                </a:solidFill>
                <a:latin typeface="Faustina Regular Bold"/>
                <a:ea typeface="Faustina Regular Bold"/>
                <a:cs typeface="Faustina Regular Bold"/>
                <a:sym typeface="Faustina Regular Bold"/>
              </a:rPr>
              <a:t> </a:t>
            </a:r>
            <a:r>
              <a:rPr lang="en-US" sz="5995" b="1" spc="-149" dirty="0" err="1">
                <a:solidFill>
                  <a:srgbClr val="705034"/>
                </a:solidFill>
                <a:latin typeface="Faustina Regular Bold"/>
                <a:ea typeface="Faustina Regular Bold"/>
                <a:cs typeface="Faustina Regular Bold"/>
                <a:sym typeface="Faustina Regular Bold"/>
              </a:rPr>
              <a:t>đạp</a:t>
            </a:r>
            <a:r>
              <a:rPr lang="en-US" sz="5995" b="1" spc="-149" dirty="0">
                <a:solidFill>
                  <a:srgbClr val="705034"/>
                </a:solidFill>
                <a:latin typeface="Faustina Regular Bold"/>
                <a:ea typeface="Faustina Regular Bold"/>
                <a:cs typeface="Faustina Regular Bold"/>
                <a:sym typeface="Faustina Regular Bold"/>
              </a:rPr>
              <a:t>/ </a:t>
            </a:r>
            <a:r>
              <a:rPr lang="en-US" sz="5995" b="1" spc="-149" dirty="0" err="1">
                <a:solidFill>
                  <a:srgbClr val="705034"/>
                </a:solidFill>
                <a:latin typeface="Faustina Regular Bold"/>
                <a:ea typeface="Faustina Regular Bold"/>
                <a:cs typeface="Faustina Regular Bold"/>
                <a:sym typeface="Faustina Regular Bold"/>
              </a:rPr>
              <a:t>xe</a:t>
            </a:r>
            <a:r>
              <a:rPr lang="en-US" sz="5995" b="1" spc="-149" dirty="0">
                <a:solidFill>
                  <a:srgbClr val="705034"/>
                </a:solidFill>
                <a:latin typeface="Faustina Regular Bold"/>
                <a:ea typeface="Faustina Regular Bold"/>
                <a:cs typeface="Faustina Regular Bold"/>
                <a:sym typeface="Faustina Regular Bold"/>
              </a:rPr>
              <a:t> </a:t>
            </a:r>
            <a:r>
              <a:rPr lang="en-US" sz="5995" b="1" spc="-149" dirty="0" err="1">
                <a:solidFill>
                  <a:srgbClr val="705034"/>
                </a:solidFill>
                <a:latin typeface="Faustina Regular Bold"/>
                <a:ea typeface="Faustina Regular Bold"/>
                <a:cs typeface="Faustina Regular Bold"/>
                <a:sym typeface="Faustina Regular Bold"/>
              </a:rPr>
              <a:t>máy</a:t>
            </a:r>
            <a:endParaRPr lang="en-US" sz="5995" b="1" spc="-149" dirty="0">
              <a:solidFill>
                <a:srgbClr val="705034"/>
              </a:solidFill>
              <a:latin typeface="Faustina Regular Bold"/>
              <a:ea typeface="Faustina Regular Bold"/>
              <a:cs typeface="Faustina Regular Bold"/>
              <a:sym typeface="Faustina Regular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630549" y="3611613"/>
            <a:ext cx="4400166" cy="187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40"/>
              </a:lnSpc>
            </a:pPr>
            <a:r>
              <a:rPr lang="en-US" sz="6000" b="1" spc="-150">
                <a:solidFill>
                  <a:srgbClr val="705034"/>
                </a:solidFill>
                <a:latin typeface="Faustina Regular Bold"/>
                <a:ea typeface="Faustina Regular Bold"/>
                <a:cs typeface="Faustina Regular Bold"/>
                <a:sym typeface="Faustina Regular Bold"/>
              </a:rPr>
              <a:t>Đi ô tô/ </a:t>
            </a:r>
          </a:p>
          <a:p>
            <a:pPr marL="0" lvl="0" indent="0" algn="ctr">
              <a:lnSpc>
                <a:spcPts val="7440"/>
              </a:lnSpc>
            </a:pPr>
            <a:r>
              <a:rPr lang="en-US" sz="6000" b="1" spc="-150">
                <a:solidFill>
                  <a:srgbClr val="705034"/>
                </a:solidFill>
                <a:latin typeface="Faustina Regular Bold"/>
                <a:ea typeface="Faustina Regular Bold"/>
                <a:cs typeface="Faustina Regular Bold"/>
                <a:sym typeface="Faustina Regular Bold"/>
              </a:rPr>
              <a:t>xe buýt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283256" y="3251835"/>
            <a:ext cx="4400166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6000" b="1" spc="-150">
                <a:solidFill>
                  <a:srgbClr val="705034"/>
                </a:solidFill>
                <a:latin typeface="Faustina Regular Bold"/>
                <a:ea typeface="Faustina Regular Bold"/>
                <a:cs typeface="Faustina Regular Bold"/>
                <a:sym typeface="Faustina Regular Bold"/>
              </a:rPr>
              <a:t>Quan sát </a:t>
            </a:r>
          </a:p>
          <a:p>
            <a:pPr marL="0" lvl="0" indent="0" algn="ctr">
              <a:lnSpc>
                <a:spcPts val="7500"/>
              </a:lnSpc>
            </a:pPr>
            <a:r>
              <a:rPr lang="en-US" sz="6000" b="1" spc="-150">
                <a:solidFill>
                  <a:srgbClr val="705034"/>
                </a:solidFill>
                <a:latin typeface="Faustina Regular Bold"/>
                <a:ea typeface="Faustina Regular Bold"/>
                <a:cs typeface="Faustina Regular Bold"/>
                <a:sym typeface="Faustina Regular Bold"/>
              </a:rPr>
              <a:t>biển báo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D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278008"/>
            <a:ext cx="8108808" cy="3263795"/>
          </a:xfrm>
          <a:custGeom>
            <a:avLst/>
            <a:gdLst/>
            <a:ahLst/>
            <a:cxnLst/>
            <a:rect l="l" t="t" r="r" b="b"/>
            <a:pathLst>
              <a:path w="8108808" h="3263795">
                <a:moveTo>
                  <a:pt x="0" y="0"/>
                </a:moveTo>
                <a:lnTo>
                  <a:pt x="8108808" y="0"/>
                </a:lnTo>
                <a:lnTo>
                  <a:pt x="8108808" y="3263796"/>
                </a:lnTo>
                <a:lnTo>
                  <a:pt x="0" y="32637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5994505"/>
            <a:ext cx="8108808" cy="3263795"/>
          </a:xfrm>
          <a:custGeom>
            <a:avLst/>
            <a:gdLst/>
            <a:ahLst/>
            <a:cxnLst/>
            <a:rect l="l" t="t" r="r" b="b"/>
            <a:pathLst>
              <a:path w="8108808" h="3263795">
                <a:moveTo>
                  <a:pt x="0" y="0"/>
                </a:moveTo>
                <a:lnTo>
                  <a:pt x="8108808" y="0"/>
                </a:lnTo>
                <a:lnTo>
                  <a:pt x="8108808" y="3263795"/>
                </a:lnTo>
                <a:lnTo>
                  <a:pt x="0" y="32637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528160" y="852461"/>
            <a:ext cx="3563769" cy="3563769"/>
          </a:xfrm>
          <a:custGeom>
            <a:avLst/>
            <a:gdLst/>
            <a:ahLst/>
            <a:cxnLst/>
            <a:rect l="l" t="t" r="r" b="b"/>
            <a:pathLst>
              <a:path w="3563769" h="3563769">
                <a:moveTo>
                  <a:pt x="0" y="0"/>
                </a:moveTo>
                <a:lnTo>
                  <a:pt x="3563768" y="0"/>
                </a:lnTo>
                <a:lnTo>
                  <a:pt x="3563768" y="3563769"/>
                </a:lnTo>
                <a:lnTo>
                  <a:pt x="0" y="35637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649719" y="5686078"/>
            <a:ext cx="2943393" cy="3572222"/>
          </a:xfrm>
          <a:custGeom>
            <a:avLst/>
            <a:gdLst/>
            <a:ahLst/>
            <a:cxnLst/>
            <a:rect l="l" t="t" r="r" b="b"/>
            <a:pathLst>
              <a:path w="2943393" h="3572222">
                <a:moveTo>
                  <a:pt x="0" y="0"/>
                </a:moveTo>
                <a:lnTo>
                  <a:pt x="2943393" y="0"/>
                </a:lnTo>
                <a:lnTo>
                  <a:pt x="2943393" y="3572222"/>
                </a:lnTo>
                <a:lnTo>
                  <a:pt x="0" y="35722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174" t="-91542" r="-219916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339757" y="1541472"/>
            <a:ext cx="4000331" cy="4000331"/>
          </a:xfrm>
          <a:custGeom>
            <a:avLst/>
            <a:gdLst/>
            <a:ahLst/>
            <a:cxnLst/>
            <a:rect l="l" t="t" r="r" b="b"/>
            <a:pathLst>
              <a:path w="4000331" h="4000331">
                <a:moveTo>
                  <a:pt x="0" y="0"/>
                </a:moveTo>
                <a:lnTo>
                  <a:pt x="4000331" y="0"/>
                </a:lnTo>
                <a:lnTo>
                  <a:pt x="4000331" y="4000332"/>
                </a:lnTo>
                <a:lnTo>
                  <a:pt x="0" y="40003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505798" y="6134277"/>
            <a:ext cx="2586130" cy="3754817"/>
          </a:xfrm>
          <a:custGeom>
            <a:avLst/>
            <a:gdLst/>
            <a:ahLst/>
            <a:cxnLst/>
            <a:rect l="l" t="t" r="r" b="b"/>
            <a:pathLst>
              <a:path w="2586130" h="3754817">
                <a:moveTo>
                  <a:pt x="0" y="0"/>
                </a:moveTo>
                <a:lnTo>
                  <a:pt x="2586130" y="0"/>
                </a:lnTo>
                <a:lnTo>
                  <a:pt x="2586130" y="3754817"/>
                </a:lnTo>
                <a:lnTo>
                  <a:pt x="0" y="375481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626118" y="2686781"/>
            <a:ext cx="7511390" cy="2855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03"/>
              </a:lnSpc>
            </a:pPr>
            <a:r>
              <a:rPr lang="en-US" sz="3498" b="1" spc="-87">
                <a:solidFill>
                  <a:srgbClr val="705034"/>
                </a:solidFill>
                <a:latin typeface="Faustina Regular Bold"/>
                <a:ea typeface="Faustina Regular Bold"/>
                <a:cs typeface="Faustina Regular Bold"/>
                <a:sym typeface="Faustina Regular Bold"/>
              </a:rPr>
              <a:t>Tình huống 1: </a:t>
            </a:r>
            <a:r>
              <a:rPr lang="en-US" sz="3498" spc="-87">
                <a:solidFill>
                  <a:srgbClr val="705034"/>
                </a:solidFill>
                <a:latin typeface="Faustina Regular"/>
                <a:ea typeface="Faustina Regular"/>
                <a:cs typeface="Faustina Regular"/>
                <a:sym typeface="Faustina Regular"/>
              </a:rPr>
              <a:t>Bé An đang đi xe đạp, nhìn thấy </a:t>
            </a:r>
            <a:r>
              <a:rPr lang="en-US" sz="3498" b="1" spc="-87">
                <a:solidFill>
                  <a:srgbClr val="705034"/>
                </a:solidFill>
                <a:latin typeface="Faustina Regular Bold"/>
                <a:ea typeface="Faustina Regular Bold"/>
                <a:cs typeface="Faustina Regular Bold"/>
                <a:sym typeface="Faustina Regular Bold"/>
              </a:rPr>
              <a:t>đèn đỏ</a:t>
            </a:r>
            <a:r>
              <a:rPr lang="en-US" sz="3498" spc="-87">
                <a:solidFill>
                  <a:srgbClr val="705034"/>
                </a:solidFill>
                <a:latin typeface="Faustina Regular"/>
                <a:ea typeface="Faustina Regular"/>
                <a:cs typeface="Faustina Regular"/>
                <a:sym typeface="Faustina Regular"/>
              </a:rPr>
              <a:t> nhưng đường vắng. Bé An </a:t>
            </a:r>
            <a:r>
              <a:rPr lang="en-US" sz="3498" b="1" spc="-87">
                <a:solidFill>
                  <a:srgbClr val="705034"/>
                </a:solidFill>
                <a:latin typeface="Faustina Regular Bold"/>
                <a:ea typeface="Faustina Regular Bold"/>
                <a:cs typeface="Faustina Regular Bold"/>
                <a:sym typeface="Faustina Regular Bold"/>
              </a:rPr>
              <a:t>có nên</a:t>
            </a:r>
            <a:r>
              <a:rPr lang="en-US" sz="3498" spc="-87">
                <a:solidFill>
                  <a:srgbClr val="705034"/>
                </a:solidFill>
                <a:latin typeface="Faustina Regular"/>
                <a:ea typeface="Faustina Regular"/>
                <a:cs typeface="Faustina Regular"/>
                <a:sym typeface="Faustina Regular"/>
              </a:rPr>
              <a:t> đi tiếp không? Vì sao?</a:t>
            </a:r>
          </a:p>
          <a:p>
            <a:pPr marL="0" lvl="0" indent="0" algn="l">
              <a:lnSpc>
                <a:spcPts val="5703"/>
              </a:lnSpc>
            </a:pPr>
            <a:endParaRPr lang="en-US" sz="3498" spc="-87">
              <a:solidFill>
                <a:srgbClr val="705034"/>
              </a:solidFill>
              <a:latin typeface="Faustina Regular"/>
              <a:ea typeface="Faustina Regular"/>
              <a:cs typeface="Faustina Regular"/>
              <a:sym typeface="Faustina Regula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49364" y="6664226"/>
            <a:ext cx="7189436" cy="2167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8"/>
              </a:lnSpc>
            </a:pPr>
            <a:r>
              <a:rPr lang="en-US" sz="3498" b="1" spc="-87" dirty="0" err="1">
                <a:solidFill>
                  <a:srgbClr val="705034"/>
                </a:solidFill>
                <a:latin typeface="Faustina Regular"/>
                <a:ea typeface="Faustina Regular"/>
                <a:cs typeface="Faustina Regular"/>
                <a:sym typeface="Faustina Regular"/>
              </a:rPr>
              <a:t>Tình</a:t>
            </a:r>
            <a:r>
              <a:rPr lang="en-US" sz="3498" b="1" spc="-87" dirty="0">
                <a:solidFill>
                  <a:srgbClr val="705034"/>
                </a:solidFill>
                <a:latin typeface="Faustina Regular"/>
                <a:ea typeface="Faustina Regular"/>
                <a:cs typeface="Faustina Regular"/>
                <a:sym typeface="Faustina Regular"/>
              </a:rPr>
              <a:t> </a:t>
            </a:r>
            <a:r>
              <a:rPr lang="en-US" sz="3498" b="1" spc="-87" dirty="0" err="1">
                <a:solidFill>
                  <a:srgbClr val="705034"/>
                </a:solidFill>
                <a:latin typeface="Faustina Regular"/>
                <a:ea typeface="Faustina Regular"/>
                <a:cs typeface="Faustina Regular"/>
                <a:sym typeface="Faustina Regular"/>
              </a:rPr>
              <a:t>huống</a:t>
            </a:r>
            <a:r>
              <a:rPr lang="en-US" sz="3498" b="1" spc="-87" dirty="0">
                <a:solidFill>
                  <a:srgbClr val="705034"/>
                </a:solidFill>
                <a:latin typeface="Faustina Regular"/>
                <a:ea typeface="Faustina Regular"/>
                <a:cs typeface="Faustina Regular"/>
                <a:sym typeface="Faustina Regular"/>
              </a:rPr>
              <a:t> 2: </a:t>
            </a:r>
            <a:r>
              <a:rPr lang="en-US" sz="3498" spc="-87" dirty="0" err="1">
                <a:solidFill>
                  <a:srgbClr val="705034"/>
                </a:solidFill>
                <a:latin typeface="Faustina Regular"/>
                <a:ea typeface="Faustina Regular"/>
                <a:cs typeface="Faustina Regular"/>
                <a:sym typeface="Faustina Regular"/>
              </a:rPr>
              <a:t>Bé</a:t>
            </a:r>
            <a:r>
              <a:rPr lang="en-US" sz="3498" spc="-87" dirty="0">
                <a:solidFill>
                  <a:srgbClr val="705034"/>
                </a:solidFill>
                <a:latin typeface="Faustina Regular"/>
                <a:ea typeface="Faustina Regular"/>
                <a:cs typeface="Faustina Regular"/>
                <a:sym typeface="Faustina Regular"/>
              </a:rPr>
              <a:t> Bình </a:t>
            </a:r>
            <a:r>
              <a:rPr lang="en-US" sz="3498" spc="-87" dirty="0" err="1">
                <a:solidFill>
                  <a:srgbClr val="705034"/>
                </a:solidFill>
                <a:latin typeface="Faustina Regular"/>
                <a:ea typeface="Faustina Regular"/>
                <a:cs typeface="Faustina Regular"/>
                <a:sym typeface="Faustina Regular"/>
              </a:rPr>
              <a:t>thích</a:t>
            </a:r>
            <a:r>
              <a:rPr lang="en-US" sz="3498" spc="-87" dirty="0">
                <a:solidFill>
                  <a:srgbClr val="705034"/>
                </a:solidFill>
                <a:latin typeface="Faustina Regular"/>
                <a:ea typeface="Faustina Regular"/>
                <a:cs typeface="Faustina Regular"/>
                <a:sym typeface="Faustina Regular"/>
              </a:rPr>
              <a:t> </a:t>
            </a:r>
            <a:r>
              <a:rPr lang="en-US" sz="3498" spc="-87" dirty="0" err="1">
                <a:solidFill>
                  <a:srgbClr val="705034"/>
                </a:solidFill>
                <a:latin typeface="Faustina Regular"/>
                <a:ea typeface="Faustina Regular"/>
                <a:cs typeface="Faustina Regular"/>
                <a:sym typeface="Faustina Regular"/>
              </a:rPr>
              <a:t>đi</a:t>
            </a:r>
            <a:r>
              <a:rPr lang="en-US" sz="3498" spc="-87" dirty="0">
                <a:solidFill>
                  <a:srgbClr val="705034"/>
                </a:solidFill>
                <a:latin typeface="Faustina Regular"/>
                <a:ea typeface="Faustina Regular"/>
                <a:cs typeface="Faustina Regular"/>
                <a:sym typeface="Faustina Regular"/>
              </a:rPr>
              <a:t> </a:t>
            </a:r>
            <a:r>
              <a:rPr lang="en-US" sz="3498" spc="-87" dirty="0" err="1">
                <a:solidFill>
                  <a:srgbClr val="705034"/>
                </a:solidFill>
                <a:latin typeface="Faustina Regular"/>
                <a:ea typeface="Faustina Regular"/>
                <a:cs typeface="Faustina Regular"/>
                <a:sym typeface="Faustina Regular"/>
              </a:rPr>
              <a:t>xe</a:t>
            </a:r>
            <a:r>
              <a:rPr lang="en-US" sz="3498" spc="-87" dirty="0">
                <a:solidFill>
                  <a:srgbClr val="705034"/>
                </a:solidFill>
                <a:latin typeface="Faustina Regular"/>
                <a:ea typeface="Faustina Regular"/>
                <a:cs typeface="Faustina Regular"/>
                <a:sym typeface="Faustina Regular"/>
              </a:rPr>
              <a:t> </a:t>
            </a:r>
            <a:r>
              <a:rPr lang="en-US" sz="3498" spc="-87" dirty="0" err="1">
                <a:solidFill>
                  <a:srgbClr val="705034"/>
                </a:solidFill>
                <a:latin typeface="Faustina Regular"/>
                <a:ea typeface="Faustina Regular"/>
                <a:cs typeface="Faustina Regular"/>
                <a:sym typeface="Faustina Regular"/>
              </a:rPr>
              <a:t>nhưng</a:t>
            </a:r>
            <a:r>
              <a:rPr lang="en-US" sz="3498" spc="-87" dirty="0">
                <a:solidFill>
                  <a:srgbClr val="705034"/>
                </a:solidFill>
                <a:latin typeface="Faustina Regular"/>
                <a:ea typeface="Faustina Regular"/>
                <a:cs typeface="Faustina Regular"/>
                <a:sym typeface="Faustina Regular"/>
              </a:rPr>
              <a:t> </a:t>
            </a:r>
            <a:r>
              <a:rPr lang="en-US" sz="3498" spc="-87" dirty="0" err="1">
                <a:solidFill>
                  <a:srgbClr val="705034"/>
                </a:solidFill>
                <a:latin typeface="Faustina Regular"/>
                <a:ea typeface="Faustina Regular"/>
                <a:cs typeface="Faustina Regular"/>
                <a:sym typeface="Faustina Regular"/>
              </a:rPr>
              <a:t>không</a:t>
            </a:r>
            <a:r>
              <a:rPr lang="en-US" sz="3498" spc="-87" dirty="0">
                <a:solidFill>
                  <a:srgbClr val="705034"/>
                </a:solidFill>
                <a:latin typeface="Faustina Regular"/>
                <a:ea typeface="Faustina Regular"/>
                <a:cs typeface="Faustina Regular"/>
                <a:sym typeface="Faustina Regular"/>
              </a:rPr>
              <a:t> </a:t>
            </a:r>
            <a:r>
              <a:rPr lang="en-US" sz="3498" spc="-87" dirty="0" err="1">
                <a:solidFill>
                  <a:srgbClr val="705034"/>
                </a:solidFill>
                <a:latin typeface="Faustina Regular"/>
                <a:ea typeface="Faustina Regular"/>
                <a:cs typeface="Faustina Regular"/>
                <a:sym typeface="Faustina Regular"/>
              </a:rPr>
              <a:t>muốn</a:t>
            </a:r>
            <a:r>
              <a:rPr lang="en-US" sz="3498" spc="-87" dirty="0">
                <a:solidFill>
                  <a:srgbClr val="705034"/>
                </a:solidFill>
                <a:latin typeface="Faustina Regular"/>
                <a:ea typeface="Faustina Regular"/>
                <a:cs typeface="Faustina Regular"/>
                <a:sym typeface="Faustina Regular"/>
              </a:rPr>
              <a:t> </a:t>
            </a:r>
            <a:r>
              <a:rPr lang="en-US" sz="3498" spc="-87" dirty="0" err="1">
                <a:solidFill>
                  <a:srgbClr val="705034"/>
                </a:solidFill>
                <a:latin typeface="Faustina Regular"/>
                <a:ea typeface="Faustina Regular"/>
                <a:cs typeface="Faustina Regular"/>
                <a:sym typeface="Faustina Regular"/>
              </a:rPr>
              <a:t>đội</a:t>
            </a:r>
            <a:r>
              <a:rPr lang="en-US" sz="3498" spc="-87" dirty="0">
                <a:solidFill>
                  <a:srgbClr val="705034"/>
                </a:solidFill>
                <a:latin typeface="Faustina Regular"/>
                <a:ea typeface="Faustina Regular"/>
                <a:cs typeface="Faustina Regular"/>
                <a:sym typeface="Faustina Regular"/>
              </a:rPr>
              <a:t> </a:t>
            </a:r>
            <a:r>
              <a:rPr lang="en-US" sz="3498" spc="-87" dirty="0" err="1">
                <a:solidFill>
                  <a:srgbClr val="705034"/>
                </a:solidFill>
                <a:latin typeface="Faustina Regular"/>
                <a:ea typeface="Faustina Regular"/>
                <a:cs typeface="Faustina Regular"/>
                <a:sym typeface="Faustina Regular"/>
              </a:rPr>
              <a:t>mũ</a:t>
            </a:r>
            <a:r>
              <a:rPr lang="en-US" sz="3498" spc="-87" dirty="0">
                <a:solidFill>
                  <a:srgbClr val="705034"/>
                </a:solidFill>
                <a:latin typeface="Faustina Regular"/>
                <a:ea typeface="Faustina Regular"/>
                <a:cs typeface="Faustina Regular"/>
                <a:sym typeface="Faustina Regular"/>
              </a:rPr>
              <a:t> </a:t>
            </a:r>
            <a:r>
              <a:rPr lang="en-US" sz="3498" spc="-87" dirty="0" err="1">
                <a:solidFill>
                  <a:srgbClr val="705034"/>
                </a:solidFill>
                <a:latin typeface="Faustina Regular"/>
                <a:ea typeface="Faustina Regular"/>
                <a:cs typeface="Faustina Regular"/>
                <a:sym typeface="Faustina Regular"/>
              </a:rPr>
              <a:t>bảo</a:t>
            </a:r>
            <a:r>
              <a:rPr lang="en-US" sz="3498" spc="-87" dirty="0">
                <a:solidFill>
                  <a:srgbClr val="705034"/>
                </a:solidFill>
                <a:latin typeface="Faustina Regular"/>
                <a:ea typeface="Faustina Regular"/>
                <a:cs typeface="Faustina Regular"/>
                <a:sym typeface="Faustina Regular"/>
              </a:rPr>
              <a:t> </a:t>
            </a:r>
            <a:r>
              <a:rPr lang="en-US" sz="3498" spc="-87" dirty="0" err="1">
                <a:solidFill>
                  <a:srgbClr val="705034"/>
                </a:solidFill>
                <a:latin typeface="Faustina Regular"/>
                <a:ea typeface="Faustina Regular"/>
                <a:cs typeface="Faustina Regular"/>
                <a:sym typeface="Faustina Regular"/>
              </a:rPr>
              <a:t>hiểm</a:t>
            </a:r>
            <a:r>
              <a:rPr lang="en-US" sz="3498" spc="-87" dirty="0">
                <a:solidFill>
                  <a:srgbClr val="705034"/>
                </a:solidFill>
                <a:latin typeface="Faustina Regular"/>
                <a:ea typeface="Faustina Regular"/>
                <a:cs typeface="Faustina Regular"/>
                <a:sym typeface="Faustina Regular"/>
              </a:rPr>
              <a:t> </a:t>
            </a:r>
            <a:r>
              <a:rPr lang="en-US" sz="3498" spc="-87" dirty="0" err="1">
                <a:solidFill>
                  <a:srgbClr val="705034"/>
                </a:solidFill>
                <a:latin typeface="Faustina Regular"/>
                <a:ea typeface="Faustina Regular"/>
                <a:cs typeface="Faustina Regular"/>
                <a:sym typeface="Faustina Regular"/>
              </a:rPr>
              <a:t>vì</a:t>
            </a:r>
            <a:r>
              <a:rPr lang="en-US" sz="3498" spc="-87" dirty="0">
                <a:solidFill>
                  <a:srgbClr val="705034"/>
                </a:solidFill>
                <a:latin typeface="Faustina Regular"/>
                <a:ea typeface="Faustina Regular"/>
                <a:cs typeface="Faustina Regular"/>
                <a:sym typeface="Faustina Regular"/>
              </a:rPr>
              <a:t> </a:t>
            </a:r>
            <a:r>
              <a:rPr lang="en-US" sz="3498" spc="-87" dirty="0" err="1">
                <a:solidFill>
                  <a:srgbClr val="705034"/>
                </a:solidFill>
                <a:latin typeface="Faustina Regular"/>
                <a:ea typeface="Faustina Regular"/>
                <a:cs typeface="Faustina Regular"/>
                <a:sym typeface="Faustina Regular"/>
              </a:rPr>
              <a:t>nóng</a:t>
            </a:r>
            <a:r>
              <a:rPr lang="en-US" sz="3498" spc="-87" dirty="0">
                <a:solidFill>
                  <a:srgbClr val="705034"/>
                </a:solidFill>
                <a:latin typeface="Faustina Regular"/>
                <a:ea typeface="Faustina Regular"/>
                <a:cs typeface="Faustina Regular"/>
                <a:sym typeface="Faustina Regular"/>
              </a:rPr>
              <a:t>, </a:t>
            </a:r>
            <a:r>
              <a:rPr lang="en-US" sz="3498" spc="-87" dirty="0" err="1">
                <a:solidFill>
                  <a:srgbClr val="705034"/>
                </a:solidFill>
                <a:latin typeface="Faustina Regular"/>
                <a:ea typeface="Faustina Regular"/>
                <a:cs typeface="Faustina Regular"/>
                <a:sym typeface="Faustina Regular"/>
              </a:rPr>
              <a:t>khó</a:t>
            </a:r>
            <a:r>
              <a:rPr lang="en-US" sz="3498" spc="-87" dirty="0">
                <a:solidFill>
                  <a:srgbClr val="705034"/>
                </a:solidFill>
                <a:latin typeface="Faustina Regular"/>
                <a:ea typeface="Faustina Regular"/>
                <a:cs typeface="Faustina Regular"/>
                <a:sym typeface="Faustina Regular"/>
              </a:rPr>
              <a:t> </a:t>
            </a:r>
            <a:r>
              <a:rPr lang="en-US" sz="3498" spc="-87" dirty="0" err="1">
                <a:solidFill>
                  <a:srgbClr val="705034"/>
                </a:solidFill>
                <a:latin typeface="Faustina Regular"/>
                <a:ea typeface="Faustina Regular"/>
                <a:cs typeface="Faustina Regular"/>
                <a:sym typeface="Faustina Regular"/>
              </a:rPr>
              <a:t>chịu</a:t>
            </a:r>
            <a:r>
              <a:rPr lang="en-US" sz="3498" spc="-87" dirty="0">
                <a:solidFill>
                  <a:srgbClr val="705034"/>
                </a:solidFill>
                <a:latin typeface="Faustina Regular"/>
                <a:ea typeface="Faustina Regular"/>
                <a:cs typeface="Faustina Regular"/>
                <a:sym typeface="Faustina Regular"/>
              </a:rPr>
              <a:t>. Em </a:t>
            </a:r>
            <a:r>
              <a:rPr lang="en-US" sz="3498" spc="-87" dirty="0" err="1">
                <a:solidFill>
                  <a:srgbClr val="705034"/>
                </a:solidFill>
                <a:latin typeface="Faustina Regular"/>
                <a:ea typeface="Faustina Regular"/>
                <a:cs typeface="Faustina Regular"/>
                <a:sym typeface="Faustina Regular"/>
              </a:rPr>
              <a:t>có</a:t>
            </a:r>
            <a:r>
              <a:rPr lang="en-US" sz="3498" spc="-87" dirty="0">
                <a:solidFill>
                  <a:srgbClr val="705034"/>
                </a:solidFill>
                <a:latin typeface="Faustina Regular"/>
                <a:ea typeface="Faustina Regular"/>
                <a:cs typeface="Faustina Regular"/>
                <a:sym typeface="Faustina Regular"/>
              </a:rPr>
              <a:t> </a:t>
            </a:r>
            <a:r>
              <a:rPr lang="en-US" sz="3498" spc="-87" dirty="0" err="1">
                <a:solidFill>
                  <a:srgbClr val="705034"/>
                </a:solidFill>
                <a:latin typeface="Faustina Regular"/>
                <a:ea typeface="Faustina Regular"/>
                <a:cs typeface="Faustina Regular"/>
                <a:sym typeface="Faustina Regular"/>
              </a:rPr>
              <a:t>suy</a:t>
            </a:r>
            <a:r>
              <a:rPr lang="en-US" sz="3498" spc="-87" dirty="0">
                <a:solidFill>
                  <a:srgbClr val="705034"/>
                </a:solidFill>
                <a:latin typeface="Faustina Regular"/>
                <a:ea typeface="Faustina Regular"/>
                <a:cs typeface="Faustina Regular"/>
                <a:sym typeface="Faustina Regular"/>
              </a:rPr>
              <a:t> </a:t>
            </a:r>
            <a:r>
              <a:rPr lang="en-US" sz="3498" spc="-87" dirty="0" err="1">
                <a:solidFill>
                  <a:srgbClr val="705034"/>
                </a:solidFill>
                <a:latin typeface="Faustina Regular"/>
                <a:ea typeface="Faustina Regular"/>
                <a:cs typeface="Faustina Regular"/>
                <a:sym typeface="Faustina Regular"/>
              </a:rPr>
              <a:t>nghĩ</a:t>
            </a:r>
            <a:r>
              <a:rPr lang="en-US" sz="3498" spc="-87" dirty="0">
                <a:solidFill>
                  <a:srgbClr val="705034"/>
                </a:solidFill>
                <a:latin typeface="Faustina Regular"/>
                <a:ea typeface="Faustina Regular"/>
                <a:cs typeface="Faustina Regular"/>
                <a:sym typeface="Faustina Regular"/>
              </a:rPr>
              <a:t> </a:t>
            </a:r>
            <a:r>
              <a:rPr lang="en-US" sz="3498" spc="-87" dirty="0" err="1">
                <a:solidFill>
                  <a:srgbClr val="705034"/>
                </a:solidFill>
                <a:latin typeface="Faustina Regular"/>
                <a:ea typeface="Faustina Regular"/>
                <a:cs typeface="Faustina Regular"/>
                <a:sym typeface="Faustina Regular"/>
              </a:rPr>
              <a:t>gì</a:t>
            </a:r>
            <a:r>
              <a:rPr lang="en-US" sz="3498" spc="-87" dirty="0">
                <a:solidFill>
                  <a:srgbClr val="705034"/>
                </a:solidFill>
                <a:latin typeface="Faustina Regular"/>
                <a:ea typeface="Faustina Regular"/>
                <a:cs typeface="Faustina Regular"/>
                <a:sym typeface="Faustina Regular"/>
              </a:rPr>
              <a:t>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936200"/>
            <a:ext cx="10281344" cy="870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169"/>
              </a:lnSpc>
              <a:spcBef>
                <a:spcPct val="0"/>
              </a:spcBef>
            </a:pPr>
            <a:r>
              <a:rPr lang="en-US" sz="5120" b="1" dirty="0">
                <a:solidFill>
                  <a:srgbClr val="7AAD3A"/>
                </a:solidFill>
                <a:latin typeface="Faustina Bold"/>
                <a:ea typeface="Faustina Bold"/>
                <a:cs typeface="Faustina Bold"/>
                <a:sym typeface="Faustina Bold"/>
              </a:rPr>
              <a:t>TÌNH HUỐNG VÀ THẢO LUẬN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D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923426"/>
            <a:ext cx="11647185" cy="5687709"/>
          </a:xfrm>
          <a:custGeom>
            <a:avLst/>
            <a:gdLst/>
            <a:ahLst/>
            <a:cxnLst/>
            <a:rect l="l" t="t" r="r" b="b"/>
            <a:pathLst>
              <a:path w="11647185" h="5687709">
                <a:moveTo>
                  <a:pt x="0" y="0"/>
                </a:moveTo>
                <a:lnTo>
                  <a:pt x="11647185" y="0"/>
                </a:lnTo>
                <a:lnTo>
                  <a:pt x="11647185" y="5687709"/>
                </a:lnTo>
                <a:lnTo>
                  <a:pt x="0" y="56877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079824" y="173330"/>
            <a:ext cx="8056005" cy="9444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60"/>
              </a:lnSpc>
            </a:pPr>
            <a:r>
              <a:rPr lang="en-US" sz="8000" b="1">
                <a:solidFill>
                  <a:srgbClr val="7AAD3A"/>
                </a:solidFill>
                <a:latin typeface="Faustina Bold"/>
                <a:ea typeface="Faustina Bold"/>
                <a:cs typeface="Faustina Bold"/>
                <a:sym typeface="Faustina Bold"/>
              </a:rPr>
              <a:t>HÃY </a:t>
            </a:r>
          </a:p>
          <a:p>
            <a:pPr algn="ctr">
              <a:lnSpc>
                <a:spcPts val="12560"/>
              </a:lnSpc>
            </a:pPr>
            <a:r>
              <a:rPr lang="en-US" sz="8000" b="1">
                <a:solidFill>
                  <a:srgbClr val="7AAD3A"/>
                </a:solidFill>
                <a:latin typeface="Faustina Bold"/>
                <a:ea typeface="Faustina Bold"/>
                <a:cs typeface="Faustina Bold"/>
                <a:sym typeface="Faustina Bold"/>
              </a:rPr>
              <a:t>TUÂN </a:t>
            </a:r>
          </a:p>
          <a:p>
            <a:pPr algn="ctr">
              <a:lnSpc>
                <a:spcPts val="12560"/>
              </a:lnSpc>
            </a:pPr>
            <a:r>
              <a:rPr lang="en-US" sz="8000" b="1">
                <a:solidFill>
                  <a:srgbClr val="7AAD3A"/>
                </a:solidFill>
                <a:latin typeface="Faustina Bold"/>
                <a:ea typeface="Faustina Bold"/>
                <a:cs typeface="Faustina Bold"/>
                <a:sym typeface="Faustina Bold"/>
              </a:rPr>
              <a:t>THỦ </a:t>
            </a:r>
          </a:p>
          <a:p>
            <a:pPr algn="ctr">
              <a:lnSpc>
                <a:spcPts val="12560"/>
              </a:lnSpc>
            </a:pPr>
            <a:r>
              <a:rPr lang="en-US" sz="8000" b="1">
                <a:solidFill>
                  <a:srgbClr val="7AAD3A"/>
                </a:solidFill>
                <a:latin typeface="Faustina Bold"/>
                <a:ea typeface="Faustina Bold"/>
                <a:cs typeface="Faustina Bold"/>
                <a:sym typeface="Faustina Bold"/>
              </a:rPr>
              <a:t>LUẬT </a:t>
            </a:r>
          </a:p>
          <a:p>
            <a:pPr algn="ctr">
              <a:lnSpc>
                <a:spcPts val="12560"/>
              </a:lnSpc>
            </a:pPr>
            <a:r>
              <a:rPr lang="en-US" sz="8000" b="1">
                <a:solidFill>
                  <a:srgbClr val="7AAD3A"/>
                </a:solidFill>
                <a:latin typeface="Faustina Bold"/>
                <a:ea typeface="Faustina Bold"/>
                <a:cs typeface="Faustina Bold"/>
                <a:sym typeface="Faustina Bold"/>
              </a:rPr>
              <a:t>GIAO </a:t>
            </a:r>
          </a:p>
          <a:p>
            <a:pPr algn="ctr">
              <a:lnSpc>
                <a:spcPts val="12560"/>
              </a:lnSpc>
            </a:pPr>
            <a:r>
              <a:rPr lang="en-US" sz="8000" b="1">
                <a:solidFill>
                  <a:srgbClr val="7AAD3A"/>
                </a:solidFill>
                <a:latin typeface="Faustina Bold"/>
                <a:ea typeface="Faustina Bold"/>
                <a:cs typeface="Faustina Bold"/>
                <a:sym typeface="Faustina Bold"/>
              </a:rPr>
              <a:t>THÔNG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Custom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Faustina Bold</vt:lpstr>
      <vt:lpstr>Faustina Regular</vt:lpstr>
      <vt:lpstr>Arial</vt:lpstr>
      <vt:lpstr>Faustina Regular Bold</vt:lpstr>
      <vt:lpstr>Calibri</vt:lpstr>
      <vt:lpstr>Arial Nova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5 - P3 - M1</dc:title>
  <cp:lastModifiedBy>WEUP - THIET KE - 07</cp:lastModifiedBy>
  <cp:revision>2</cp:revision>
  <dcterms:created xsi:type="dcterms:W3CDTF">2006-08-16T00:00:00Z</dcterms:created>
  <dcterms:modified xsi:type="dcterms:W3CDTF">2025-04-18T07:50:50Z</dcterms:modified>
  <dc:identifier>DAGjIt7Mjps</dc:identifier>
</cp:coreProperties>
</file>