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Black" pitchFamily="2" charset="0"/>
      <p:bold r:id="rId11"/>
      <p:boldItalic r:id="rId12"/>
    </p:embeddedFont>
    <p:embeddedFont>
      <p:font typeface="Montserrat Medium" pitchFamily="2" charset="0"/>
      <p:regular r:id="rId13"/>
      <p:italic r:id="rId14"/>
    </p:embeddedFont>
    <p:embeddedFont>
      <p:font typeface="Montserrat SemiBold" pitchFamily="2" charset="0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102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ontserrat Blac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ontserrat Black" pitchFamily="2" charset="0"/>
              </a:defRPr>
            </a:lvl1pPr>
            <a:lvl2pPr>
              <a:defRPr>
                <a:latin typeface="Montserrat Black" pitchFamily="2" charset="0"/>
              </a:defRPr>
            </a:lvl2pPr>
            <a:lvl3pPr>
              <a:defRPr>
                <a:latin typeface="Montserrat Black" pitchFamily="2" charset="0"/>
              </a:defRPr>
            </a:lvl3pPr>
            <a:lvl4pPr>
              <a:defRPr>
                <a:latin typeface="Montserrat Black" pitchFamily="2" charset="0"/>
              </a:defRPr>
            </a:lvl4pPr>
            <a:lvl5pPr>
              <a:defRPr>
                <a:latin typeface="Montserrat Blac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Montserrat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Montserrat Black" pitchFamily="2" charset="0"/>
              </a:defRPr>
            </a:lvl1pPr>
            <a:lvl2pPr>
              <a:defRPr>
                <a:latin typeface="Montserrat Black" pitchFamily="2" charset="0"/>
              </a:defRPr>
            </a:lvl2pPr>
            <a:lvl3pPr>
              <a:defRPr>
                <a:latin typeface="Montserrat Black" pitchFamily="2" charset="0"/>
              </a:defRPr>
            </a:lvl3pPr>
            <a:lvl4pPr>
              <a:defRPr>
                <a:latin typeface="Montserrat Black" pitchFamily="2" charset="0"/>
              </a:defRPr>
            </a:lvl4pPr>
            <a:lvl5pPr>
              <a:defRPr>
                <a:latin typeface="Montserrat Blac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  <a:lvl2pPr>
              <a:defRPr>
                <a:latin typeface="Montserrat Black" pitchFamily="2" charset="0"/>
              </a:defRPr>
            </a:lvl2pPr>
            <a:lvl3pPr>
              <a:defRPr>
                <a:latin typeface="Montserrat Black" pitchFamily="2" charset="0"/>
              </a:defRPr>
            </a:lvl3pPr>
            <a:lvl4pPr>
              <a:defRPr>
                <a:latin typeface="Montserrat Black" pitchFamily="2" charset="0"/>
              </a:defRPr>
            </a:lvl4pPr>
            <a:lvl5pPr>
              <a:defRPr>
                <a:latin typeface="Montserrat Blac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Montserrat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ontserrat Black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Montserrat Black" pitchFamily="2" charset="0"/>
              </a:defRPr>
            </a:lvl1pPr>
            <a:lvl2pPr>
              <a:defRPr sz="2400">
                <a:latin typeface="Montserrat Black" pitchFamily="2" charset="0"/>
              </a:defRPr>
            </a:lvl2pPr>
            <a:lvl3pPr>
              <a:defRPr sz="2000">
                <a:latin typeface="Montserrat Black" pitchFamily="2" charset="0"/>
              </a:defRPr>
            </a:lvl3pPr>
            <a:lvl4pPr>
              <a:defRPr sz="1800">
                <a:latin typeface="Montserrat Black" pitchFamily="2" charset="0"/>
              </a:defRPr>
            </a:lvl4pPr>
            <a:lvl5pPr>
              <a:defRPr sz="1800">
                <a:latin typeface="Montserrat Black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Montserrat Black" pitchFamily="2" charset="0"/>
              </a:defRPr>
            </a:lvl1pPr>
            <a:lvl2pPr>
              <a:defRPr sz="2400">
                <a:latin typeface="Montserrat Black" pitchFamily="2" charset="0"/>
              </a:defRPr>
            </a:lvl2pPr>
            <a:lvl3pPr>
              <a:defRPr sz="2000">
                <a:latin typeface="Montserrat Black" pitchFamily="2" charset="0"/>
              </a:defRPr>
            </a:lvl3pPr>
            <a:lvl4pPr>
              <a:defRPr sz="1800">
                <a:latin typeface="Montserrat Black" pitchFamily="2" charset="0"/>
              </a:defRPr>
            </a:lvl4pPr>
            <a:lvl5pPr>
              <a:defRPr sz="1800">
                <a:latin typeface="Montserrat Black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Montserrat Black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Montserrat Black" pitchFamily="2" charset="0"/>
              </a:defRPr>
            </a:lvl1pPr>
            <a:lvl2pPr>
              <a:defRPr sz="2000">
                <a:latin typeface="Montserrat Black" pitchFamily="2" charset="0"/>
              </a:defRPr>
            </a:lvl2pPr>
            <a:lvl3pPr>
              <a:defRPr sz="1800">
                <a:latin typeface="Montserrat Black" pitchFamily="2" charset="0"/>
              </a:defRPr>
            </a:lvl3pPr>
            <a:lvl4pPr>
              <a:defRPr sz="1600">
                <a:latin typeface="Montserrat Black" pitchFamily="2" charset="0"/>
              </a:defRPr>
            </a:lvl4pPr>
            <a:lvl5pPr>
              <a:defRPr sz="1600">
                <a:latin typeface="Montserrat Black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Montserrat Black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Montserrat Black" pitchFamily="2" charset="0"/>
              </a:defRPr>
            </a:lvl1pPr>
            <a:lvl2pPr>
              <a:defRPr sz="2000">
                <a:latin typeface="Montserrat Black" pitchFamily="2" charset="0"/>
              </a:defRPr>
            </a:lvl2pPr>
            <a:lvl3pPr>
              <a:defRPr sz="1800">
                <a:latin typeface="Montserrat Black" pitchFamily="2" charset="0"/>
              </a:defRPr>
            </a:lvl3pPr>
            <a:lvl4pPr>
              <a:defRPr sz="1600">
                <a:latin typeface="Montserrat Black" pitchFamily="2" charset="0"/>
              </a:defRPr>
            </a:lvl4pPr>
            <a:lvl5pPr>
              <a:defRPr sz="1600">
                <a:latin typeface="Montserrat Black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Montserrat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Montserrat Black" pitchFamily="2" charset="0"/>
              </a:defRPr>
            </a:lvl1pPr>
            <a:lvl2pPr>
              <a:defRPr sz="2800">
                <a:latin typeface="Montserrat Black" pitchFamily="2" charset="0"/>
              </a:defRPr>
            </a:lvl2pPr>
            <a:lvl3pPr>
              <a:defRPr sz="2400">
                <a:latin typeface="Montserrat Black" pitchFamily="2" charset="0"/>
              </a:defRPr>
            </a:lvl3pPr>
            <a:lvl4pPr>
              <a:defRPr sz="2000">
                <a:latin typeface="Montserrat Black" pitchFamily="2" charset="0"/>
              </a:defRPr>
            </a:lvl4pPr>
            <a:lvl5pPr>
              <a:defRPr sz="2000">
                <a:latin typeface="Montserrat Black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Montserrat Black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Montserrat Blac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Montserrat Black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Montserrat Black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Black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 Black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 Blac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 Black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ontserrat Black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tserrat Black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tserrat Black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tserrat Black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tserrat Black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tserrat Black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5235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6244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7724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204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2555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152355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25555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15235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96244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07724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19204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32555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477157" y="472168"/>
            <a:ext cx="17338675" cy="9334500"/>
            <a:chOff x="0" y="0"/>
            <a:chExt cx="4566565" cy="24584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566565" cy="2458469"/>
            </a:xfrm>
            <a:custGeom>
              <a:avLst/>
              <a:gdLst/>
              <a:ahLst/>
              <a:cxnLst/>
              <a:rect l="l" t="t" r="r" b="b"/>
              <a:pathLst>
                <a:path w="4566565" h="2458469">
                  <a:moveTo>
                    <a:pt x="0" y="0"/>
                  </a:moveTo>
                  <a:lnTo>
                    <a:pt x="4566565" y="0"/>
                  </a:lnTo>
                  <a:lnTo>
                    <a:pt x="4566565" y="2458469"/>
                  </a:lnTo>
                  <a:lnTo>
                    <a:pt x="0" y="245846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566565" cy="2496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Montserrat Black" pitchFamily="2" charset="0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4593661" y="1028700"/>
            <a:ext cx="2665639" cy="1163328"/>
          </a:xfrm>
          <a:custGeom>
            <a:avLst/>
            <a:gdLst/>
            <a:ahLst/>
            <a:cxnLst/>
            <a:rect l="l" t="t" r="r" b="b"/>
            <a:pathLst>
              <a:path w="2665639" h="1163328">
                <a:moveTo>
                  <a:pt x="0" y="0"/>
                </a:moveTo>
                <a:lnTo>
                  <a:pt x="2665639" y="0"/>
                </a:lnTo>
                <a:lnTo>
                  <a:pt x="2665639" y="1163328"/>
                </a:lnTo>
                <a:lnTo>
                  <a:pt x="0" y="1163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929" b="-56663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545397" y="6519088"/>
            <a:ext cx="7197206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3200" spc="160" dirty="0" err="1">
                <a:solidFill>
                  <a:srgbClr val="545454"/>
                </a:solidFill>
                <a:latin typeface="Montserrat SemiBold" pitchFamily="2" charset="0"/>
                <a:ea typeface="Open Sauce"/>
                <a:cs typeface="Open Sauce"/>
                <a:sym typeface="Open Sauce"/>
              </a:rPr>
              <a:t>Thynk</a:t>
            </a:r>
            <a:r>
              <a:rPr lang="en-US" sz="3200" spc="160" dirty="0">
                <a:solidFill>
                  <a:srgbClr val="545454"/>
                </a:solidFill>
                <a:latin typeface="Montserrat SemiBold" pitchFamily="2" charset="0"/>
                <a:ea typeface="Open Sauce"/>
                <a:cs typeface="Open Sauce"/>
                <a:sym typeface="Open Sauce"/>
              </a:rPr>
              <a:t> Unlimited</a:t>
            </a:r>
          </a:p>
        </p:txBody>
      </p:sp>
      <p:sp>
        <p:nvSpPr>
          <p:cNvPr id="19" name="Freeform 19"/>
          <p:cNvSpPr/>
          <p:nvPr/>
        </p:nvSpPr>
        <p:spPr>
          <a:xfrm flipH="1">
            <a:off x="1028700" y="8094972"/>
            <a:ext cx="2665639" cy="1163328"/>
          </a:xfrm>
          <a:custGeom>
            <a:avLst/>
            <a:gdLst/>
            <a:ahLst/>
            <a:cxnLst/>
            <a:rect l="l" t="t" r="r" b="b"/>
            <a:pathLst>
              <a:path w="2665639" h="1163328">
                <a:moveTo>
                  <a:pt x="2665639" y="0"/>
                </a:moveTo>
                <a:lnTo>
                  <a:pt x="0" y="0"/>
                </a:lnTo>
                <a:lnTo>
                  <a:pt x="0" y="1163328"/>
                </a:lnTo>
                <a:lnTo>
                  <a:pt x="2665639" y="1163328"/>
                </a:lnTo>
                <a:lnTo>
                  <a:pt x="266563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929" b="-56663"/>
            </a:stretch>
          </a:blipFill>
        </p:spPr>
      </p:sp>
      <p:sp>
        <p:nvSpPr>
          <p:cNvPr id="20" name="AutoShape 20"/>
          <p:cNvSpPr/>
          <p:nvPr/>
        </p:nvSpPr>
        <p:spPr>
          <a:xfrm>
            <a:off x="4094660" y="6729908"/>
            <a:ext cx="2676503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1516837" y="6729908"/>
            <a:ext cx="2676503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 rot="-10800000">
            <a:off x="477157" y="472168"/>
            <a:ext cx="3217182" cy="1726832"/>
          </a:xfrm>
          <a:custGeom>
            <a:avLst/>
            <a:gdLst/>
            <a:ahLst/>
            <a:cxnLst/>
            <a:rect l="l" t="t" r="r" b="b"/>
            <a:pathLst>
              <a:path w="3217182" h="1726832">
                <a:moveTo>
                  <a:pt x="0" y="0"/>
                </a:moveTo>
                <a:lnTo>
                  <a:pt x="3217182" y="0"/>
                </a:lnTo>
                <a:lnTo>
                  <a:pt x="3217182" y="1726832"/>
                </a:lnTo>
                <a:lnTo>
                  <a:pt x="0" y="17268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12337" b="-92358"/>
            </a:stretch>
          </a:blipFill>
        </p:spPr>
      </p:sp>
      <p:sp>
        <p:nvSpPr>
          <p:cNvPr id="23" name="Freeform 23"/>
          <p:cNvSpPr/>
          <p:nvPr/>
        </p:nvSpPr>
        <p:spPr>
          <a:xfrm rot="5400000">
            <a:off x="15319074" y="7309910"/>
            <a:ext cx="3316155" cy="1677361"/>
          </a:xfrm>
          <a:custGeom>
            <a:avLst/>
            <a:gdLst/>
            <a:ahLst/>
            <a:cxnLst/>
            <a:rect l="l" t="t" r="r" b="b"/>
            <a:pathLst>
              <a:path w="3316155" h="1677361">
                <a:moveTo>
                  <a:pt x="0" y="0"/>
                </a:moveTo>
                <a:lnTo>
                  <a:pt x="3316155" y="0"/>
                </a:lnTo>
                <a:lnTo>
                  <a:pt x="3316155" y="1677361"/>
                </a:lnTo>
                <a:lnTo>
                  <a:pt x="0" y="1677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4124" r="-112337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05045" y="2526709"/>
            <a:ext cx="963396" cy="1118783"/>
          </a:xfrm>
          <a:custGeom>
            <a:avLst/>
            <a:gdLst/>
            <a:ahLst/>
            <a:cxnLst/>
            <a:rect l="l" t="t" r="r" b="b"/>
            <a:pathLst>
              <a:path w="963396" h="1118783">
                <a:moveTo>
                  <a:pt x="0" y="0"/>
                </a:moveTo>
                <a:lnTo>
                  <a:pt x="963396" y="0"/>
                </a:lnTo>
                <a:lnTo>
                  <a:pt x="963396" y="1118782"/>
                </a:lnTo>
                <a:lnTo>
                  <a:pt x="0" y="11187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flipH="1">
            <a:off x="14746475" y="8148590"/>
            <a:ext cx="963396" cy="1118783"/>
          </a:xfrm>
          <a:custGeom>
            <a:avLst/>
            <a:gdLst/>
            <a:ahLst/>
            <a:cxnLst/>
            <a:rect l="l" t="t" r="r" b="b"/>
            <a:pathLst>
              <a:path w="963396" h="1118783">
                <a:moveTo>
                  <a:pt x="963397" y="0"/>
                </a:moveTo>
                <a:lnTo>
                  <a:pt x="0" y="0"/>
                </a:lnTo>
                <a:lnTo>
                  <a:pt x="0" y="1118783"/>
                </a:lnTo>
                <a:lnTo>
                  <a:pt x="963397" y="1118783"/>
                </a:lnTo>
                <a:lnTo>
                  <a:pt x="96339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0319942" y="472168"/>
            <a:ext cx="3873398" cy="794047"/>
          </a:xfrm>
          <a:custGeom>
            <a:avLst/>
            <a:gdLst/>
            <a:ahLst/>
            <a:cxnLst/>
            <a:rect l="l" t="t" r="r" b="b"/>
            <a:pathLst>
              <a:path w="3873398" h="794047">
                <a:moveTo>
                  <a:pt x="0" y="0"/>
                </a:moveTo>
                <a:lnTo>
                  <a:pt x="3873398" y="0"/>
                </a:lnTo>
                <a:lnTo>
                  <a:pt x="3873398" y="794046"/>
                </a:lnTo>
                <a:lnTo>
                  <a:pt x="0" y="7940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00000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094660" y="8807014"/>
            <a:ext cx="4339566" cy="997265"/>
          </a:xfrm>
          <a:custGeom>
            <a:avLst/>
            <a:gdLst/>
            <a:ahLst/>
            <a:cxnLst/>
            <a:rect l="l" t="t" r="r" b="b"/>
            <a:pathLst>
              <a:path w="4339566" h="997265">
                <a:moveTo>
                  <a:pt x="0" y="0"/>
                </a:moveTo>
                <a:lnTo>
                  <a:pt x="4339566" y="0"/>
                </a:lnTo>
                <a:lnTo>
                  <a:pt x="4339566" y="997265"/>
                </a:lnTo>
                <a:lnTo>
                  <a:pt x="0" y="9972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78410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4071342" y="-1293316"/>
            <a:ext cx="2628900" cy="2628900"/>
          </a:xfrm>
          <a:custGeom>
            <a:avLst/>
            <a:gdLst/>
            <a:ahLst/>
            <a:cxnLst/>
            <a:rect l="l" t="t" r="r" b="b"/>
            <a:pathLst>
              <a:path w="2628900" h="2628900">
                <a:moveTo>
                  <a:pt x="0" y="0"/>
                </a:moveTo>
                <a:lnTo>
                  <a:pt x="2628900" y="0"/>
                </a:lnTo>
                <a:lnTo>
                  <a:pt x="2628900" y="2628900"/>
                </a:lnTo>
                <a:lnTo>
                  <a:pt x="0" y="26289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5400000">
            <a:off x="291638" y="5977553"/>
            <a:ext cx="2174733" cy="3286125"/>
          </a:xfrm>
          <a:custGeom>
            <a:avLst/>
            <a:gdLst/>
            <a:ahLst/>
            <a:cxnLst/>
            <a:rect l="l" t="t" r="r" b="b"/>
            <a:pathLst>
              <a:path w="2174733" h="3286125">
                <a:moveTo>
                  <a:pt x="0" y="0"/>
                </a:moveTo>
                <a:lnTo>
                  <a:pt x="2174733" y="0"/>
                </a:lnTo>
                <a:lnTo>
                  <a:pt x="2174733" y="3286125"/>
                </a:lnTo>
                <a:lnTo>
                  <a:pt x="0" y="32861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3882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1795548" y="8507575"/>
            <a:ext cx="2522302" cy="1299093"/>
          </a:xfrm>
          <a:custGeom>
            <a:avLst/>
            <a:gdLst/>
            <a:ahLst/>
            <a:cxnLst/>
            <a:rect l="l" t="t" r="r" b="b"/>
            <a:pathLst>
              <a:path w="2522302" h="1299093">
                <a:moveTo>
                  <a:pt x="0" y="0"/>
                </a:moveTo>
                <a:lnTo>
                  <a:pt x="2522302" y="0"/>
                </a:lnTo>
                <a:lnTo>
                  <a:pt x="2522302" y="1299093"/>
                </a:lnTo>
                <a:lnTo>
                  <a:pt x="0" y="12990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94158"/>
            </a:stretch>
          </a:blipFill>
        </p:spPr>
      </p:sp>
      <p:sp>
        <p:nvSpPr>
          <p:cNvPr id="31" name="Freeform 31"/>
          <p:cNvSpPr/>
          <p:nvPr/>
        </p:nvSpPr>
        <p:spPr>
          <a:xfrm rot="-5400000">
            <a:off x="17714509" y="328555"/>
            <a:ext cx="2309908" cy="4323965"/>
          </a:xfrm>
          <a:custGeom>
            <a:avLst/>
            <a:gdLst/>
            <a:ahLst/>
            <a:cxnLst/>
            <a:rect l="l" t="t" r="r" b="b"/>
            <a:pathLst>
              <a:path w="2309908" h="4323965">
                <a:moveTo>
                  <a:pt x="0" y="0"/>
                </a:moveTo>
                <a:lnTo>
                  <a:pt x="2309908" y="0"/>
                </a:lnTo>
                <a:lnTo>
                  <a:pt x="2309908" y="4323965"/>
                </a:lnTo>
                <a:lnTo>
                  <a:pt x="0" y="432396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3041117" y="2924175"/>
            <a:ext cx="12187057" cy="262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b="1" spc="499" dirty="0">
                <a:solidFill>
                  <a:srgbClr val="545454"/>
                </a:solidFill>
                <a:latin typeface="Montserrat Black" pitchFamily="2" charset="0"/>
                <a:ea typeface="Mont Bold"/>
                <a:cs typeface="Mont Bold"/>
                <a:sym typeface="Mont Bold"/>
              </a:rPr>
              <a:t>CÂU ĐƠN </a:t>
            </a:r>
          </a:p>
          <a:p>
            <a:pPr algn="ctr">
              <a:lnSpc>
                <a:spcPts val="9999"/>
              </a:lnSpc>
            </a:pPr>
            <a:r>
              <a:rPr lang="en-US" sz="9999" b="1" spc="499" dirty="0">
                <a:solidFill>
                  <a:srgbClr val="545454"/>
                </a:solidFill>
                <a:latin typeface="Montserrat Black" pitchFamily="2" charset="0"/>
                <a:ea typeface="Mont Bold"/>
                <a:cs typeface="Mont Bold"/>
                <a:sym typeface="Mont Bold"/>
              </a:rPr>
              <a:t>VÀ CÂU GHÉP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4711" y="0"/>
            <a:ext cx="6460671" cy="10495189"/>
            <a:chOff x="0" y="0"/>
            <a:chExt cx="1701576" cy="27641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1576" cy="2764165"/>
            </a:xfrm>
            <a:custGeom>
              <a:avLst/>
              <a:gdLst/>
              <a:ahLst/>
              <a:cxnLst/>
              <a:rect l="l" t="t" r="r" b="b"/>
              <a:pathLst>
                <a:path w="1701576" h="2764165">
                  <a:moveTo>
                    <a:pt x="0" y="0"/>
                  </a:moveTo>
                  <a:lnTo>
                    <a:pt x="1701576" y="0"/>
                  </a:lnTo>
                  <a:lnTo>
                    <a:pt x="1701576" y="2764165"/>
                  </a:lnTo>
                  <a:lnTo>
                    <a:pt x="0" y="2764165"/>
                  </a:lnTo>
                  <a:close/>
                </a:path>
              </a:pathLst>
            </a:custGeom>
            <a:solidFill>
              <a:srgbClr val="1189C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01576" cy="2802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Montserrat Black" pitchFamily="2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614321" y="4665931"/>
            <a:ext cx="2665639" cy="1163328"/>
          </a:xfrm>
          <a:custGeom>
            <a:avLst/>
            <a:gdLst/>
            <a:ahLst/>
            <a:cxnLst/>
            <a:rect l="l" t="t" r="r" b="b"/>
            <a:pathLst>
              <a:path w="2665639" h="1163328">
                <a:moveTo>
                  <a:pt x="0" y="0"/>
                </a:moveTo>
                <a:lnTo>
                  <a:pt x="2665640" y="0"/>
                </a:lnTo>
                <a:lnTo>
                  <a:pt x="2665640" y="1163327"/>
                </a:lnTo>
                <a:lnTo>
                  <a:pt x="0" y="11633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4929" b="-5666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337956" y="6836704"/>
            <a:ext cx="3357497" cy="6284970"/>
          </a:xfrm>
          <a:custGeom>
            <a:avLst/>
            <a:gdLst/>
            <a:ahLst/>
            <a:cxnLst/>
            <a:rect l="l" t="t" r="r" b="b"/>
            <a:pathLst>
              <a:path w="3357497" h="6284970">
                <a:moveTo>
                  <a:pt x="0" y="0"/>
                </a:moveTo>
                <a:lnTo>
                  <a:pt x="3357497" y="0"/>
                </a:lnTo>
                <a:lnTo>
                  <a:pt x="3357497" y="6284969"/>
                </a:lnTo>
                <a:lnTo>
                  <a:pt x="0" y="62849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409504" y="-710962"/>
            <a:ext cx="3832914" cy="1571495"/>
          </a:xfrm>
          <a:custGeom>
            <a:avLst/>
            <a:gdLst/>
            <a:ahLst/>
            <a:cxnLst/>
            <a:rect l="l" t="t" r="r" b="b"/>
            <a:pathLst>
              <a:path w="3832914" h="1571495">
                <a:moveTo>
                  <a:pt x="0" y="0"/>
                </a:moveTo>
                <a:lnTo>
                  <a:pt x="3832914" y="0"/>
                </a:lnTo>
                <a:lnTo>
                  <a:pt x="3832914" y="1571495"/>
                </a:lnTo>
                <a:lnTo>
                  <a:pt x="0" y="15714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4374442" y="3574506"/>
            <a:ext cx="7785762" cy="3883149"/>
          </a:xfrm>
          <a:custGeom>
            <a:avLst/>
            <a:gdLst/>
            <a:ahLst/>
            <a:cxnLst/>
            <a:rect l="l" t="t" r="r" b="b"/>
            <a:pathLst>
              <a:path w="7785762" h="3883149">
                <a:moveTo>
                  <a:pt x="0" y="0"/>
                </a:moveTo>
                <a:lnTo>
                  <a:pt x="7785762" y="0"/>
                </a:lnTo>
                <a:lnTo>
                  <a:pt x="7785762" y="3883149"/>
                </a:lnTo>
                <a:lnTo>
                  <a:pt x="0" y="38831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763445" y="-1213609"/>
            <a:ext cx="4991709" cy="2427219"/>
          </a:xfrm>
          <a:custGeom>
            <a:avLst/>
            <a:gdLst/>
            <a:ahLst/>
            <a:cxnLst/>
            <a:rect l="l" t="t" r="r" b="b"/>
            <a:pathLst>
              <a:path w="4991709" h="2427219">
                <a:moveTo>
                  <a:pt x="0" y="0"/>
                </a:moveTo>
                <a:lnTo>
                  <a:pt x="4991710" y="0"/>
                </a:lnTo>
                <a:lnTo>
                  <a:pt x="4991710" y="2427218"/>
                </a:lnTo>
                <a:lnTo>
                  <a:pt x="0" y="24272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68036" y="1623200"/>
            <a:ext cx="1179105" cy="1369283"/>
          </a:xfrm>
          <a:custGeom>
            <a:avLst/>
            <a:gdLst/>
            <a:ahLst/>
            <a:cxnLst/>
            <a:rect l="l" t="t" r="r" b="b"/>
            <a:pathLst>
              <a:path w="1179105" h="1369283">
                <a:moveTo>
                  <a:pt x="0" y="0"/>
                </a:moveTo>
                <a:lnTo>
                  <a:pt x="1179105" y="0"/>
                </a:lnTo>
                <a:lnTo>
                  <a:pt x="1179105" y="1369283"/>
                </a:lnTo>
                <a:lnTo>
                  <a:pt x="0" y="13692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231009" y="2099461"/>
            <a:ext cx="103631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1"/>
              </a:lnSpc>
            </a:pPr>
            <a:r>
              <a:rPr lang="en-US" sz="3831" b="1" spc="383" dirty="0">
                <a:solidFill>
                  <a:srgbClr val="FFFFFF"/>
                </a:solidFill>
                <a:latin typeface="Montserrat Black" pitchFamily="2" charset="0"/>
                <a:ea typeface="Open Sauce Bold"/>
                <a:cs typeface="Open Sauce Bold"/>
                <a:sym typeface="Open Sauce Bold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91347" y="3926178"/>
            <a:ext cx="103631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1"/>
              </a:lnSpc>
            </a:pPr>
            <a:r>
              <a:rPr lang="en-US" sz="3831" b="1" spc="383" dirty="0">
                <a:solidFill>
                  <a:srgbClr val="FFFFFF"/>
                </a:solidFill>
                <a:latin typeface="Montserrat Black" pitchFamily="2" charset="0"/>
                <a:ea typeface="Open Sauce Bold"/>
                <a:cs typeface="Open Sauce Bold"/>
                <a:sym typeface="Open Sauce Bold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91347" y="6621380"/>
            <a:ext cx="103631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1"/>
              </a:lnSpc>
            </a:pPr>
            <a:r>
              <a:rPr lang="en-US" sz="3831" b="1" spc="383" dirty="0">
                <a:solidFill>
                  <a:srgbClr val="FFFFFF"/>
                </a:solidFill>
                <a:latin typeface="Montserrat Black" pitchFamily="2" charset="0"/>
                <a:ea typeface="Open Sauce Bold"/>
                <a:cs typeface="Open Sauce Bold"/>
                <a:sym typeface="Open Sauce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71364" y="8533299"/>
            <a:ext cx="103631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1"/>
              </a:lnSpc>
            </a:pPr>
            <a:r>
              <a:rPr lang="en-US" sz="3831" b="1" spc="383" dirty="0">
                <a:solidFill>
                  <a:srgbClr val="FFFFFF"/>
                </a:solidFill>
                <a:latin typeface="Montserrat Black" pitchFamily="2" charset="0"/>
                <a:ea typeface="Open Sauce Bold"/>
                <a:cs typeface="Open Sauce Bold"/>
                <a:sym typeface="Open Sauce Bold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4708" y="4399231"/>
            <a:ext cx="6056656" cy="19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40"/>
              </a:lnSpc>
            </a:pPr>
            <a:r>
              <a:rPr lang="en-US" sz="6000" b="1" spc="300" dirty="0">
                <a:solidFill>
                  <a:srgbClr val="FFFFFF"/>
                </a:solidFill>
                <a:latin typeface="Montserrat Black" pitchFamily="2" charset="0"/>
                <a:ea typeface="Mont Bold"/>
                <a:cs typeface="Mont Bold"/>
                <a:sym typeface="Mont Bold"/>
              </a:rPr>
              <a:t>NỘI DUNG </a:t>
            </a:r>
          </a:p>
          <a:p>
            <a:pPr algn="l">
              <a:lnSpc>
                <a:spcPts val="7740"/>
              </a:lnSpc>
            </a:pPr>
            <a:r>
              <a:rPr lang="en-US" sz="6000" b="1" spc="300" dirty="0">
                <a:solidFill>
                  <a:srgbClr val="FFFFFF"/>
                </a:solidFill>
                <a:latin typeface="Montserrat Black" pitchFamily="2" charset="0"/>
                <a:ea typeface="Mont Bold"/>
                <a:cs typeface="Mont Bold"/>
                <a:sym typeface="Mont Bold"/>
              </a:rPr>
              <a:t>BÀI HỌC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26330" y="1901865"/>
            <a:ext cx="511827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33"/>
              </a:lnSpc>
            </a:pP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Mục</a:t>
            </a:r>
            <a:r>
              <a:rPr lang="en-US" sz="3133" b="1" spc="313" dirty="0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tiêu</a:t>
            </a:r>
            <a:r>
              <a:rPr lang="en-US" sz="3133" b="1" spc="313" dirty="0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3133" b="1" spc="313" dirty="0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học</a:t>
            </a:r>
            <a:r>
              <a:rPr lang="en-US" sz="3133" b="1" spc="313" dirty="0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21983" y="3707896"/>
            <a:ext cx="511827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33"/>
              </a:lnSpc>
            </a:pP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Câu</a:t>
            </a:r>
            <a:r>
              <a:rPr lang="en-US" sz="3133" b="1" spc="313" dirty="0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đơn</a:t>
            </a:r>
            <a:r>
              <a:rPr lang="en-US" sz="3133" b="1" spc="313" dirty="0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và</a:t>
            </a:r>
            <a:r>
              <a:rPr lang="en-US" sz="3133" b="1" spc="313" dirty="0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câu</a:t>
            </a:r>
            <a:r>
              <a:rPr lang="en-US" sz="3133" b="1" spc="313" dirty="0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ghép</a:t>
            </a:r>
            <a:r>
              <a:rPr lang="en-US" sz="3133" b="1" spc="313" dirty="0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21983" y="6463583"/>
            <a:ext cx="5118270" cy="80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33"/>
              </a:lnSpc>
            </a:pP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Nhận</a:t>
            </a:r>
            <a:r>
              <a:rPr lang="en-US" sz="3133" b="1" spc="313" dirty="0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biết</a:t>
            </a:r>
            <a:r>
              <a:rPr lang="en-US" sz="3133" b="1" spc="313" dirty="0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và</a:t>
            </a:r>
            <a:endParaRPr lang="en-US" sz="3133" b="1" spc="313" dirty="0">
              <a:solidFill>
                <a:srgbClr val="3D3D3D"/>
              </a:solidFill>
              <a:latin typeface="Montserrat Medium" pitchFamily="2" charset="0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133"/>
              </a:lnSpc>
            </a:pP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phân</a:t>
            </a:r>
            <a:r>
              <a:rPr lang="en-US" sz="3133" b="1" spc="313" dirty="0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biệt</a:t>
            </a:r>
            <a:endParaRPr lang="en-US" sz="3133" b="1" spc="313" dirty="0">
              <a:solidFill>
                <a:srgbClr val="3D3D3D"/>
              </a:solidFill>
              <a:latin typeface="Montserrat Medium" pitchFamily="2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583276" y="8657624"/>
            <a:ext cx="5759944" cy="412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33"/>
              </a:lnSpc>
            </a:pP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Bài</a:t>
            </a:r>
            <a:r>
              <a:rPr lang="en-US" sz="3133" b="1" spc="313" dirty="0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tập</a:t>
            </a:r>
            <a:r>
              <a:rPr lang="en-US" sz="3133" b="1" spc="313" dirty="0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vận</a:t>
            </a:r>
            <a:r>
              <a:rPr lang="en-US" sz="3133" b="1" spc="313" dirty="0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133" b="1" spc="313" dirty="0" err="1">
                <a:solidFill>
                  <a:srgbClr val="3D3D3D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dụng</a:t>
            </a:r>
            <a:endParaRPr lang="en-US" sz="3133" b="1" spc="313" dirty="0">
              <a:solidFill>
                <a:srgbClr val="3D3D3D"/>
              </a:solidFill>
              <a:latin typeface="Montserrat Medium" pitchFamily="2" charset="0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187434" y="671389"/>
            <a:ext cx="6372270" cy="9152273"/>
          </a:xfrm>
          <a:custGeom>
            <a:avLst/>
            <a:gdLst/>
            <a:ahLst/>
            <a:cxnLst/>
            <a:rect l="l" t="t" r="r" b="b"/>
            <a:pathLst>
              <a:path w="6372270" h="9152273">
                <a:moveTo>
                  <a:pt x="6372270" y="0"/>
                </a:moveTo>
                <a:lnTo>
                  <a:pt x="0" y="0"/>
                </a:lnTo>
                <a:lnTo>
                  <a:pt x="0" y="9152272"/>
                </a:lnTo>
                <a:lnTo>
                  <a:pt x="6372270" y="9152272"/>
                </a:lnTo>
                <a:lnTo>
                  <a:pt x="637227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174272" y="1885443"/>
            <a:ext cx="1608655" cy="1220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2900" b="1" dirty="0">
                <a:solidFill>
                  <a:srgbClr val="545454"/>
                </a:solidFill>
                <a:latin typeface="Montserrat Medium" pitchFamily="2" charset="0"/>
                <a:ea typeface="Mont Bold"/>
                <a:cs typeface="Mont Bold"/>
                <a:sym typeface="Mont Bold"/>
              </a:rPr>
              <a:t>KHÁI NIỆM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49475" y="1190147"/>
            <a:ext cx="540966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352"/>
              </a:lnSpc>
            </a:pPr>
            <a:r>
              <a:rPr lang="en-US" sz="7352" b="1" spc="147" dirty="0">
                <a:solidFill>
                  <a:srgbClr val="545454"/>
                </a:solidFill>
                <a:latin typeface="Montserrat Black" pitchFamily="2" charset="0"/>
                <a:ea typeface="Mont Bold"/>
                <a:cs typeface="Mont Bold"/>
                <a:sym typeface="Mont Bold"/>
              </a:rPr>
              <a:t>CÂU GHÉP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296975" y="797201"/>
            <a:ext cx="4929182" cy="1470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Câu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ghép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là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câu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có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từ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2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cụm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C–V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trở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lên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(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chủ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ngữ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–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vị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ngữ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).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Mỗi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cụm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C–V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diễn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tả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một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ý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riêng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liên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kết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thành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một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câu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phức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21670" y="4611144"/>
            <a:ext cx="4075569" cy="1461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“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Trời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mưa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đường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trơn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.”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Vế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1: “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Trời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mưa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” (C–V1)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Vế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2: “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đường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trơn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” (C–V2)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545454"/>
              </a:solidFill>
              <a:latin typeface="Montserrat" pitchFamily="2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94327" y="4526307"/>
            <a:ext cx="5981101" cy="1461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Quan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hệ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từ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: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và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nhưng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hoặc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vì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…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nên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…</a:t>
            </a: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Cặp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từ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hô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ứng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: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nếu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…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thì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…,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hễ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…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thì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…</a:t>
            </a:r>
          </a:p>
          <a:p>
            <a:pPr marL="453390" lvl="1" indent="-226695" algn="just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Dấu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câu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: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Dấu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phẩy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chấm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phẩy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…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để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ngăn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spc="23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vế</a:t>
            </a:r>
            <a:r>
              <a:rPr lang="en-US" sz="2100" spc="23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96853" y="7976567"/>
            <a:ext cx="7290956" cy="1089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Cần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đảm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bảo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mỗi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vế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có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chủ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ngữ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–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vị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ngữ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rõ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ràng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.</a:t>
            </a:r>
          </a:p>
          <a:p>
            <a:pPr marL="453390" lvl="1" indent="-226695" algn="just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Các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vế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có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quan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hệ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logic (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liên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tiếp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nguyên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nhân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–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kết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quả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điều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kiện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–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kết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quả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đối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00" dirty="0" err="1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lập</a:t>
            </a:r>
            <a:r>
              <a:rPr lang="en-US" sz="2100" dirty="0">
                <a:solidFill>
                  <a:srgbClr val="545454"/>
                </a:solidFill>
                <a:latin typeface="Montserrat" pitchFamily="2" charset="0"/>
                <a:ea typeface="Canva Sans Bold"/>
                <a:cs typeface="Canva Sans Bold"/>
                <a:sym typeface="Canva Sans Bold"/>
              </a:rPr>
              <a:t>…).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43336" y="5182467"/>
            <a:ext cx="1444473" cy="457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900" b="1" dirty="0">
                <a:solidFill>
                  <a:srgbClr val="545454"/>
                </a:solidFill>
                <a:latin typeface="Montserrat Medium" pitchFamily="2" charset="0"/>
                <a:ea typeface="Mont Bold"/>
                <a:cs typeface="Mont Bold"/>
                <a:sym typeface="Mont Bold"/>
              </a:rPr>
              <a:t>VÍ DỤ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87861" y="4657044"/>
            <a:ext cx="1784014" cy="1502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81"/>
              </a:lnSpc>
            </a:pPr>
            <a:r>
              <a:rPr lang="en-US" sz="2900" b="1" dirty="0">
                <a:solidFill>
                  <a:srgbClr val="545454"/>
                </a:solidFill>
                <a:latin typeface="Montserrat Medium" pitchFamily="2" charset="0"/>
                <a:ea typeface="Mont Bold"/>
                <a:cs typeface="Mont Bold"/>
                <a:sym typeface="Mont Bold"/>
              </a:rPr>
              <a:t>CÁCH NỐI CÁC VẾ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26140" y="8025119"/>
            <a:ext cx="2090962" cy="457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900" b="1" dirty="0">
                <a:solidFill>
                  <a:srgbClr val="545454"/>
                </a:solidFill>
                <a:latin typeface="Montserrat Medium" pitchFamily="2" charset="0"/>
                <a:ea typeface="Mont Bold"/>
                <a:cs typeface="Mont Bold"/>
                <a:sym typeface="Mont Bold"/>
              </a:rPr>
              <a:t>LƯU Ý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18055" y="1731464"/>
            <a:ext cx="3543511" cy="783068"/>
            <a:chOff x="0" y="0"/>
            <a:chExt cx="4724682" cy="1044091"/>
          </a:xfrm>
        </p:grpSpPr>
        <p:sp>
          <p:nvSpPr>
            <p:cNvPr id="13" name="AutoShape 13"/>
            <p:cNvSpPr/>
            <p:nvPr/>
          </p:nvSpPr>
          <p:spPr>
            <a:xfrm>
              <a:off x="15291" y="20282"/>
              <a:ext cx="1324312" cy="998409"/>
            </a:xfrm>
            <a:prstGeom prst="line">
              <a:avLst/>
            </a:prstGeom>
            <a:ln w="50800" cap="flat">
              <a:solidFill>
                <a:srgbClr val="0B8E9E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1339603" y="1018691"/>
              <a:ext cx="3385079" cy="0"/>
            </a:xfrm>
            <a:prstGeom prst="line">
              <a:avLst/>
            </a:prstGeom>
            <a:ln w="50800" cap="flat">
              <a:solidFill>
                <a:srgbClr val="0B8E9E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13054306" y="5288482"/>
            <a:ext cx="3650143" cy="783068"/>
            <a:chOff x="0" y="0"/>
            <a:chExt cx="4866857" cy="1044091"/>
          </a:xfrm>
        </p:grpSpPr>
        <p:sp>
          <p:nvSpPr>
            <p:cNvPr id="16" name="AutoShape 16"/>
            <p:cNvSpPr/>
            <p:nvPr/>
          </p:nvSpPr>
          <p:spPr>
            <a:xfrm>
              <a:off x="15291" y="20282"/>
              <a:ext cx="1324312" cy="998409"/>
            </a:xfrm>
            <a:prstGeom prst="line">
              <a:avLst/>
            </a:prstGeom>
            <a:ln w="50800" cap="flat">
              <a:solidFill>
                <a:srgbClr val="01CA9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1339603" y="1018691"/>
              <a:ext cx="3527254" cy="0"/>
            </a:xfrm>
            <a:prstGeom prst="line">
              <a:avLst/>
            </a:prstGeom>
            <a:ln w="50800" cap="flat">
              <a:solidFill>
                <a:srgbClr val="01CA99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8" name="AutoShape 18"/>
          <p:cNvSpPr/>
          <p:nvPr/>
        </p:nvSpPr>
        <p:spPr>
          <a:xfrm flipH="1">
            <a:off x="6899056" y="5585741"/>
            <a:ext cx="701225" cy="701225"/>
          </a:xfrm>
          <a:prstGeom prst="line">
            <a:avLst/>
          </a:prstGeom>
          <a:ln w="38100" cap="flat">
            <a:solidFill>
              <a:srgbClr val="14A0B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H="1">
            <a:off x="9896051" y="8845282"/>
            <a:ext cx="667070" cy="598980"/>
          </a:xfrm>
          <a:prstGeom prst="line">
            <a:avLst/>
          </a:prstGeom>
          <a:ln w="38100" cap="flat">
            <a:solidFill>
              <a:srgbClr val="7CE21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3202640" y="6286966"/>
            <a:ext cx="3698993" cy="0"/>
          </a:xfrm>
          <a:prstGeom prst="line">
            <a:avLst/>
          </a:prstGeom>
          <a:ln w="38100" cap="flat">
            <a:solidFill>
              <a:srgbClr val="14A0B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6199636" y="9444261"/>
            <a:ext cx="3698993" cy="0"/>
          </a:xfrm>
          <a:prstGeom prst="line">
            <a:avLst/>
          </a:prstGeom>
          <a:ln w="38100" cap="flat">
            <a:solidFill>
              <a:srgbClr val="7CE21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54496" y="1999186"/>
            <a:ext cx="6602235" cy="6288629"/>
          </a:xfrm>
          <a:custGeom>
            <a:avLst/>
            <a:gdLst/>
            <a:ahLst/>
            <a:cxnLst/>
            <a:rect l="l" t="t" r="r" b="b"/>
            <a:pathLst>
              <a:path w="6602235" h="6288629">
                <a:moveTo>
                  <a:pt x="0" y="0"/>
                </a:moveTo>
                <a:lnTo>
                  <a:pt x="6602234" y="0"/>
                </a:lnTo>
                <a:lnTo>
                  <a:pt x="6602234" y="6288628"/>
                </a:lnTo>
                <a:lnTo>
                  <a:pt x="0" y="6288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356730" y="9390996"/>
            <a:ext cx="4370753" cy="1792009"/>
          </a:xfrm>
          <a:custGeom>
            <a:avLst/>
            <a:gdLst/>
            <a:ahLst/>
            <a:cxnLst/>
            <a:rect l="l" t="t" r="r" b="b"/>
            <a:pathLst>
              <a:path w="4370753" h="1792009">
                <a:moveTo>
                  <a:pt x="0" y="0"/>
                </a:moveTo>
                <a:lnTo>
                  <a:pt x="4370754" y="0"/>
                </a:lnTo>
                <a:lnTo>
                  <a:pt x="4370754" y="1792008"/>
                </a:lnTo>
                <a:lnTo>
                  <a:pt x="0" y="17920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80812" y="-879243"/>
            <a:ext cx="4814377" cy="2340991"/>
          </a:xfrm>
          <a:custGeom>
            <a:avLst/>
            <a:gdLst/>
            <a:ahLst/>
            <a:cxnLst/>
            <a:rect l="l" t="t" r="r" b="b"/>
            <a:pathLst>
              <a:path w="4814377" h="2340991">
                <a:moveTo>
                  <a:pt x="0" y="0"/>
                </a:moveTo>
                <a:lnTo>
                  <a:pt x="4814376" y="0"/>
                </a:lnTo>
                <a:lnTo>
                  <a:pt x="4814376" y="2340991"/>
                </a:lnTo>
                <a:lnTo>
                  <a:pt x="0" y="23409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-2528174" y="8789497"/>
            <a:ext cx="5056348" cy="2458649"/>
          </a:xfrm>
          <a:custGeom>
            <a:avLst/>
            <a:gdLst/>
            <a:ahLst/>
            <a:cxnLst/>
            <a:rect l="l" t="t" r="r" b="b"/>
            <a:pathLst>
              <a:path w="5056348" h="2458649">
                <a:moveTo>
                  <a:pt x="0" y="0"/>
                </a:moveTo>
                <a:lnTo>
                  <a:pt x="5056348" y="0"/>
                </a:lnTo>
                <a:lnTo>
                  <a:pt x="5056348" y="2458649"/>
                </a:lnTo>
                <a:lnTo>
                  <a:pt x="0" y="24586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-1114145" y="3344459"/>
            <a:ext cx="2228291" cy="4171185"/>
          </a:xfrm>
          <a:custGeom>
            <a:avLst/>
            <a:gdLst/>
            <a:ahLst/>
            <a:cxnLst/>
            <a:rect l="l" t="t" r="r" b="b"/>
            <a:pathLst>
              <a:path w="2228291" h="4171185">
                <a:moveTo>
                  <a:pt x="0" y="0"/>
                </a:moveTo>
                <a:lnTo>
                  <a:pt x="2228290" y="0"/>
                </a:lnTo>
                <a:lnTo>
                  <a:pt x="2228290" y="4171185"/>
                </a:lnTo>
                <a:lnTo>
                  <a:pt x="0" y="41711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42731" y="8497778"/>
            <a:ext cx="1309788" cy="1521044"/>
          </a:xfrm>
          <a:custGeom>
            <a:avLst/>
            <a:gdLst/>
            <a:ahLst/>
            <a:cxnLst/>
            <a:rect l="l" t="t" r="r" b="b"/>
            <a:pathLst>
              <a:path w="1309788" h="1521044">
                <a:moveTo>
                  <a:pt x="0" y="0"/>
                </a:moveTo>
                <a:lnTo>
                  <a:pt x="1309788" y="0"/>
                </a:lnTo>
                <a:lnTo>
                  <a:pt x="1309788" y="1521044"/>
                </a:lnTo>
                <a:lnTo>
                  <a:pt x="0" y="15210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14400" y="907605"/>
            <a:ext cx="460267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45"/>
              </a:lnSpc>
            </a:pPr>
            <a:r>
              <a:rPr lang="en-US" sz="8445" b="1" spc="168" dirty="0">
                <a:solidFill>
                  <a:srgbClr val="545454"/>
                </a:solidFill>
                <a:latin typeface="Montserrat Black" pitchFamily="2" charset="0"/>
                <a:ea typeface="Mont Bold"/>
                <a:cs typeface="Mont Bold"/>
                <a:sym typeface="Mont Bold"/>
              </a:rPr>
              <a:t>LƯU Ý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94803" y="907605"/>
            <a:ext cx="3321620" cy="127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Xác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định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số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cụm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C–V (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Chủ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ngữ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–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Vị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ngữ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)</a:t>
            </a:r>
          </a:p>
          <a:p>
            <a:pPr algn="ctr">
              <a:lnSpc>
                <a:spcPts val="3359"/>
              </a:lnSpc>
            </a:pPr>
            <a:endParaRPr lang="en-US" sz="2400" dirty="0">
              <a:solidFill>
                <a:srgbClr val="545454"/>
              </a:solidFill>
              <a:latin typeface="Montserrat Medium" pitchFamily="2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461878" y="4160544"/>
            <a:ext cx="3088681" cy="843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Kiểm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tra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quan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hệ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logic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66737" y="6488317"/>
            <a:ext cx="4275696" cy="1711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Một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chủ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ngữ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kèm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nhiều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vị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ngữ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(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hoặc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ngược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lại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)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nhưng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cùng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một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ý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chính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cũng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có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thể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vẫn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là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câu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đơn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30433" y="6793358"/>
            <a:ext cx="3370927" cy="1714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Dấu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câu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không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phải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lúc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nào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cũng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xác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định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câu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ghép</a:t>
            </a:r>
            <a:endParaRPr lang="en-US" sz="2400" dirty="0">
              <a:solidFill>
                <a:srgbClr val="545454"/>
              </a:solidFill>
              <a:latin typeface="Montserrat Medium" pitchFamily="2" charset="0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3359"/>
              </a:lnSpc>
            </a:pPr>
            <a:endParaRPr lang="en-US" sz="2400" dirty="0">
              <a:solidFill>
                <a:srgbClr val="545454"/>
              </a:solidFill>
              <a:latin typeface="Montserrat Medium" pitchFamily="2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886200" y="3966207"/>
            <a:ext cx="2732534" cy="1275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Tránh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nhầm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lẫn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với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câu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phức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trong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văn</a:t>
            </a:r>
            <a:r>
              <a:rPr lang="en-US" sz="24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bản</a:t>
            </a:r>
            <a:endParaRPr lang="en-US" sz="2400" dirty="0">
              <a:solidFill>
                <a:srgbClr val="545454"/>
              </a:solidFill>
              <a:latin typeface="Montserrat Medium" pitchFamily="2" charset="0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37717" y="9448962"/>
            <a:ext cx="2665639" cy="1163328"/>
          </a:xfrm>
          <a:custGeom>
            <a:avLst/>
            <a:gdLst/>
            <a:ahLst/>
            <a:cxnLst/>
            <a:rect l="l" t="t" r="r" b="b"/>
            <a:pathLst>
              <a:path w="2665639" h="1163328">
                <a:moveTo>
                  <a:pt x="0" y="0"/>
                </a:moveTo>
                <a:lnTo>
                  <a:pt x="2665639" y="0"/>
                </a:lnTo>
                <a:lnTo>
                  <a:pt x="2665639" y="1163328"/>
                </a:lnTo>
                <a:lnTo>
                  <a:pt x="0" y="1163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4929" b="-5666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00832" y="3101784"/>
            <a:ext cx="5703743" cy="5703743"/>
          </a:xfrm>
          <a:custGeom>
            <a:avLst/>
            <a:gdLst/>
            <a:ahLst/>
            <a:cxnLst/>
            <a:rect l="l" t="t" r="r" b="b"/>
            <a:pathLst>
              <a:path w="5703743" h="5703743">
                <a:moveTo>
                  <a:pt x="0" y="0"/>
                </a:moveTo>
                <a:lnTo>
                  <a:pt x="5703742" y="0"/>
                </a:lnTo>
                <a:lnTo>
                  <a:pt x="5703742" y="5703743"/>
                </a:lnTo>
                <a:lnTo>
                  <a:pt x="0" y="57037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98429" y="9539685"/>
            <a:ext cx="3645438" cy="1494630"/>
          </a:xfrm>
          <a:custGeom>
            <a:avLst/>
            <a:gdLst/>
            <a:ahLst/>
            <a:cxnLst/>
            <a:rect l="l" t="t" r="r" b="b"/>
            <a:pathLst>
              <a:path w="3645438" h="1494630">
                <a:moveTo>
                  <a:pt x="0" y="0"/>
                </a:moveTo>
                <a:lnTo>
                  <a:pt x="3645438" y="0"/>
                </a:lnTo>
                <a:lnTo>
                  <a:pt x="3645438" y="1494630"/>
                </a:lnTo>
                <a:lnTo>
                  <a:pt x="0" y="14946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4921148" y="-3034612"/>
            <a:ext cx="2603175" cy="4872937"/>
          </a:xfrm>
          <a:custGeom>
            <a:avLst/>
            <a:gdLst/>
            <a:ahLst/>
            <a:cxnLst/>
            <a:rect l="l" t="t" r="r" b="b"/>
            <a:pathLst>
              <a:path w="2603175" h="4872937">
                <a:moveTo>
                  <a:pt x="0" y="0"/>
                </a:moveTo>
                <a:lnTo>
                  <a:pt x="2603174" y="0"/>
                </a:lnTo>
                <a:lnTo>
                  <a:pt x="2603174" y="4872937"/>
                </a:lnTo>
                <a:lnTo>
                  <a:pt x="0" y="4872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72289" y="-1306254"/>
            <a:ext cx="3516407" cy="3516407"/>
          </a:xfrm>
          <a:custGeom>
            <a:avLst/>
            <a:gdLst/>
            <a:ahLst/>
            <a:cxnLst/>
            <a:rect l="l" t="t" r="r" b="b"/>
            <a:pathLst>
              <a:path w="3516407" h="3516407">
                <a:moveTo>
                  <a:pt x="0" y="0"/>
                </a:moveTo>
                <a:lnTo>
                  <a:pt x="3516406" y="0"/>
                </a:lnTo>
                <a:lnTo>
                  <a:pt x="3516406" y="3516407"/>
                </a:lnTo>
                <a:lnTo>
                  <a:pt x="0" y="35164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14800" y="745610"/>
            <a:ext cx="100584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 spc="120" dirty="0">
                <a:solidFill>
                  <a:srgbClr val="545454"/>
                </a:solidFill>
                <a:latin typeface="Montserrat Black" pitchFamily="2" charset="0"/>
                <a:ea typeface="Mont Bold"/>
                <a:cs typeface="Mont Bold"/>
                <a:sym typeface="Mont Bold"/>
              </a:rPr>
              <a:t>MẸO PHÂN BIỆT</a:t>
            </a:r>
          </a:p>
          <a:p>
            <a:pPr algn="ctr">
              <a:lnSpc>
                <a:spcPts val="6000"/>
              </a:lnSpc>
            </a:pPr>
            <a:r>
              <a:rPr lang="en-US" sz="6000" b="1" spc="120" dirty="0">
                <a:solidFill>
                  <a:srgbClr val="545454"/>
                </a:solidFill>
                <a:latin typeface="Montserrat Black" pitchFamily="2" charset="0"/>
                <a:ea typeface="Mont Bold"/>
                <a:cs typeface="Mont Bold"/>
                <a:sym typeface="Mont Bold"/>
              </a:rPr>
              <a:t> CÂU ĐƠN - CÂU GHÉP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89670" y="2883678"/>
            <a:ext cx="4845356" cy="2583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Đếm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cụm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Chủ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ngữ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–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Vị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ngữ</a:t>
            </a:r>
            <a:endParaRPr lang="en-US" sz="2200" dirty="0">
              <a:solidFill>
                <a:srgbClr val="545454"/>
              </a:solidFill>
              <a:latin typeface="Montserrat Medium" pitchFamily="2" charset="0"/>
              <a:ea typeface="Canva Sans Bold"/>
              <a:cs typeface="Canva Sans Bold"/>
              <a:sym typeface="Canva Sans Bold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Câu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đơn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: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Chỉ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có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một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cụm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C–V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hoàn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chỉnh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diễn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tả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một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ý.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Câu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ghép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: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Có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từ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hai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cụm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C–V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trở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lên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mỗi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cụm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mang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một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ý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riêng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22535" y="7174906"/>
            <a:ext cx="4676305" cy="214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Kiểm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tra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liên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từ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/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quan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hệ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từ</a:t>
            </a:r>
            <a:endParaRPr lang="en-US" sz="2200" dirty="0">
              <a:solidFill>
                <a:srgbClr val="545454"/>
              </a:solidFill>
              <a:latin typeface="Montserrat Medium" pitchFamily="2" charset="0"/>
              <a:ea typeface="Canva Sans Bold"/>
              <a:cs typeface="Canva Sans Bold"/>
              <a:sym typeface="Canva Sans Bold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Câu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ghép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thường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dùng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và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nhưng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hoặc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vì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…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nên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… hay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nếu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…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thì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…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để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nối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các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vế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.</a:t>
            </a:r>
          </a:p>
          <a:p>
            <a:pPr algn="l">
              <a:lnSpc>
                <a:spcPts val="3359"/>
              </a:lnSpc>
            </a:pPr>
            <a:endParaRPr lang="en-US" sz="2200" dirty="0">
              <a:solidFill>
                <a:srgbClr val="545454"/>
              </a:solidFill>
              <a:latin typeface="Montserrat Medium" pitchFamily="2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59650" y="3032712"/>
            <a:ext cx="5462762" cy="2583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Chú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ý “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một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chủ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ngữ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–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nhiều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vị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ngữ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”</a:t>
            </a: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Nếu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vẫn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cùng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diễn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tả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một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ý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chính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→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câu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đơn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mở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rộng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.</a:t>
            </a: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Nếu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chia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thành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mấy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ý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tách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biệt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mỗi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ý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đủ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C–V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riêng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→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câu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ghép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2200" dirty="0">
              <a:solidFill>
                <a:srgbClr val="545454"/>
              </a:solidFill>
              <a:latin typeface="Montserrat Medium" pitchFamily="2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6876" y="6956898"/>
            <a:ext cx="5294903" cy="257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Không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dựa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hoàn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toàn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vào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dấu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câu</a:t>
            </a:r>
            <a:endParaRPr lang="en-US" sz="2200" dirty="0">
              <a:solidFill>
                <a:srgbClr val="545454"/>
              </a:solidFill>
              <a:latin typeface="Montserrat Medium" pitchFamily="2" charset="0"/>
              <a:ea typeface="Canva Sans Bold"/>
              <a:cs typeface="Canva Sans Bold"/>
              <a:sym typeface="Canva Sans Bold"/>
            </a:endParaRP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Dấu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phẩy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chấm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phẩy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đôi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khi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chỉ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là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tạm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ngắt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;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phải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xác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định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thực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sự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có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nhiều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cụm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C–V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hoàn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chỉnh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 hay </a:t>
            </a:r>
            <a:r>
              <a:rPr lang="en-US" sz="2200" dirty="0" err="1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không</a:t>
            </a:r>
            <a:r>
              <a:rPr lang="en-US" sz="2200" dirty="0">
                <a:solidFill>
                  <a:srgbClr val="545454"/>
                </a:solidFill>
                <a:latin typeface="Montserrat Medium" pitchFamily="2" charset="0"/>
                <a:ea typeface="Canva Sans Bold"/>
                <a:cs typeface="Canva Sans Bold"/>
                <a:sym typeface="Canva Sans Bold"/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2200" dirty="0">
              <a:solidFill>
                <a:srgbClr val="545454"/>
              </a:solidFill>
              <a:latin typeface="Montserrat Medium" pitchFamily="2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599576" y="3651309"/>
            <a:ext cx="135226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 dirty="0">
                <a:solidFill>
                  <a:srgbClr val="FFFFFF"/>
                </a:solidFill>
                <a:latin typeface="Montserrat Black" pitchFamily="2" charset="0"/>
                <a:ea typeface="Mont Bold"/>
                <a:cs typeface="Mont Bold"/>
                <a:sym typeface="Mont Bold"/>
              </a:rPr>
              <a:t>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99576" y="7380605"/>
            <a:ext cx="135226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 dirty="0">
                <a:solidFill>
                  <a:srgbClr val="FFFFFF"/>
                </a:solidFill>
                <a:latin typeface="Montserrat Black" pitchFamily="2" charset="0"/>
                <a:ea typeface="Mont Bold"/>
                <a:cs typeface="Mont Bold"/>
                <a:sym typeface="Mont Bold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18792" y="7380605"/>
            <a:ext cx="135226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 dirty="0">
                <a:solidFill>
                  <a:srgbClr val="FFFFFF"/>
                </a:solidFill>
                <a:latin typeface="Montserrat Black" pitchFamily="2" charset="0"/>
                <a:ea typeface="Mont Bold"/>
                <a:cs typeface="Mont Bold"/>
                <a:sym typeface="Mont Bold"/>
              </a:rPr>
              <a:t>03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18792" y="3651309"/>
            <a:ext cx="135226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 dirty="0">
                <a:solidFill>
                  <a:srgbClr val="FFFFFF"/>
                </a:solidFill>
                <a:latin typeface="Montserrat Black" pitchFamily="2" charset="0"/>
                <a:ea typeface="Mont Bold"/>
                <a:cs typeface="Mont Bold"/>
                <a:sym typeface="Mont Bold"/>
              </a:rPr>
              <a:t>04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428</Words>
  <Application>Microsoft Office PowerPoint</Application>
  <PresentationFormat>Custom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Montserrat</vt:lpstr>
      <vt:lpstr>Montserrat SemiBold</vt:lpstr>
      <vt:lpstr>Arial</vt:lpstr>
      <vt:lpstr>Montserrat Medium</vt:lpstr>
      <vt:lpstr>Montserrat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đơn và câu ghép</dc:title>
  <cp:lastModifiedBy>WEUP - THIET KE - 07</cp:lastModifiedBy>
  <cp:revision>2</cp:revision>
  <dcterms:created xsi:type="dcterms:W3CDTF">2006-08-16T00:00:00Z</dcterms:created>
  <dcterms:modified xsi:type="dcterms:W3CDTF">2025-04-18T07:25:48Z</dcterms:modified>
  <dc:identifier>DAGjufZjeqM</dc:identifier>
</cp:coreProperties>
</file>