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Lst>
  <p:sldSz cx="18288000" cy="10287000"/>
  <p:notesSz cx="6858000" cy="9144000"/>
  <p:embeddedFontLst>
    <p:embeddedFont>
      <p:font typeface="Fraunces" charset="1" panose="00000000000000000000"/>
      <p:regular r:id="rId12"/>
    </p:embeddedFont>
    <p:embeddedFont>
      <p:font typeface="Noto Serif Display Bold Italics" charset="1" panose="02020802080505090204"/>
      <p:regular r:id="rId13"/>
    </p:embeddedFont>
    <p:embeddedFont>
      <p:font typeface="Fraunces Bold" charset="1" panose="00000000000000000000"/>
      <p:regular r:id="rId14"/>
    </p:embeddedFont>
    <p:embeddedFont>
      <p:font typeface="Eczar" charset="1" panose="02000603040300000004"/>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png" Type="http://schemas.openxmlformats.org/officeDocument/2006/relationships/image"/><Relationship Id="rId3" Target="../media/image7.svg" Type="http://schemas.openxmlformats.org/officeDocument/2006/relationships/image"/><Relationship Id="rId4"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5F5F4"/>
        </a:solidFill>
      </p:bgPr>
    </p:bg>
    <p:spTree>
      <p:nvGrpSpPr>
        <p:cNvPr id="1" name=""/>
        <p:cNvGrpSpPr/>
        <p:nvPr/>
      </p:nvGrpSpPr>
      <p:grpSpPr>
        <a:xfrm>
          <a:off x="0" y="0"/>
          <a:ext cx="0" cy="0"/>
          <a:chOff x="0" y="0"/>
          <a:chExt cx="0" cy="0"/>
        </a:xfrm>
      </p:grpSpPr>
      <p:sp>
        <p:nvSpPr>
          <p:cNvPr name="Freeform 2" id="2"/>
          <p:cNvSpPr/>
          <p:nvPr/>
        </p:nvSpPr>
        <p:spPr>
          <a:xfrm flipH="true" flipV="false" rot="0">
            <a:off x="450650" y="747312"/>
            <a:ext cx="3667460" cy="2681830"/>
          </a:xfrm>
          <a:custGeom>
            <a:avLst/>
            <a:gdLst/>
            <a:ahLst/>
            <a:cxnLst/>
            <a:rect r="r" b="b" t="t" l="l"/>
            <a:pathLst>
              <a:path h="2681830" w="3667460">
                <a:moveTo>
                  <a:pt x="3667460" y="0"/>
                </a:moveTo>
                <a:lnTo>
                  <a:pt x="0" y="0"/>
                </a:lnTo>
                <a:lnTo>
                  <a:pt x="0" y="2681830"/>
                </a:lnTo>
                <a:lnTo>
                  <a:pt x="3667460" y="2681830"/>
                </a:lnTo>
                <a:lnTo>
                  <a:pt x="3667460" y="0"/>
                </a:lnTo>
                <a:close/>
              </a:path>
            </a:pathLst>
          </a:custGeom>
          <a:blipFill>
            <a:blip r:embed="rId2"/>
            <a:stretch>
              <a:fillRect l="0" t="0" r="0" b="0"/>
            </a:stretch>
          </a:blipFill>
        </p:spPr>
      </p:sp>
      <p:sp>
        <p:nvSpPr>
          <p:cNvPr name="Freeform 3" id="3"/>
          <p:cNvSpPr/>
          <p:nvPr/>
        </p:nvSpPr>
        <p:spPr>
          <a:xfrm flipH="false" flipV="false" rot="0">
            <a:off x="1028700" y="2595998"/>
            <a:ext cx="9648440" cy="6662302"/>
          </a:xfrm>
          <a:custGeom>
            <a:avLst/>
            <a:gdLst/>
            <a:ahLst/>
            <a:cxnLst/>
            <a:rect r="r" b="b" t="t" l="l"/>
            <a:pathLst>
              <a:path h="6662302" w="9648440">
                <a:moveTo>
                  <a:pt x="0" y="0"/>
                </a:moveTo>
                <a:lnTo>
                  <a:pt x="9648440" y="0"/>
                </a:lnTo>
                <a:lnTo>
                  <a:pt x="9648440" y="6662302"/>
                </a:lnTo>
                <a:lnTo>
                  <a:pt x="0" y="6662302"/>
                </a:lnTo>
                <a:lnTo>
                  <a:pt x="0" y="0"/>
                </a:lnTo>
                <a:close/>
              </a:path>
            </a:pathLst>
          </a:custGeom>
          <a:blipFill>
            <a:blip r:embed="rId3"/>
            <a:stretch>
              <a:fillRect l="-14078" t="-16566" r="-6505" b="0"/>
            </a:stretch>
          </a:blipFill>
        </p:spPr>
      </p:sp>
      <p:sp>
        <p:nvSpPr>
          <p:cNvPr name="Freeform 4" id="4"/>
          <p:cNvSpPr/>
          <p:nvPr/>
        </p:nvSpPr>
        <p:spPr>
          <a:xfrm flipH="false" flipV="false" rot="0">
            <a:off x="6624013" y="1234147"/>
            <a:ext cx="3104337" cy="2270047"/>
          </a:xfrm>
          <a:custGeom>
            <a:avLst/>
            <a:gdLst/>
            <a:ahLst/>
            <a:cxnLst/>
            <a:rect r="r" b="b" t="t" l="l"/>
            <a:pathLst>
              <a:path h="2270047" w="3104337">
                <a:moveTo>
                  <a:pt x="0" y="0"/>
                </a:moveTo>
                <a:lnTo>
                  <a:pt x="3104337" y="0"/>
                </a:lnTo>
                <a:lnTo>
                  <a:pt x="3104337" y="2270047"/>
                </a:lnTo>
                <a:lnTo>
                  <a:pt x="0" y="2270047"/>
                </a:lnTo>
                <a:lnTo>
                  <a:pt x="0" y="0"/>
                </a:lnTo>
                <a:close/>
              </a:path>
            </a:pathLst>
          </a:custGeom>
          <a:blipFill>
            <a:blip r:embed="rId2"/>
            <a:stretch>
              <a:fillRect l="0" t="0" r="0" b="0"/>
            </a:stretch>
          </a:blipFill>
        </p:spPr>
      </p:sp>
      <p:sp>
        <p:nvSpPr>
          <p:cNvPr name="Freeform 5" id="5"/>
          <p:cNvSpPr/>
          <p:nvPr/>
        </p:nvSpPr>
        <p:spPr>
          <a:xfrm flipH="false" flipV="false" rot="0">
            <a:off x="14590647" y="924986"/>
            <a:ext cx="2793121" cy="2023777"/>
          </a:xfrm>
          <a:custGeom>
            <a:avLst/>
            <a:gdLst/>
            <a:ahLst/>
            <a:cxnLst/>
            <a:rect r="r" b="b" t="t" l="l"/>
            <a:pathLst>
              <a:path h="2023777" w="2793121">
                <a:moveTo>
                  <a:pt x="0" y="0"/>
                </a:moveTo>
                <a:lnTo>
                  <a:pt x="2793121" y="0"/>
                </a:lnTo>
                <a:lnTo>
                  <a:pt x="2793121" y="2023777"/>
                </a:lnTo>
                <a:lnTo>
                  <a:pt x="0" y="2023777"/>
                </a:lnTo>
                <a:lnTo>
                  <a:pt x="0" y="0"/>
                </a:lnTo>
                <a:close/>
              </a:path>
            </a:pathLst>
          </a:custGeom>
          <a:blipFill>
            <a:blip r:embed="rId4"/>
            <a:stretch>
              <a:fillRect l="0" t="0" r="0" b="0"/>
            </a:stretch>
          </a:blipFill>
        </p:spPr>
      </p:sp>
      <p:sp>
        <p:nvSpPr>
          <p:cNvPr name="TextBox 6" id="6"/>
          <p:cNvSpPr txBox="true"/>
          <p:nvPr/>
        </p:nvSpPr>
        <p:spPr>
          <a:xfrm rot="0">
            <a:off x="1184653" y="1086863"/>
            <a:ext cx="2757400" cy="1509135"/>
          </a:xfrm>
          <a:prstGeom prst="rect">
            <a:avLst/>
          </a:prstGeom>
        </p:spPr>
        <p:txBody>
          <a:bodyPr anchor="t" rtlCol="false" tIns="0" lIns="0" bIns="0" rIns="0">
            <a:spAutoFit/>
          </a:bodyPr>
          <a:lstStyle/>
          <a:p>
            <a:pPr algn="ctr">
              <a:lnSpc>
                <a:spcPts val="4001"/>
              </a:lnSpc>
            </a:pPr>
            <a:r>
              <a:rPr lang="en-US" sz="2858">
                <a:solidFill>
                  <a:srgbClr val="030504"/>
                </a:solidFill>
                <a:latin typeface="Fraunces"/>
                <a:ea typeface="Fraunces"/>
                <a:cs typeface="Fraunces"/>
                <a:sym typeface="Fraunces"/>
              </a:rPr>
              <a:t>What should </a:t>
            </a:r>
          </a:p>
          <a:p>
            <a:pPr algn="ctr">
              <a:lnSpc>
                <a:spcPts val="4001"/>
              </a:lnSpc>
            </a:pPr>
            <a:r>
              <a:rPr lang="en-US" sz="2858">
                <a:solidFill>
                  <a:srgbClr val="030504"/>
                </a:solidFill>
                <a:latin typeface="Fraunces"/>
                <a:ea typeface="Fraunces"/>
                <a:cs typeface="Fraunces"/>
                <a:sym typeface="Fraunces"/>
              </a:rPr>
              <a:t>we learn</a:t>
            </a:r>
          </a:p>
          <a:p>
            <a:pPr algn="ctr">
              <a:lnSpc>
                <a:spcPts val="4001"/>
              </a:lnSpc>
            </a:pPr>
            <a:r>
              <a:rPr lang="en-US" sz="2858">
                <a:solidFill>
                  <a:srgbClr val="030504"/>
                </a:solidFill>
                <a:latin typeface="Fraunces"/>
                <a:ea typeface="Fraunces"/>
                <a:cs typeface="Fraunces"/>
                <a:sym typeface="Fraunces"/>
              </a:rPr>
              <a:t>today?</a:t>
            </a:r>
          </a:p>
        </p:txBody>
      </p:sp>
      <p:sp>
        <p:nvSpPr>
          <p:cNvPr name="TextBox 7" id="7"/>
          <p:cNvSpPr txBox="true"/>
          <p:nvPr/>
        </p:nvSpPr>
        <p:spPr>
          <a:xfrm rot="0">
            <a:off x="10312130" y="4695183"/>
            <a:ext cx="6090564" cy="3390900"/>
          </a:xfrm>
          <a:prstGeom prst="rect">
            <a:avLst/>
          </a:prstGeom>
        </p:spPr>
        <p:txBody>
          <a:bodyPr anchor="t" rtlCol="false" tIns="0" lIns="0" bIns="0" rIns="0">
            <a:spAutoFit/>
          </a:bodyPr>
          <a:lstStyle/>
          <a:p>
            <a:pPr algn="l">
              <a:lnSpc>
                <a:spcPts val="13200"/>
              </a:lnSpc>
            </a:pPr>
            <a:r>
              <a:rPr lang="en-US" b="true" sz="12000" i="true" spc="-588">
                <a:solidFill>
                  <a:srgbClr val="333333"/>
                </a:solidFill>
                <a:latin typeface="Noto Serif Display Bold Italics"/>
                <a:ea typeface="Noto Serif Display Bold Italics"/>
                <a:cs typeface="Noto Serif Display Bold Italics"/>
                <a:sym typeface="Noto Serif Display Bold Italics"/>
              </a:rPr>
              <a:t>Parts of </a:t>
            </a:r>
          </a:p>
          <a:p>
            <a:pPr algn="l">
              <a:lnSpc>
                <a:spcPts val="13200"/>
              </a:lnSpc>
            </a:pPr>
            <a:r>
              <a:rPr lang="en-US" b="true" sz="12000" i="true" spc="-588">
                <a:solidFill>
                  <a:srgbClr val="333333"/>
                </a:solidFill>
                <a:latin typeface="Noto Serif Display Bold Italics"/>
                <a:ea typeface="Noto Serif Display Bold Italics"/>
                <a:cs typeface="Noto Serif Display Bold Italics"/>
                <a:sym typeface="Noto Serif Display Bold Italics"/>
              </a:rPr>
              <a:t>Speech</a:t>
            </a:r>
          </a:p>
        </p:txBody>
      </p:sp>
      <p:sp>
        <p:nvSpPr>
          <p:cNvPr name="TextBox 8" id="8"/>
          <p:cNvSpPr txBox="true"/>
          <p:nvPr/>
        </p:nvSpPr>
        <p:spPr>
          <a:xfrm rot="0">
            <a:off x="6790106" y="1452127"/>
            <a:ext cx="2559665" cy="1143870"/>
          </a:xfrm>
          <a:prstGeom prst="rect">
            <a:avLst/>
          </a:prstGeom>
        </p:spPr>
        <p:txBody>
          <a:bodyPr anchor="t" rtlCol="false" tIns="0" lIns="0" bIns="0" rIns="0">
            <a:spAutoFit/>
          </a:bodyPr>
          <a:lstStyle/>
          <a:p>
            <a:pPr algn="ctr">
              <a:lnSpc>
                <a:spcPts val="4567"/>
              </a:lnSpc>
            </a:pPr>
            <a:r>
              <a:rPr lang="en-US" sz="3262">
                <a:solidFill>
                  <a:srgbClr val="030504"/>
                </a:solidFill>
                <a:latin typeface="Fraunces"/>
                <a:ea typeface="Fraunces"/>
                <a:cs typeface="Fraunces"/>
                <a:sym typeface="Fraunces"/>
              </a:rPr>
              <a:t>Parts of Speech</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5F5F4"/>
        </a:solidFill>
      </p:bgPr>
    </p:bg>
    <p:spTree>
      <p:nvGrpSpPr>
        <p:cNvPr id="1" name=""/>
        <p:cNvGrpSpPr/>
        <p:nvPr/>
      </p:nvGrpSpPr>
      <p:grpSpPr>
        <a:xfrm>
          <a:off x="0" y="0"/>
          <a:ext cx="0" cy="0"/>
          <a:chOff x="0" y="0"/>
          <a:chExt cx="0" cy="0"/>
        </a:xfrm>
      </p:grpSpPr>
      <p:grpSp>
        <p:nvGrpSpPr>
          <p:cNvPr name="Group 2" id="2"/>
          <p:cNvGrpSpPr/>
          <p:nvPr/>
        </p:nvGrpSpPr>
        <p:grpSpPr>
          <a:xfrm rot="0">
            <a:off x="643308" y="6962775"/>
            <a:ext cx="8282796" cy="2973948"/>
            <a:chOff x="0" y="0"/>
            <a:chExt cx="6503969" cy="2335258"/>
          </a:xfrm>
        </p:grpSpPr>
        <p:sp>
          <p:nvSpPr>
            <p:cNvPr name="Freeform 3" id="3"/>
            <p:cNvSpPr/>
            <p:nvPr/>
          </p:nvSpPr>
          <p:spPr>
            <a:xfrm flipH="false" flipV="false" rot="0">
              <a:off x="0" y="0"/>
              <a:ext cx="6503969" cy="2335258"/>
            </a:xfrm>
            <a:custGeom>
              <a:avLst/>
              <a:gdLst/>
              <a:ahLst/>
              <a:cxnLst/>
              <a:rect r="r" b="b" t="t" l="l"/>
              <a:pathLst>
                <a:path h="2335258" w="6503969">
                  <a:moveTo>
                    <a:pt x="6379509" y="59690"/>
                  </a:moveTo>
                  <a:cubicBezTo>
                    <a:pt x="6415069" y="59690"/>
                    <a:pt x="6444279" y="88900"/>
                    <a:pt x="6444279" y="124460"/>
                  </a:cubicBezTo>
                  <a:lnTo>
                    <a:pt x="6444279" y="2210798"/>
                  </a:lnTo>
                  <a:cubicBezTo>
                    <a:pt x="6444279" y="2246358"/>
                    <a:pt x="6415069" y="2275568"/>
                    <a:pt x="6379509" y="2275568"/>
                  </a:cubicBezTo>
                  <a:lnTo>
                    <a:pt x="124460" y="2275568"/>
                  </a:lnTo>
                  <a:cubicBezTo>
                    <a:pt x="88900" y="2275568"/>
                    <a:pt x="59690" y="2246358"/>
                    <a:pt x="59690" y="2210798"/>
                  </a:cubicBezTo>
                  <a:lnTo>
                    <a:pt x="59690" y="124460"/>
                  </a:lnTo>
                  <a:cubicBezTo>
                    <a:pt x="59690" y="88900"/>
                    <a:pt x="88900" y="59690"/>
                    <a:pt x="124460" y="59690"/>
                  </a:cubicBezTo>
                  <a:lnTo>
                    <a:pt x="6379509" y="59690"/>
                  </a:lnTo>
                  <a:moveTo>
                    <a:pt x="6379509" y="0"/>
                  </a:moveTo>
                  <a:lnTo>
                    <a:pt x="124460" y="0"/>
                  </a:lnTo>
                  <a:cubicBezTo>
                    <a:pt x="55880" y="0"/>
                    <a:pt x="0" y="55880"/>
                    <a:pt x="0" y="124460"/>
                  </a:cubicBezTo>
                  <a:lnTo>
                    <a:pt x="0" y="2210798"/>
                  </a:lnTo>
                  <a:cubicBezTo>
                    <a:pt x="0" y="2279378"/>
                    <a:pt x="55880" y="2335258"/>
                    <a:pt x="124460" y="2335258"/>
                  </a:cubicBezTo>
                  <a:lnTo>
                    <a:pt x="6379509" y="2335258"/>
                  </a:lnTo>
                  <a:cubicBezTo>
                    <a:pt x="6448089" y="2335258"/>
                    <a:pt x="6503969" y="2279378"/>
                    <a:pt x="6503969" y="2210798"/>
                  </a:cubicBezTo>
                  <a:lnTo>
                    <a:pt x="6503969" y="124460"/>
                  </a:lnTo>
                  <a:cubicBezTo>
                    <a:pt x="6503969" y="55880"/>
                    <a:pt x="6448089" y="0"/>
                    <a:pt x="6379509" y="0"/>
                  </a:cubicBezTo>
                  <a:close/>
                </a:path>
              </a:pathLst>
            </a:custGeom>
            <a:solidFill>
              <a:srgbClr val="333333"/>
            </a:solidFill>
          </p:spPr>
        </p:sp>
      </p:grpSp>
      <p:grpSp>
        <p:nvGrpSpPr>
          <p:cNvPr name="Group 4" id="4"/>
          <p:cNvGrpSpPr/>
          <p:nvPr/>
        </p:nvGrpSpPr>
        <p:grpSpPr>
          <a:xfrm rot="0">
            <a:off x="9630386" y="6923891"/>
            <a:ext cx="8100955" cy="3012832"/>
            <a:chOff x="0" y="0"/>
            <a:chExt cx="6503969" cy="2418896"/>
          </a:xfrm>
        </p:grpSpPr>
        <p:sp>
          <p:nvSpPr>
            <p:cNvPr name="Freeform 5" id="5"/>
            <p:cNvSpPr/>
            <p:nvPr/>
          </p:nvSpPr>
          <p:spPr>
            <a:xfrm flipH="false" flipV="false" rot="0">
              <a:off x="0" y="0"/>
              <a:ext cx="6503969" cy="2418896"/>
            </a:xfrm>
            <a:custGeom>
              <a:avLst/>
              <a:gdLst/>
              <a:ahLst/>
              <a:cxnLst/>
              <a:rect r="r" b="b" t="t" l="l"/>
              <a:pathLst>
                <a:path h="2418896" w="6503969">
                  <a:moveTo>
                    <a:pt x="6379509" y="59690"/>
                  </a:moveTo>
                  <a:cubicBezTo>
                    <a:pt x="6415069" y="59690"/>
                    <a:pt x="6444279" y="88900"/>
                    <a:pt x="6444279" y="124460"/>
                  </a:cubicBezTo>
                  <a:lnTo>
                    <a:pt x="6444279" y="2294436"/>
                  </a:lnTo>
                  <a:cubicBezTo>
                    <a:pt x="6444279" y="2329996"/>
                    <a:pt x="6415069" y="2359206"/>
                    <a:pt x="6379509" y="2359206"/>
                  </a:cubicBezTo>
                  <a:lnTo>
                    <a:pt x="124460" y="2359206"/>
                  </a:lnTo>
                  <a:cubicBezTo>
                    <a:pt x="88900" y="2359206"/>
                    <a:pt x="59690" y="2329996"/>
                    <a:pt x="59690" y="2294436"/>
                  </a:cubicBezTo>
                  <a:lnTo>
                    <a:pt x="59690" y="124460"/>
                  </a:lnTo>
                  <a:cubicBezTo>
                    <a:pt x="59690" y="88900"/>
                    <a:pt x="88900" y="59690"/>
                    <a:pt x="124460" y="59690"/>
                  </a:cubicBezTo>
                  <a:lnTo>
                    <a:pt x="6379509" y="59690"/>
                  </a:lnTo>
                  <a:moveTo>
                    <a:pt x="6379509" y="0"/>
                  </a:moveTo>
                  <a:lnTo>
                    <a:pt x="124460" y="0"/>
                  </a:lnTo>
                  <a:cubicBezTo>
                    <a:pt x="55880" y="0"/>
                    <a:pt x="0" y="55880"/>
                    <a:pt x="0" y="124460"/>
                  </a:cubicBezTo>
                  <a:lnTo>
                    <a:pt x="0" y="2294436"/>
                  </a:lnTo>
                  <a:cubicBezTo>
                    <a:pt x="0" y="2363016"/>
                    <a:pt x="55880" y="2418896"/>
                    <a:pt x="124460" y="2418896"/>
                  </a:cubicBezTo>
                  <a:lnTo>
                    <a:pt x="6379509" y="2418896"/>
                  </a:lnTo>
                  <a:cubicBezTo>
                    <a:pt x="6448089" y="2418896"/>
                    <a:pt x="6503969" y="2363016"/>
                    <a:pt x="6503969" y="2294436"/>
                  </a:cubicBezTo>
                  <a:lnTo>
                    <a:pt x="6503969" y="124460"/>
                  </a:lnTo>
                  <a:cubicBezTo>
                    <a:pt x="6503969" y="55880"/>
                    <a:pt x="6448089" y="0"/>
                    <a:pt x="6379509" y="0"/>
                  </a:cubicBezTo>
                  <a:close/>
                </a:path>
              </a:pathLst>
            </a:custGeom>
            <a:solidFill>
              <a:srgbClr val="333333"/>
            </a:solidFill>
          </p:spPr>
        </p:sp>
      </p:grpSp>
      <p:grpSp>
        <p:nvGrpSpPr>
          <p:cNvPr name="Group 6" id="6"/>
          <p:cNvGrpSpPr/>
          <p:nvPr/>
        </p:nvGrpSpPr>
        <p:grpSpPr>
          <a:xfrm rot="0">
            <a:off x="643308" y="1441342"/>
            <a:ext cx="3993857" cy="773093"/>
            <a:chOff x="0" y="0"/>
            <a:chExt cx="5325143" cy="1030791"/>
          </a:xfrm>
        </p:grpSpPr>
        <p:grpSp>
          <p:nvGrpSpPr>
            <p:cNvPr name="Group 7" id="7"/>
            <p:cNvGrpSpPr/>
            <p:nvPr/>
          </p:nvGrpSpPr>
          <p:grpSpPr>
            <a:xfrm rot="0">
              <a:off x="0" y="0"/>
              <a:ext cx="5325143" cy="1030791"/>
              <a:chOff x="0" y="0"/>
              <a:chExt cx="3411676" cy="660400"/>
            </a:xfrm>
          </p:grpSpPr>
          <p:sp>
            <p:nvSpPr>
              <p:cNvPr name="Freeform 8" id="8"/>
              <p:cNvSpPr/>
              <p:nvPr/>
            </p:nvSpPr>
            <p:spPr>
              <a:xfrm flipH="false" flipV="false" rot="0">
                <a:off x="0" y="0"/>
                <a:ext cx="3411676" cy="660400"/>
              </a:xfrm>
              <a:custGeom>
                <a:avLst/>
                <a:gdLst/>
                <a:ahLst/>
                <a:cxnLst/>
                <a:rect r="r" b="b" t="t" l="l"/>
                <a:pathLst>
                  <a:path h="660400" w="3411676">
                    <a:moveTo>
                      <a:pt x="3287216" y="660400"/>
                    </a:moveTo>
                    <a:lnTo>
                      <a:pt x="124460" y="660400"/>
                    </a:lnTo>
                    <a:cubicBezTo>
                      <a:pt x="55880" y="660400"/>
                      <a:pt x="0" y="604520"/>
                      <a:pt x="0" y="535940"/>
                    </a:cubicBezTo>
                    <a:lnTo>
                      <a:pt x="0" y="124460"/>
                    </a:lnTo>
                    <a:cubicBezTo>
                      <a:pt x="0" y="55880"/>
                      <a:pt x="55880" y="0"/>
                      <a:pt x="124460" y="0"/>
                    </a:cubicBezTo>
                    <a:lnTo>
                      <a:pt x="3287216" y="0"/>
                    </a:lnTo>
                    <a:cubicBezTo>
                      <a:pt x="3355796" y="0"/>
                      <a:pt x="3411676" y="55880"/>
                      <a:pt x="3411676" y="124460"/>
                    </a:cubicBezTo>
                    <a:lnTo>
                      <a:pt x="3411676" y="535940"/>
                    </a:lnTo>
                    <a:cubicBezTo>
                      <a:pt x="3411676" y="604520"/>
                      <a:pt x="3355796" y="660400"/>
                      <a:pt x="3287216" y="660400"/>
                    </a:cubicBezTo>
                    <a:close/>
                  </a:path>
                </a:pathLst>
              </a:custGeom>
              <a:solidFill>
                <a:srgbClr val="333333"/>
              </a:solidFill>
            </p:spPr>
          </p:sp>
        </p:grpSp>
        <p:sp>
          <p:nvSpPr>
            <p:cNvPr name="TextBox 9" id="9"/>
            <p:cNvSpPr txBox="true"/>
            <p:nvPr/>
          </p:nvSpPr>
          <p:spPr>
            <a:xfrm rot="0">
              <a:off x="94763" y="267745"/>
              <a:ext cx="5135618" cy="647700"/>
            </a:xfrm>
            <a:prstGeom prst="rect">
              <a:avLst/>
            </a:prstGeom>
          </p:spPr>
          <p:txBody>
            <a:bodyPr anchor="t" rtlCol="false" tIns="0" lIns="0" bIns="0" rIns="0">
              <a:spAutoFit/>
            </a:bodyPr>
            <a:lstStyle/>
            <a:p>
              <a:pPr algn="ctr">
                <a:lnSpc>
                  <a:spcPts val="3839"/>
                </a:lnSpc>
              </a:pPr>
              <a:r>
                <a:rPr lang="en-US" b="true" sz="3199">
                  <a:solidFill>
                    <a:srgbClr val="F5F5F4"/>
                  </a:solidFill>
                  <a:latin typeface="Fraunces Bold"/>
                  <a:ea typeface="Fraunces Bold"/>
                  <a:cs typeface="Fraunces Bold"/>
                  <a:sym typeface="Fraunces Bold"/>
                </a:rPr>
                <a:t>NOUN (N)</a:t>
              </a:r>
            </a:p>
          </p:txBody>
        </p:sp>
      </p:grpSp>
      <p:grpSp>
        <p:nvGrpSpPr>
          <p:cNvPr name="Group 10" id="10"/>
          <p:cNvGrpSpPr/>
          <p:nvPr/>
        </p:nvGrpSpPr>
        <p:grpSpPr>
          <a:xfrm rot="0">
            <a:off x="10040707" y="1441342"/>
            <a:ext cx="3993857" cy="773093"/>
            <a:chOff x="0" y="0"/>
            <a:chExt cx="5325143" cy="1030791"/>
          </a:xfrm>
        </p:grpSpPr>
        <p:grpSp>
          <p:nvGrpSpPr>
            <p:cNvPr name="Group 11" id="11"/>
            <p:cNvGrpSpPr/>
            <p:nvPr/>
          </p:nvGrpSpPr>
          <p:grpSpPr>
            <a:xfrm rot="0">
              <a:off x="0" y="0"/>
              <a:ext cx="5325143" cy="1030791"/>
              <a:chOff x="0" y="0"/>
              <a:chExt cx="3411676" cy="660400"/>
            </a:xfrm>
          </p:grpSpPr>
          <p:sp>
            <p:nvSpPr>
              <p:cNvPr name="Freeform 12" id="12"/>
              <p:cNvSpPr/>
              <p:nvPr/>
            </p:nvSpPr>
            <p:spPr>
              <a:xfrm flipH="false" flipV="false" rot="0">
                <a:off x="0" y="0"/>
                <a:ext cx="3411676" cy="660400"/>
              </a:xfrm>
              <a:custGeom>
                <a:avLst/>
                <a:gdLst/>
                <a:ahLst/>
                <a:cxnLst/>
                <a:rect r="r" b="b" t="t" l="l"/>
                <a:pathLst>
                  <a:path h="660400" w="3411676">
                    <a:moveTo>
                      <a:pt x="3287216" y="660400"/>
                    </a:moveTo>
                    <a:lnTo>
                      <a:pt x="124460" y="660400"/>
                    </a:lnTo>
                    <a:cubicBezTo>
                      <a:pt x="55880" y="660400"/>
                      <a:pt x="0" y="604520"/>
                      <a:pt x="0" y="535940"/>
                    </a:cubicBezTo>
                    <a:lnTo>
                      <a:pt x="0" y="124460"/>
                    </a:lnTo>
                    <a:cubicBezTo>
                      <a:pt x="0" y="55880"/>
                      <a:pt x="55880" y="0"/>
                      <a:pt x="124460" y="0"/>
                    </a:cubicBezTo>
                    <a:lnTo>
                      <a:pt x="3287216" y="0"/>
                    </a:lnTo>
                    <a:cubicBezTo>
                      <a:pt x="3355796" y="0"/>
                      <a:pt x="3411676" y="55880"/>
                      <a:pt x="3411676" y="124460"/>
                    </a:cubicBezTo>
                    <a:lnTo>
                      <a:pt x="3411676" y="535940"/>
                    </a:lnTo>
                    <a:cubicBezTo>
                      <a:pt x="3411676" y="604520"/>
                      <a:pt x="3355796" y="660400"/>
                      <a:pt x="3287216" y="660400"/>
                    </a:cubicBezTo>
                    <a:close/>
                  </a:path>
                </a:pathLst>
              </a:custGeom>
              <a:solidFill>
                <a:srgbClr val="333333"/>
              </a:solidFill>
            </p:spPr>
          </p:sp>
        </p:grpSp>
        <p:sp>
          <p:nvSpPr>
            <p:cNvPr name="TextBox 13" id="13"/>
            <p:cNvSpPr txBox="true"/>
            <p:nvPr/>
          </p:nvSpPr>
          <p:spPr>
            <a:xfrm rot="0">
              <a:off x="94763" y="267745"/>
              <a:ext cx="5135618" cy="647700"/>
            </a:xfrm>
            <a:prstGeom prst="rect">
              <a:avLst/>
            </a:prstGeom>
          </p:spPr>
          <p:txBody>
            <a:bodyPr anchor="t" rtlCol="false" tIns="0" lIns="0" bIns="0" rIns="0">
              <a:spAutoFit/>
            </a:bodyPr>
            <a:lstStyle/>
            <a:p>
              <a:pPr algn="ctr">
                <a:lnSpc>
                  <a:spcPts val="3839"/>
                </a:lnSpc>
              </a:pPr>
              <a:r>
                <a:rPr lang="en-US" sz="3199">
                  <a:solidFill>
                    <a:srgbClr val="F5F5F4"/>
                  </a:solidFill>
                  <a:latin typeface="Fraunces"/>
                  <a:ea typeface="Fraunces"/>
                  <a:cs typeface="Fraunces"/>
                  <a:sym typeface="Fraunces"/>
                </a:rPr>
                <a:t>VERB (V)</a:t>
              </a:r>
            </a:p>
          </p:txBody>
        </p:sp>
      </p:grpSp>
      <p:grpSp>
        <p:nvGrpSpPr>
          <p:cNvPr name="Group 14" id="14"/>
          <p:cNvGrpSpPr/>
          <p:nvPr/>
        </p:nvGrpSpPr>
        <p:grpSpPr>
          <a:xfrm rot="0">
            <a:off x="556660" y="2409825"/>
            <a:ext cx="8161012" cy="3780641"/>
            <a:chOff x="0" y="0"/>
            <a:chExt cx="10881349" cy="5040855"/>
          </a:xfrm>
        </p:grpSpPr>
        <p:grpSp>
          <p:nvGrpSpPr>
            <p:cNvPr name="Group 15" id="15"/>
            <p:cNvGrpSpPr/>
            <p:nvPr/>
          </p:nvGrpSpPr>
          <p:grpSpPr>
            <a:xfrm rot="0">
              <a:off x="0" y="0"/>
              <a:ext cx="10881349" cy="4555814"/>
              <a:chOff x="0" y="0"/>
              <a:chExt cx="7256584" cy="3038194"/>
            </a:xfrm>
          </p:grpSpPr>
          <p:sp>
            <p:nvSpPr>
              <p:cNvPr name="Freeform 16" id="16"/>
              <p:cNvSpPr/>
              <p:nvPr/>
            </p:nvSpPr>
            <p:spPr>
              <a:xfrm flipH="false" flipV="false" rot="0">
                <a:off x="0" y="0"/>
                <a:ext cx="7256583" cy="3038194"/>
              </a:xfrm>
              <a:custGeom>
                <a:avLst/>
                <a:gdLst/>
                <a:ahLst/>
                <a:cxnLst/>
                <a:rect r="r" b="b" t="t" l="l"/>
                <a:pathLst>
                  <a:path h="3038194" w="7256583">
                    <a:moveTo>
                      <a:pt x="7132124" y="59690"/>
                    </a:moveTo>
                    <a:cubicBezTo>
                      <a:pt x="7167683" y="59690"/>
                      <a:pt x="7196893" y="88900"/>
                      <a:pt x="7196893" y="124460"/>
                    </a:cubicBezTo>
                    <a:lnTo>
                      <a:pt x="7196893" y="2913734"/>
                    </a:lnTo>
                    <a:cubicBezTo>
                      <a:pt x="7196893" y="2949294"/>
                      <a:pt x="7167683" y="2978504"/>
                      <a:pt x="7132124" y="2978504"/>
                    </a:cubicBezTo>
                    <a:lnTo>
                      <a:pt x="124460" y="2978504"/>
                    </a:lnTo>
                    <a:cubicBezTo>
                      <a:pt x="88900" y="2978504"/>
                      <a:pt x="59690" y="2949294"/>
                      <a:pt x="59690" y="2913734"/>
                    </a:cubicBezTo>
                    <a:lnTo>
                      <a:pt x="59690" y="124460"/>
                    </a:lnTo>
                    <a:cubicBezTo>
                      <a:pt x="59690" y="88900"/>
                      <a:pt x="88900" y="59690"/>
                      <a:pt x="124460" y="59690"/>
                    </a:cubicBezTo>
                    <a:lnTo>
                      <a:pt x="7132124" y="59690"/>
                    </a:lnTo>
                    <a:moveTo>
                      <a:pt x="7132124" y="0"/>
                    </a:moveTo>
                    <a:lnTo>
                      <a:pt x="124460" y="0"/>
                    </a:lnTo>
                    <a:cubicBezTo>
                      <a:pt x="55880" y="0"/>
                      <a:pt x="0" y="55880"/>
                      <a:pt x="0" y="124460"/>
                    </a:cubicBezTo>
                    <a:lnTo>
                      <a:pt x="0" y="2913734"/>
                    </a:lnTo>
                    <a:cubicBezTo>
                      <a:pt x="0" y="2982314"/>
                      <a:pt x="55880" y="3038194"/>
                      <a:pt x="124460" y="3038194"/>
                    </a:cubicBezTo>
                    <a:lnTo>
                      <a:pt x="7132124" y="3038194"/>
                    </a:lnTo>
                    <a:cubicBezTo>
                      <a:pt x="7200704" y="3038194"/>
                      <a:pt x="7256583" y="2982314"/>
                      <a:pt x="7256583" y="2913734"/>
                    </a:cubicBezTo>
                    <a:lnTo>
                      <a:pt x="7256583" y="124460"/>
                    </a:lnTo>
                    <a:cubicBezTo>
                      <a:pt x="7256583" y="55880"/>
                      <a:pt x="7200704" y="0"/>
                      <a:pt x="7132124" y="0"/>
                    </a:cubicBezTo>
                    <a:close/>
                  </a:path>
                </a:pathLst>
              </a:custGeom>
              <a:solidFill>
                <a:srgbClr val="333333"/>
              </a:solidFill>
            </p:spPr>
          </p:sp>
        </p:grpSp>
        <p:sp>
          <p:nvSpPr>
            <p:cNvPr name="TextBox 17" id="17"/>
            <p:cNvSpPr txBox="true"/>
            <p:nvPr/>
          </p:nvSpPr>
          <p:spPr>
            <a:xfrm rot="0">
              <a:off x="94763" y="205330"/>
              <a:ext cx="10786586" cy="4835526"/>
            </a:xfrm>
            <a:prstGeom prst="rect">
              <a:avLst/>
            </a:prstGeom>
          </p:spPr>
          <p:txBody>
            <a:bodyPr anchor="t" rtlCol="false" tIns="0" lIns="0" bIns="0" rIns="0">
              <a:spAutoFit/>
            </a:bodyPr>
            <a:lstStyle/>
            <a:p>
              <a:pPr algn="l">
                <a:lnSpc>
                  <a:spcPts val="4199"/>
                </a:lnSpc>
              </a:pPr>
              <a:r>
                <a:rPr lang="en-US" sz="2999">
                  <a:solidFill>
                    <a:srgbClr val="333333"/>
                  </a:solidFill>
                  <a:latin typeface="Fraunces"/>
                  <a:ea typeface="Fraunces"/>
                  <a:cs typeface="Fraunces"/>
                  <a:sym typeface="Fraunces"/>
                </a:rPr>
                <a:t>Definition: A word used to name a person, place, thing, idea, or concept.</a:t>
              </a:r>
            </a:p>
            <a:p>
              <a:pPr algn="l">
                <a:lnSpc>
                  <a:spcPts val="4199"/>
                </a:lnSpc>
              </a:pPr>
              <a:r>
                <a:rPr lang="en-US" sz="2999">
                  <a:solidFill>
                    <a:srgbClr val="333333"/>
                  </a:solidFill>
                  <a:latin typeface="Fraunces"/>
                  <a:ea typeface="Fraunces"/>
                  <a:cs typeface="Fraunces"/>
                  <a:sym typeface="Fraunces"/>
                </a:rPr>
                <a:t>Examples:</a:t>
              </a:r>
            </a:p>
            <a:p>
              <a:pPr algn="l" marL="647697" indent="-323848" lvl="1">
                <a:lnSpc>
                  <a:spcPts val="4199"/>
                </a:lnSpc>
                <a:buFont typeface="Arial"/>
                <a:buChar char="•"/>
              </a:pPr>
              <a:r>
                <a:rPr lang="en-US" sz="2999">
                  <a:solidFill>
                    <a:srgbClr val="333333"/>
                  </a:solidFill>
                  <a:latin typeface="Fraunces"/>
                  <a:ea typeface="Fraunces"/>
                  <a:cs typeface="Fraunces"/>
                  <a:sym typeface="Fraunces"/>
                </a:rPr>
                <a:t>teacher, city, happiness, dog</a:t>
              </a:r>
            </a:p>
            <a:p>
              <a:pPr algn="l" marL="647697" indent="-323848" lvl="1">
                <a:lnSpc>
                  <a:spcPts val="4199"/>
                </a:lnSpc>
                <a:buFont typeface="Arial"/>
                <a:buChar char="•"/>
              </a:pPr>
              <a:r>
                <a:rPr lang="en-US" sz="2999">
                  <a:solidFill>
                    <a:srgbClr val="333333"/>
                  </a:solidFill>
                  <a:latin typeface="Fraunces"/>
                  <a:ea typeface="Fraunces"/>
                  <a:cs typeface="Fraunces"/>
                  <a:sym typeface="Fraunces"/>
                </a:rPr>
                <a:t>Sample Sentence:</a:t>
              </a:r>
            </a:p>
            <a:p>
              <a:pPr algn="l" marL="647697" indent="-323848" lvl="1">
                <a:lnSpc>
                  <a:spcPts val="4199"/>
                </a:lnSpc>
                <a:buFont typeface="Arial"/>
                <a:buChar char="•"/>
              </a:pPr>
              <a:r>
                <a:rPr lang="en-US" sz="2999">
                  <a:solidFill>
                    <a:srgbClr val="333333"/>
                  </a:solidFill>
                  <a:latin typeface="Fraunces"/>
                  <a:ea typeface="Fraunces"/>
                  <a:cs typeface="Fraunces"/>
                  <a:sym typeface="Fraunces"/>
                </a:rPr>
                <a:t>The teacher is explaining the lesson</a:t>
              </a:r>
            </a:p>
            <a:p>
              <a:pPr algn="l">
                <a:lnSpc>
                  <a:spcPts val="4199"/>
                </a:lnSpc>
              </a:pPr>
            </a:p>
          </p:txBody>
        </p:sp>
      </p:grpSp>
      <p:grpSp>
        <p:nvGrpSpPr>
          <p:cNvPr name="Group 18" id="18"/>
          <p:cNvGrpSpPr/>
          <p:nvPr/>
        </p:nvGrpSpPr>
        <p:grpSpPr>
          <a:xfrm rot="0">
            <a:off x="714380" y="5989657"/>
            <a:ext cx="3993857" cy="773093"/>
            <a:chOff x="0" y="0"/>
            <a:chExt cx="5325143" cy="1030791"/>
          </a:xfrm>
        </p:grpSpPr>
        <p:grpSp>
          <p:nvGrpSpPr>
            <p:cNvPr name="Group 19" id="19"/>
            <p:cNvGrpSpPr/>
            <p:nvPr/>
          </p:nvGrpSpPr>
          <p:grpSpPr>
            <a:xfrm rot="0">
              <a:off x="0" y="0"/>
              <a:ext cx="5325143" cy="1030791"/>
              <a:chOff x="0" y="0"/>
              <a:chExt cx="3411676" cy="660400"/>
            </a:xfrm>
          </p:grpSpPr>
          <p:sp>
            <p:nvSpPr>
              <p:cNvPr name="Freeform 20" id="20"/>
              <p:cNvSpPr/>
              <p:nvPr/>
            </p:nvSpPr>
            <p:spPr>
              <a:xfrm flipH="false" flipV="false" rot="0">
                <a:off x="0" y="0"/>
                <a:ext cx="3411676" cy="660400"/>
              </a:xfrm>
              <a:custGeom>
                <a:avLst/>
                <a:gdLst/>
                <a:ahLst/>
                <a:cxnLst/>
                <a:rect r="r" b="b" t="t" l="l"/>
                <a:pathLst>
                  <a:path h="660400" w="3411676">
                    <a:moveTo>
                      <a:pt x="3287216" y="660400"/>
                    </a:moveTo>
                    <a:lnTo>
                      <a:pt x="124460" y="660400"/>
                    </a:lnTo>
                    <a:cubicBezTo>
                      <a:pt x="55880" y="660400"/>
                      <a:pt x="0" y="604520"/>
                      <a:pt x="0" y="535940"/>
                    </a:cubicBezTo>
                    <a:lnTo>
                      <a:pt x="0" y="124460"/>
                    </a:lnTo>
                    <a:cubicBezTo>
                      <a:pt x="0" y="55880"/>
                      <a:pt x="55880" y="0"/>
                      <a:pt x="124460" y="0"/>
                    </a:cubicBezTo>
                    <a:lnTo>
                      <a:pt x="3287216" y="0"/>
                    </a:lnTo>
                    <a:cubicBezTo>
                      <a:pt x="3355796" y="0"/>
                      <a:pt x="3411676" y="55880"/>
                      <a:pt x="3411676" y="124460"/>
                    </a:cubicBezTo>
                    <a:lnTo>
                      <a:pt x="3411676" y="535940"/>
                    </a:lnTo>
                    <a:cubicBezTo>
                      <a:pt x="3411676" y="604520"/>
                      <a:pt x="3355796" y="660400"/>
                      <a:pt x="3287216" y="660400"/>
                    </a:cubicBezTo>
                    <a:close/>
                  </a:path>
                </a:pathLst>
              </a:custGeom>
              <a:solidFill>
                <a:srgbClr val="333333"/>
              </a:solidFill>
            </p:spPr>
          </p:sp>
        </p:grpSp>
        <p:sp>
          <p:nvSpPr>
            <p:cNvPr name="TextBox 21" id="21"/>
            <p:cNvSpPr txBox="true"/>
            <p:nvPr/>
          </p:nvSpPr>
          <p:spPr>
            <a:xfrm rot="0">
              <a:off x="94763" y="267745"/>
              <a:ext cx="5135618" cy="647700"/>
            </a:xfrm>
            <a:prstGeom prst="rect">
              <a:avLst/>
            </a:prstGeom>
          </p:spPr>
          <p:txBody>
            <a:bodyPr anchor="t" rtlCol="false" tIns="0" lIns="0" bIns="0" rIns="0">
              <a:spAutoFit/>
            </a:bodyPr>
            <a:lstStyle/>
            <a:p>
              <a:pPr algn="ctr">
                <a:lnSpc>
                  <a:spcPts val="3839"/>
                </a:lnSpc>
              </a:pPr>
              <a:r>
                <a:rPr lang="en-US" b="true" sz="3199">
                  <a:solidFill>
                    <a:srgbClr val="F5F5F4"/>
                  </a:solidFill>
                  <a:latin typeface="Fraunces Bold"/>
                  <a:ea typeface="Fraunces Bold"/>
                  <a:cs typeface="Fraunces Bold"/>
                  <a:sym typeface="Fraunces Bold"/>
                </a:rPr>
                <a:t>Adjective (ADJ)</a:t>
              </a:r>
            </a:p>
          </p:txBody>
        </p:sp>
      </p:grpSp>
      <p:grpSp>
        <p:nvGrpSpPr>
          <p:cNvPr name="Group 22" id="22"/>
          <p:cNvGrpSpPr/>
          <p:nvPr/>
        </p:nvGrpSpPr>
        <p:grpSpPr>
          <a:xfrm rot="0">
            <a:off x="10040707" y="5903148"/>
            <a:ext cx="3993857" cy="773093"/>
            <a:chOff x="0" y="0"/>
            <a:chExt cx="5325143" cy="1030791"/>
          </a:xfrm>
        </p:grpSpPr>
        <p:grpSp>
          <p:nvGrpSpPr>
            <p:cNvPr name="Group 23" id="23"/>
            <p:cNvGrpSpPr/>
            <p:nvPr/>
          </p:nvGrpSpPr>
          <p:grpSpPr>
            <a:xfrm rot="0">
              <a:off x="0" y="0"/>
              <a:ext cx="5325143" cy="1030791"/>
              <a:chOff x="0" y="0"/>
              <a:chExt cx="3411676" cy="660400"/>
            </a:xfrm>
          </p:grpSpPr>
          <p:sp>
            <p:nvSpPr>
              <p:cNvPr name="Freeform 24" id="24"/>
              <p:cNvSpPr/>
              <p:nvPr/>
            </p:nvSpPr>
            <p:spPr>
              <a:xfrm flipH="false" flipV="false" rot="0">
                <a:off x="0" y="0"/>
                <a:ext cx="3411676" cy="660400"/>
              </a:xfrm>
              <a:custGeom>
                <a:avLst/>
                <a:gdLst/>
                <a:ahLst/>
                <a:cxnLst/>
                <a:rect r="r" b="b" t="t" l="l"/>
                <a:pathLst>
                  <a:path h="660400" w="3411676">
                    <a:moveTo>
                      <a:pt x="3287216" y="660400"/>
                    </a:moveTo>
                    <a:lnTo>
                      <a:pt x="124460" y="660400"/>
                    </a:lnTo>
                    <a:cubicBezTo>
                      <a:pt x="55880" y="660400"/>
                      <a:pt x="0" y="604520"/>
                      <a:pt x="0" y="535940"/>
                    </a:cubicBezTo>
                    <a:lnTo>
                      <a:pt x="0" y="124460"/>
                    </a:lnTo>
                    <a:cubicBezTo>
                      <a:pt x="0" y="55880"/>
                      <a:pt x="55880" y="0"/>
                      <a:pt x="124460" y="0"/>
                    </a:cubicBezTo>
                    <a:lnTo>
                      <a:pt x="3287216" y="0"/>
                    </a:lnTo>
                    <a:cubicBezTo>
                      <a:pt x="3355796" y="0"/>
                      <a:pt x="3411676" y="55880"/>
                      <a:pt x="3411676" y="124460"/>
                    </a:cubicBezTo>
                    <a:lnTo>
                      <a:pt x="3411676" y="535940"/>
                    </a:lnTo>
                    <a:cubicBezTo>
                      <a:pt x="3411676" y="604520"/>
                      <a:pt x="3355796" y="660400"/>
                      <a:pt x="3287216" y="660400"/>
                    </a:cubicBezTo>
                    <a:close/>
                  </a:path>
                </a:pathLst>
              </a:custGeom>
              <a:solidFill>
                <a:srgbClr val="333333"/>
              </a:solidFill>
            </p:spPr>
          </p:sp>
        </p:grpSp>
        <p:sp>
          <p:nvSpPr>
            <p:cNvPr name="TextBox 25" id="25"/>
            <p:cNvSpPr txBox="true"/>
            <p:nvPr/>
          </p:nvSpPr>
          <p:spPr>
            <a:xfrm rot="0">
              <a:off x="94763" y="267745"/>
              <a:ext cx="5135618" cy="647700"/>
            </a:xfrm>
            <a:prstGeom prst="rect">
              <a:avLst/>
            </a:prstGeom>
          </p:spPr>
          <p:txBody>
            <a:bodyPr anchor="t" rtlCol="false" tIns="0" lIns="0" bIns="0" rIns="0">
              <a:spAutoFit/>
            </a:bodyPr>
            <a:lstStyle/>
            <a:p>
              <a:pPr algn="ctr">
                <a:lnSpc>
                  <a:spcPts val="3839"/>
                </a:lnSpc>
              </a:pPr>
              <a:r>
                <a:rPr lang="en-US" b="true" sz="3199">
                  <a:solidFill>
                    <a:srgbClr val="F5F5F4"/>
                  </a:solidFill>
                  <a:latin typeface="Fraunces Bold"/>
                  <a:ea typeface="Fraunces Bold"/>
                  <a:cs typeface="Fraunces Bold"/>
                  <a:sym typeface="Fraunces Bold"/>
                </a:rPr>
                <a:t>Adverb (ADV)</a:t>
              </a:r>
            </a:p>
          </p:txBody>
        </p:sp>
      </p:grpSp>
      <p:grpSp>
        <p:nvGrpSpPr>
          <p:cNvPr name="Group 26" id="26"/>
          <p:cNvGrpSpPr/>
          <p:nvPr/>
        </p:nvGrpSpPr>
        <p:grpSpPr>
          <a:xfrm rot="0">
            <a:off x="9472665" y="2415244"/>
            <a:ext cx="8258675" cy="3265634"/>
            <a:chOff x="0" y="0"/>
            <a:chExt cx="7343424" cy="2903727"/>
          </a:xfrm>
        </p:grpSpPr>
        <p:sp>
          <p:nvSpPr>
            <p:cNvPr name="Freeform 27" id="27"/>
            <p:cNvSpPr/>
            <p:nvPr/>
          </p:nvSpPr>
          <p:spPr>
            <a:xfrm flipH="false" flipV="false" rot="0">
              <a:off x="0" y="0"/>
              <a:ext cx="7343424" cy="2903727"/>
            </a:xfrm>
            <a:custGeom>
              <a:avLst/>
              <a:gdLst/>
              <a:ahLst/>
              <a:cxnLst/>
              <a:rect r="r" b="b" t="t" l="l"/>
              <a:pathLst>
                <a:path h="2903727" w="7343424">
                  <a:moveTo>
                    <a:pt x="7218963" y="59690"/>
                  </a:moveTo>
                  <a:cubicBezTo>
                    <a:pt x="7254524" y="59690"/>
                    <a:pt x="7283734" y="88900"/>
                    <a:pt x="7283734" y="124460"/>
                  </a:cubicBezTo>
                  <a:lnTo>
                    <a:pt x="7283734" y="2779267"/>
                  </a:lnTo>
                  <a:cubicBezTo>
                    <a:pt x="7283734" y="2814827"/>
                    <a:pt x="7254524" y="2844037"/>
                    <a:pt x="7218963" y="2844037"/>
                  </a:cubicBezTo>
                  <a:lnTo>
                    <a:pt x="124460" y="2844037"/>
                  </a:lnTo>
                  <a:cubicBezTo>
                    <a:pt x="88900" y="2844037"/>
                    <a:pt x="59690" y="2814827"/>
                    <a:pt x="59690" y="2779267"/>
                  </a:cubicBezTo>
                  <a:lnTo>
                    <a:pt x="59690" y="124460"/>
                  </a:lnTo>
                  <a:cubicBezTo>
                    <a:pt x="59690" y="88900"/>
                    <a:pt x="88900" y="59690"/>
                    <a:pt x="124460" y="59690"/>
                  </a:cubicBezTo>
                  <a:lnTo>
                    <a:pt x="7218963" y="59690"/>
                  </a:lnTo>
                  <a:moveTo>
                    <a:pt x="7218963" y="0"/>
                  </a:moveTo>
                  <a:lnTo>
                    <a:pt x="124460" y="0"/>
                  </a:lnTo>
                  <a:cubicBezTo>
                    <a:pt x="55880" y="0"/>
                    <a:pt x="0" y="55880"/>
                    <a:pt x="0" y="124460"/>
                  </a:cubicBezTo>
                  <a:lnTo>
                    <a:pt x="0" y="2779267"/>
                  </a:lnTo>
                  <a:cubicBezTo>
                    <a:pt x="0" y="2847847"/>
                    <a:pt x="55880" y="2903727"/>
                    <a:pt x="124460" y="2903727"/>
                  </a:cubicBezTo>
                  <a:lnTo>
                    <a:pt x="7218964" y="2903727"/>
                  </a:lnTo>
                  <a:cubicBezTo>
                    <a:pt x="7287544" y="2903727"/>
                    <a:pt x="7343424" y="2847847"/>
                    <a:pt x="7343424" y="2779267"/>
                  </a:cubicBezTo>
                  <a:lnTo>
                    <a:pt x="7343424" y="124460"/>
                  </a:lnTo>
                  <a:cubicBezTo>
                    <a:pt x="7343424" y="55880"/>
                    <a:pt x="7287544" y="0"/>
                    <a:pt x="7218963" y="0"/>
                  </a:cubicBezTo>
                  <a:close/>
                </a:path>
              </a:pathLst>
            </a:custGeom>
            <a:solidFill>
              <a:srgbClr val="333333"/>
            </a:solidFill>
          </p:spPr>
        </p:sp>
      </p:grpSp>
      <p:sp>
        <p:nvSpPr>
          <p:cNvPr name="Freeform 28" id="28"/>
          <p:cNvSpPr/>
          <p:nvPr/>
        </p:nvSpPr>
        <p:spPr>
          <a:xfrm flipH="false" flipV="false" rot="0">
            <a:off x="16667932" y="266700"/>
            <a:ext cx="1063409" cy="2365321"/>
          </a:xfrm>
          <a:custGeom>
            <a:avLst/>
            <a:gdLst/>
            <a:ahLst/>
            <a:cxnLst/>
            <a:rect r="r" b="b" t="t" l="l"/>
            <a:pathLst>
              <a:path h="2365321" w="1063409">
                <a:moveTo>
                  <a:pt x="0" y="0"/>
                </a:moveTo>
                <a:lnTo>
                  <a:pt x="1063408" y="0"/>
                </a:lnTo>
                <a:lnTo>
                  <a:pt x="1063408" y="2365321"/>
                </a:lnTo>
                <a:lnTo>
                  <a:pt x="0" y="2365321"/>
                </a:lnTo>
                <a:lnTo>
                  <a:pt x="0" y="0"/>
                </a:lnTo>
                <a:close/>
              </a:path>
            </a:pathLst>
          </a:custGeom>
          <a:blipFill>
            <a:blip r:embed="rId2"/>
            <a:stretch>
              <a:fillRect l="0" t="0" r="0" b="0"/>
            </a:stretch>
          </a:blipFill>
        </p:spPr>
      </p:sp>
      <p:sp>
        <p:nvSpPr>
          <p:cNvPr name="Freeform 29" id="29"/>
          <p:cNvSpPr/>
          <p:nvPr/>
        </p:nvSpPr>
        <p:spPr>
          <a:xfrm flipH="false" flipV="false" rot="-1012110">
            <a:off x="664373" y="59287"/>
            <a:ext cx="465411" cy="1176826"/>
          </a:xfrm>
          <a:custGeom>
            <a:avLst/>
            <a:gdLst/>
            <a:ahLst/>
            <a:cxnLst/>
            <a:rect r="r" b="b" t="t" l="l"/>
            <a:pathLst>
              <a:path h="1176826" w="465411">
                <a:moveTo>
                  <a:pt x="0" y="0"/>
                </a:moveTo>
                <a:lnTo>
                  <a:pt x="465411" y="0"/>
                </a:lnTo>
                <a:lnTo>
                  <a:pt x="465411" y="1176826"/>
                </a:lnTo>
                <a:lnTo>
                  <a:pt x="0" y="1176826"/>
                </a:lnTo>
                <a:lnTo>
                  <a:pt x="0" y="0"/>
                </a:lnTo>
                <a:close/>
              </a:path>
            </a:pathLst>
          </a:custGeom>
          <a:blipFill>
            <a:blip r:embed="rId3"/>
            <a:stretch>
              <a:fillRect l="0" t="0" r="0" b="0"/>
            </a:stretch>
          </a:blipFill>
        </p:spPr>
      </p:sp>
      <p:sp>
        <p:nvSpPr>
          <p:cNvPr name="TextBox 30" id="30"/>
          <p:cNvSpPr txBox="true"/>
          <p:nvPr/>
        </p:nvSpPr>
        <p:spPr>
          <a:xfrm rot="0">
            <a:off x="2634711" y="257175"/>
            <a:ext cx="12328693" cy="771525"/>
          </a:xfrm>
          <a:prstGeom prst="rect">
            <a:avLst/>
          </a:prstGeom>
        </p:spPr>
        <p:txBody>
          <a:bodyPr anchor="t" rtlCol="false" tIns="0" lIns="0" bIns="0" rIns="0">
            <a:spAutoFit/>
          </a:bodyPr>
          <a:lstStyle/>
          <a:p>
            <a:pPr algn="ctr">
              <a:lnSpc>
                <a:spcPts val="6000"/>
              </a:lnSpc>
            </a:pPr>
            <a:r>
              <a:rPr lang="en-US" b="true" sz="5000" spc="-245">
                <a:solidFill>
                  <a:srgbClr val="333333"/>
                </a:solidFill>
                <a:latin typeface="Fraunces Bold"/>
                <a:ea typeface="Fraunces Bold"/>
                <a:cs typeface="Fraunces Bold"/>
                <a:sym typeface="Fraunces Bold"/>
              </a:rPr>
              <a:t>CONCEPT</a:t>
            </a:r>
          </a:p>
        </p:txBody>
      </p:sp>
      <p:sp>
        <p:nvSpPr>
          <p:cNvPr name="TextBox 31" id="31"/>
          <p:cNvSpPr txBox="true"/>
          <p:nvPr/>
        </p:nvSpPr>
        <p:spPr>
          <a:xfrm rot="0">
            <a:off x="734740" y="7162800"/>
            <a:ext cx="8140652" cy="3124200"/>
          </a:xfrm>
          <a:prstGeom prst="rect">
            <a:avLst/>
          </a:prstGeom>
        </p:spPr>
        <p:txBody>
          <a:bodyPr anchor="t" rtlCol="false" tIns="0" lIns="0" bIns="0" rIns="0">
            <a:spAutoFit/>
          </a:bodyPr>
          <a:lstStyle/>
          <a:p>
            <a:pPr algn="l">
              <a:lnSpc>
                <a:spcPts val="3599"/>
              </a:lnSpc>
            </a:pPr>
            <a:r>
              <a:rPr lang="en-US" sz="2999">
                <a:solidFill>
                  <a:srgbClr val="333333"/>
                </a:solidFill>
                <a:latin typeface="Fraunces"/>
                <a:ea typeface="Fraunces"/>
                <a:cs typeface="Fraunces"/>
                <a:sym typeface="Fraunces"/>
              </a:rPr>
              <a:t>Definition: A word that modifies or describes a noun or pronoun.</a:t>
            </a:r>
          </a:p>
          <a:p>
            <a:pPr algn="l">
              <a:lnSpc>
                <a:spcPts val="3599"/>
              </a:lnSpc>
            </a:pPr>
            <a:r>
              <a:rPr lang="en-US" sz="2999">
                <a:solidFill>
                  <a:srgbClr val="333333"/>
                </a:solidFill>
                <a:latin typeface="Fraunces"/>
                <a:ea typeface="Fraunces"/>
                <a:cs typeface="Fraunces"/>
                <a:sym typeface="Fraunces"/>
              </a:rPr>
              <a:t>Examples:</a:t>
            </a:r>
          </a:p>
          <a:p>
            <a:pPr algn="l" marL="647697" indent="-323848" lvl="1">
              <a:lnSpc>
                <a:spcPts val="3599"/>
              </a:lnSpc>
              <a:buFont typeface="Arial"/>
              <a:buChar char="•"/>
            </a:pPr>
            <a:r>
              <a:rPr lang="en-US" sz="2999">
                <a:solidFill>
                  <a:srgbClr val="333333"/>
                </a:solidFill>
                <a:latin typeface="Fraunces"/>
                <a:ea typeface="Fraunces"/>
                <a:cs typeface="Fraunces"/>
                <a:sym typeface="Fraunces"/>
              </a:rPr>
              <a:t>beautiful, tall, happy, red, interesting</a:t>
            </a:r>
          </a:p>
          <a:p>
            <a:pPr algn="l">
              <a:lnSpc>
                <a:spcPts val="3599"/>
              </a:lnSpc>
            </a:pPr>
            <a:r>
              <a:rPr lang="en-US" sz="2999">
                <a:solidFill>
                  <a:srgbClr val="333333"/>
                </a:solidFill>
                <a:latin typeface="Fraunces"/>
                <a:ea typeface="Fraunces"/>
                <a:cs typeface="Fraunces"/>
                <a:sym typeface="Fraunces"/>
              </a:rPr>
              <a:t>Sample Sentence:</a:t>
            </a:r>
          </a:p>
          <a:p>
            <a:pPr algn="l" marL="647697" indent="-323848" lvl="1">
              <a:lnSpc>
                <a:spcPts val="3599"/>
              </a:lnSpc>
              <a:buFont typeface="Arial"/>
              <a:buChar char="•"/>
            </a:pPr>
            <a:r>
              <a:rPr lang="en-US" sz="2999">
                <a:solidFill>
                  <a:srgbClr val="333333"/>
                </a:solidFill>
                <a:latin typeface="Fraunces"/>
                <a:ea typeface="Fraunces"/>
                <a:cs typeface="Fraunces"/>
                <a:sym typeface="Fraunces"/>
              </a:rPr>
              <a:t>She has a beautiful house.</a:t>
            </a:r>
          </a:p>
          <a:p>
            <a:pPr algn="l">
              <a:lnSpc>
                <a:spcPts val="3599"/>
              </a:lnSpc>
            </a:pPr>
          </a:p>
        </p:txBody>
      </p:sp>
      <p:sp>
        <p:nvSpPr>
          <p:cNvPr name="TextBox 32" id="32"/>
          <p:cNvSpPr txBox="true"/>
          <p:nvPr/>
        </p:nvSpPr>
        <p:spPr>
          <a:xfrm rot="0">
            <a:off x="9764993" y="7076291"/>
            <a:ext cx="7966347" cy="2676525"/>
          </a:xfrm>
          <a:prstGeom prst="rect">
            <a:avLst/>
          </a:prstGeom>
        </p:spPr>
        <p:txBody>
          <a:bodyPr anchor="t" rtlCol="false" tIns="0" lIns="0" bIns="0" rIns="0">
            <a:spAutoFit/>
          </a:bodyPr>
          <a:lstStyle/>
          <a:p>
            <a:pPr algn="l">
              <a:lnSpc>
                <a:spcPts val="3599"/>
              </a:lnSpc>
            </a:pPr>
            <a:r>
              <a:rPr lang="en-US" sz="2999">
                <a:solidFill>
                  <a:srgbClr val="333333"/>
                </a:solidFill>
                <a:latin typeface="Fraunces"/>
                <a:ea typeface="Fraunces"/>
                <a:cs typeface="Fraunces"/>
                <a:sym typeface="Fraunces"/>
              </a:rPr>
              <a:t>Definition: A word that modifies a verb, an adjective, another adverb, or an entire sentence.</a:t>
            </a:r>
          </a:p>
          <a:p>
            <a:pPr algn="l">
              <a:lnSpc>
                <a:spcPts val="3599"/>
              </a:lnSpc>
            </a:pPr>
            <a:r>
              <a:rPr lang="en-US" sz="2999">
                <a:solidFill>
                  <a:srgbClr val="333333"/>
                </a:solidFill>
                <a:latin typeface="Fraunces"/>
                <a:ea typeface="Fraunces"/>
                <a:cs typeface="Fraunces"/>
                <a:sym typeface="Fraunces"/>
              </a:rPr>
              <a:t>Examples:</a:t>
            </a:r>
          </a:p>
          <a:p>
            <a:pPr algn="l" marL="647697" indent="-323848" lvl="1">
              <a:lnSpc>
                <a:spcPts val="3599"/>
              </a:lnSpc>
              <a:buFont typeface="Arial"/>
              <a:buChar char="•"/>
            </a:pPr>
            <a:r>
              <a:rPr lang="en-US" sz="2999">
                <a:solidFill>
                  <a:srgbClr val="333333"/>
                </a:solidFill>
                <a:latin typeface="Fraunces"/>
                <a:ea typeface="Fraunces"/>
                <a:cs typeface="Fraunces"/>
                <a:sym typeface="Fraunces"/>
              </a:rPr>
              <a:t>quickly, very, always, well, slowly</a:t>
            </a:r>
          </a:p>
          <a:p>
            <a:pPr algn="l" marL="647697" indent="-323848" lvl="1">
              <a:lnSpc>
                <a:spcPts val="3599"/>
              </a:lnSpc>
              <a:buFont typeface="Arial"/>
              <a:buChar char="•"/>
            </a:pPr>
            <a:r>
              <a:rPr lang="en-US" sz="2999">
                <a:solidFill>
                  <a:srgbClr val="333333"/>
                </a:solidFill>
                <a:latin typeface="Fraunces"/>
                <a:ea typeface="Fraunces"/>
                <a:cs typeface="Fraunces"/>
                <a:sym typeface="Fraunces"/>
              </a:rPr>
              <a:t>He speaks English fluently.</a:t>
            </a:r>
          </a:p>
        </p:txBody>
      </p:sp>
      <p:sp>
        <p:nvSpPr>
          <p:cNvPr name="TextBox 33" id="33"/>
          <p:cNvSpPr txBox="true"/>
          <p:nvPr/>
        </p:nvSpPr>
        <p:spPr>
          <a:xfrm rot="0">
            <a:off x="9544587" y="2543175"/>
            <a:ext cx="8186753" cy="3114675"/>
          </a:xfrm>
          <a:prstGeom prst="rect">
            <a:avLst/>
          </a:prstGeom>
        </p:spPr>
        <p:txBody>
          <a:bodyPr anchor="t" rtlCol="false" tIns="0" lIns="0" bIns="0" rIns="0">
            <a:spAutoFit/>
          </a:bodyPr>
          <a:lstStyle/>
          <a:p>
            <a:pPr algn="l">
              <a:lnSpc>
                <a:spcPts val="4199"/>
              </a:lnSpc>
            </a:pPr>
            <a:r>
              <a:rPr lang="en-US" sz="2999">
                <a:solidFill>
                  <a:srgbClr val="333333"/>
                </a:solidFill>
                <a:latin typeface="Fraunces"/>
                <a:ea typeface="Fraunces"/>
                <a:cs typeface="Fraunces"/>
                <a:sym typeface="Fraunces"/>
              </a:rPr>
              <a:t>Definition: A word that expresses an action, event, or state of being.</a:t>
            </a:r>
          </a:p>
          <a:p>
            <a:pPr algn="l">
              <a:lnSpc>
                <a:spcPts val="4199"/>
              </a:lnSpc>
            </a:pPr>
            <a:r>
              <a:rPr lang="en-US" sz="2999">
                <a:solidFill>
                  <a:srgbClr val="333333"/>
                </a:solidFill>
                <a:latin typeface="Fraunces"/>
                <a:ea typeface="Fraunces"/>
                <a:cs typeface="Fraunces"/>
                <a:sym typeface="Fraunces"/>
              </a:rPr>
              <a:t>Examples:</a:t>
            </a:r>
          </a:p>
          <a:p>
            <a:pPr algn="l" marL="647697" indent="-323848" lvl="1">
              <a:lnSpc>
                <a:spcPts val="4199"/>
              </a:lnSpc>
              <a:buFont typeface="Arial"/>
              <a:buChar char="•"/>
            </a:pPr>
            <a:r>
              <a:rPr lang="en-US" sz="2999">
                <a:solidFill>
                  <a:srgbClr val="333333"/>
                </a:solidFill>
                <a:latin typeface="Fraunces"/>
                <a:ea typeface="Fraunces"/>
                <a:cs typeface="Fraunces"/>
                <a:sym typeface="Fraunces"/>
              </a:rPr>
              <a:t>run, eat, think, be, have, become</a:t>
            </a:r>
          </a:p>
          <a:p>
            <a:pPr algn="l">
              <a:lnSpc>
                <a:spcPts val="4199"/>
              </a:lnSpc>
            </a:pPr>
            <a:r>
              <a:rPr lang="en-US" sz="2999">
                <a:solidFill>
                  <a:srgbClr val="333333"/>
                </a:solidFill>
                <a:latin typeface="Fraunces"/>
                <a:ea typeface="Fraunces"/>
                <a:cs typeface="Fraunces"/>
                <a:sym typeface="Fraunces"/>
              </a:rPr>
              <a:t>Sample Sentence:</a:t>
            </a:r>
          </a:p>
          <a:p>
            <a:pPr algn="l" marL="647697" indent="-323848" lvl="1">
              <a:lnSpc>
                <a:spcPts val="4199"/>
              </a:lnSpc>
              <a:buFont typeface="Arial"/>
              <a:buChar char="•"/>
            </a:pPr>
            <a:r>
              <a:rPr lang="en-US" sz="2999">
                <a:solidFill>
                  <a:srgbClr val="333333"/>
                </a:solidFill>
                <a:latin typeface="Fraunces"/>
                <a:ea typeface="Fraunces"/>
                <a:cs typeface="Fraunces"/>
                <a:sym typeface="Fraunces"/>
              </a:rPr>
              <a:t>They run every morning.</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5F5F4"/>
        </a:solidFill>
      </p:bgPr>
    </p:bg>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543279" y="1028700"/>
          <a:ext cx="15475273" cy="8093769"/>
        </p:xfrm>
        <a:graphic>
          <a:graphicData uri="http://schemas.openxmlformats.org/drawingml/2006/table">
            <a:tbl>
              <a:tblPr/>
              <a:tblGrid>
                <a:gridCol w="1447569"/>
                <a:gridCol w="8502521"/>
                <a:gridCol w="5525183"/>
              </a:tblGrid>
              <a:tr h="903080">
                <a:tc>
                  <a:txBody>
                    <a:bodyPr anchor="t" rtlCol="false"/>
                    <a:lstStyle/>
                    <a:p>
                      <a:pPr algn="ctr">
                        <a:lnSpc>
                          <a:spcPts val="2721"/>
                        </a:lnSpc>
                        <a:defRPr/>
                      </a:pPr>
                      <a:endParaRPr lang="en-US" sz="1100"/>
                    </a:p>
                  </a:txBody>
                  <a:tcPr marL="176360" marR="176360" marT="176360" marB="176360" anchor="ctr">
                    <a:lnL cmpd="sng" algn="ctr" cap="flat" w="32654">
                      <a:solidFill>
                        <a:srgbClr val="000000"/>
                      </a:solidFill>
                      <a:prstDash val="solid"/>
                      <a:round/>
                      <a:headEnd type="none" w="med" len="med"/>
                      <a:tailEnd type="none" w="med" len="med"/>
                    </a:lnL>
                    <a:lnR cmpd="sng" algn="ctr" cap="flat" w="32654">
                      <a:solidFill>
                        <a:srgbClr val="000000"/>
                      </a:solidFill>
                      <a:prstDash val="solid"/>
                      <a:round/>
                      <a:headEnd type="none" w="med" len="med"/>
                      <a:tailEnd type="none" w="med" len="med"/>
                    </a:lnR>
                    <a:lnT cmpd="sng" algn="ctr" cap="flat" w="32654">
                      <a:solidFill>
                        <a:srgbClr val="000000"/>
                      </a:solidFill>
                      <a:prstDash val="solid"/>
                      <a:round/>
                      <a:headEnd type="none" w="med" len="med"/>
                      <a:tailEnd type="none" w="med" len="med"/>
                    </a:lnT>
                    <a:lnB cmpd="sng" algn="ctr" cap="flat" w="32654">
                      <a:solidFill>
                        <a:srgbClr val="000000"/>
                      </a:solidFill>
                      <a:prstDash val="solid"/>
                      <a:round/>
                      <a:headEnd type="none" w="med" len="med"/>
                      <a:tailEnd type="none" w="med" len="med"/>
                    </a:lnB>
                  </a:tcPr>
                </a:tc>
                <a:tc>
                  <a:txBody>
                    <a:bodyPr anchor="t" rtlCol="false"/>
                    <a:lstStyle/>
                    <a:p>
                      <a:pPr algn="l">
                        <a:lnSpc>
                          <a:spcPts val="3888"/>
                        </a:lnSpc>
                        <a:defRPr/>
                      </a:pPr>
                      <a:r>
                        <a:rPr lang="en-US" sz="2777">
                          <a:solidFill>
                            <a:srgbClr val="000000"/>
                          </a:solidFill>
                          <a:latin typeface="Fraunces"/>
                          <a:ea typeface="Fraunces"/>
                          <a:cs typeface="Fraunces"/>
                          <a:sym typeface="Fraunces"/>
                        </a:rPr>
                        <a:t>Rules</a:t>
                      </a:r>
                      <a:endParaRPr lang="en-US" sz="1100"/>
                    </a:p>
                  </a:txBody>
                  <a:tcPr marL="176360" marR="176360" marT="176360" marB="176360" anchor="ctr">
                    <a:lnL cmpd="sng" algn="ctr" cap="flat" w="32654">
                      <a:solidFill>
                        <a:srgbClr val="000000"/>
                      </a:solidFill>
                      <a:prstDash val="solid"/>
                      <a:round/>
                      <a:headEnd type="none" w="med" len="med"/>
                      <a:tailEnd type="none" w="med" len="med"/>
                    </a:lnL>
                    <a:lnR cmpd="sng" algn="ctr" cap="flat" w="32654">
                      <a:solidFill>
                        <a:srgbClr val="000000"/>
                      </a:solidFill>
                      <a:prstDash val="solid"/>
                      <a:round/>
                      <a:headEnd type="none" w="med" len="med"/>
                      <a:tailEnd type="none" w="med" len="med"/>
                    </a:lnR>
                    <a:lnT cmpd="sng" algn="ctr" cap="flat" w="32654">
                      <a:solidFill>
                        <a:srgbClr val="000000"/>
                      </a:solidFill>
                      <a:prstDash val="solid"/>
                      <a:round/>
                      <a:headEnd type="none" w="med" len="med"/>
                      <a:tailEnd type="none" w="med" len="med"/>
                    </a:lnT>
                    <a:lnB cmpd="sng" algn="ctr" cap="flat" w="32654">
                      <a:solidFill>
                        <a:srgbClr val="000000"/>
                      </a:solidFill>
                      <a:prstDash val="solid"/>
                      <a:round/>
                      <a:headEnd type="none" w="med" len="med"/>
                      <a:tailEnd type="none" w="med" len="med"/>
                    </a:lnB>
                  </a:tcPr>
                </a:tc>
                <a:tc>
                  <a:txBody>
                    <a:bodyPr anchor="t" rtlCol="false"/>
                    <a:lstStyle/>
                    <a:p>
                      <a:pPr algn="ctr">
                        <a:lnSpc>
                          <a:spcPts val="3888"/>
                        </a:lnSpc>
                        <a:defRPr/>
                      </a:pPr>
                      <a:r>
                        <a:rPr lang="en-US" sz="2777" b="true">
                          <a:solidFill>
                            <a:srgbClr val="000000"/>
                          </a:solidFill>
                          <a:latin typeface="Fraunces Bold"/>
                          <a:ea typeface="Fraunces Bold"/>
                          <a:cs typeface="Fraunces Bold"/>
                          <a:sym typeface="Fraunces Bold"/>
                        </a:rPr>
                        <a:t>Example </a:t>
                      </a:r>
                      <a:endParaRPr lang="en-US" sz="1100"/>
                    </a:p>
                  </a:txBody>
                  <a:tcPr marL="176360" marR="176360" marT="176360" marB="176360" anchor="ctr">
                    <a:lnL cmpd="sng" algn="ctr" cap="flat" w="32654">
                      <a:solidFill>
                        <a:srgbClr val="000000"/>
                      </a:solidFill>
                      <a:prstDash val="solid"/>
                      <a:round/>
                      <a:headEnd type="none" w="med" len="med"/>
                      <a:tailEnd type="none" w="med" len="med"/>
                    </a:lnL>
                    <a:lnR cmpd="sng" algn="ctr" cap="flat" w="32654">
                      <a:solidFill>
                        <a:srgbClr val="000000"/>
                      </a:solidFill>
                      <a:prstDash val="solid"/>
                      <a:round/>
                      <a:headEnd type="none" w="med" len="med"/>
                      <a:tailEnd type="none" w="med" len="med"/>
                    </a:lnR>
                    <a:lnT cmpd="sng" algn="ctr" cap="flat" w="32654">
                      <a:solidFill>
                        <a:srgbClr val="000000"/>
                      </a:solidFill>
                      <a:prstDash val="solid"/>
                      <a:round/>
                      <a:headEnd type="none" w="med" len="med"/>
                      <a:tailEnd type="none" w="med" len="med"/>
                    </a:lnT>
                    <a:lnB cmpd="sng" algn="ctr" cap="flat" w="32654">
                      <a:solidFill>
                        <a:srgbClr val="000000"/>
                      </a:solidFill>
                      <a:prstDash val="solid"/>
                      <a:round/>
                      <a:headEnd type="none" w="med" len="med"/>
                      <a:tailEnd type="none" w="med" len="med"/>
                    </a:lnB>
                  </a:tcPr>
                </a:tc>
              </a:tr>
              <a:tr h="1382644">
                <a:tc>
                  <a:txBody>
                    <a:bodyPr anchor="t" rtlCol="false"/>
                    <a:lstStyle/>
                    <a:p>
                      <a:pPr algn="ctr">
                        <a:lnSpc>
                          <a:spcPts val="2980"/>
                        </a:lnSpc>
                        <a:defRPr/>
                      </a:pPr>
                      <a:r>
                        <a:rPr lang="en-US" sz="2129">
                          <a:solidFill>
                            <a:srgbClr val="000000"/>
                          </a:solidFill>
                          <a:latin typeface="Fraunces"/>
                          <a:ea typeface="Fraunces"/>
                          <a:cs typeface="Fraunces"/>
                          <a:sym typeface="Fraunces"/>
                        </a:rPr>
                        <a:t>1</a:t>
                      </a:r>
                      <a:endParaRPr lang="en-US" sz="1100"/>
                    </a:p>
                  </a:txBody>
                  <a:tcPr marL="176360" marR="176360" marT="176360" marB="176360" anchor="ctr">
                    <a:lnL cmpd="sng" algn="ctr" cap="flat" w="32654">
                      <a:solidFill>
                        <a:srgbClr val="000000"/>
                      </a:solidFill>
                      <a:prstDash val="solid"/>
                      <a:round/>
                      <a:headEnd type="none" w="med" len="med"/>
                      <a:tailEnd type="none" w="med" len="med"/>
                    </a:lnL>
                    <a:lnR cmpd="sng" algn="ctr" cap="flat" w="32654">
                      <a:solidFill>
                        <a:srgbClr val="000000"/>
                      </a:solidFill>
                      <a:prstDash val="solid"/>
                      <a:round/>
                      <a:headEnd type="none" w="med" len="med"/>
                      <a:tailEnd type="none" w="med" len="med"/>
                    </a:lnR>
                    <a:lnT cmpd="sng" algn="ctr" cap="flat" w="32654">
                      <a:solidFill>
                        <a:srgbClr val="000000"/>
                      </a:solidFill>
                      <a:prstDash val="solid"/>
                      <a:round/>
                      <a:headEnd type="none" w="med" len="med"/>
                      <a:tailEnd type="none" w="med" len="med"/>
                    </a:lnT>
                    <a:lnB cmpd="sng" algn="ctr" cap="flat" w="32654">
                      <a:solidFill>
                        <a:srgbClr val="000000"/>
                      </a:solidFill>
                      <a:prstDash val="solid"/>
                      <a:round/>
                      <a:headEnd type="none" w="med" len="med"/>
                      <a:tailEnd type="none" w="med" len="med"/>
                    </a:lnB>
                  </a:tcPr>
                </a:tc>
                <a:tc>
                  <a:txBody>
                    <a:bodyPr anchor="t" rtlCol="false"/>
                    <a:lstStyle/>
                    <a:p>
                      <a:pPr algn="l">
                        <a:lnSpc>
                          <a:spcPts val="3758"/>
                        </a:lnSpc>
                        <a:defRPr/>
                      </a:pPr>
                      <a:r>
                        <a:rPr lang="en-US" sz="2684">
                          <a:solidFill>
                            <a:srgbClr val="000000"/>
                          </a:solidFill>
                          <a:latin typeface="Fraunces"/>
                          <a:ea typeface="Fraunces"/>
                          <a:cs typeface="Fraunces"/>
                          <a:sym typeface="Fraunces"/>
                        </a:rPr>
                        <a:t>T</a:t>
                      </a:r>
                      <a:r>
                        <a:rPr lang="en-US" sz="2684">
                          <a:solidFill>
                            <a:srgbClr val="000000"/>
                          </a:solidFill>
                          <a:latin typeface="Fraunces"/>
                          <a:ea typeface="Fraunces"/>
                          <a:cs typeface="Fraunces"/>
                          <a:sym typeface="Fraunces"/>
                        </a:rPr>
                        <a:t>obe + adj</a:t>
                      </a:r>
                      <a:endParaRPr lang="en-US" sz="1100"/>
                    </a:p>
                  </a:txBody>
                  <a:tcPr marL="176360" marR="176360" marT="176360" marB="176360" anchor="ctr">
                    <a:lnL cmpd="sng" algn="ctr" cap="flat" w="32654">
                      <a:solidFill>
                        <a:srgbClr val="000000"/>
                      </a:solidFill>
                      <a:prstDash val="solid"/>
                      <a:round/>
                      <a:headEnd type="none" w="med" len="med"/>
                      <a:tailEnd type="none" w="med" len="med"/>
                    </a:lnL>
                    <a:lnR cmpd="sng" algn="ctr" cap="flat" w="32654">
                      <a:solidFill>
                        <a:srgbClr val="000000"/>
                      </a:solidFill>
                      <a:prstDash val="solid"/>
                      <a:round/>
                      <a:headEnd type="none" w="med" len="med"/>
                      <a:tailEnd type="none" w="med" len="med"/>
                    </a:lnR>
                    <a:lnT cmpd="sng" algn="ctr" cap="flat" w="32654">
                      <a:solidFill>
                        <a:srgbClr val="000000"/>
                      </a:solidFill>
                      <a:prstDash val="solid"/>
                      <a:round/>
                      <a:headEnd type="none" w="med" len="med"/>
                      <a:tailEnd type="none" w="med" len="med"/>
                    </a:lnT>
                    <a:lnB cmpd="sng" algn="ctr" cap="flat" w="32654">
                      <a:solidFill>
                        <a:srgbClr val="000000"/>
                      </a:solidFill>
                      <a:prstDash val="solid"/>
                      <a:round/>
                      <a:headEnd type="none" w="med" len="med"/>
                      <a:tailEnd type="none" w="med" len="med"/>
                    </a:lnB>
                  </a:tcPr>
                </a:tc>
                <a:tc>
                  <a:txBody>
                    <a:bodyPr anchor="t" rtlCol="false"/>
                    <a:lstStyle/>
                    <a:p>
                      <a:pPr algn="l">
                        <a:lnSpc>
                          <a:spcPts val="3758"/>
                        </a:lnSpc>
                        <a:defRPr/>
                      </a:pPr>
                      <a:r>
                        <a:rPr lang="en-US" sz="2684">
                          <a:solidFill>
                            <a:srgbClr val="000000"/>
                          </a:solidFill>
                          <a:latin typeface="Fraunces"/>
                          <a:ea typeface="Fraunces"/>
                          <a:cs typeface="Fraunces"/>
                          <a:sym typeface="Fraunces"/>
                        </a:rPr>
                        <a:t>I’m excited about our trip to LonDon</a:t>
                      </a:r>
                      <a:endParaRPr lang="en-US" sz="1100"/>
                    </a:p>
                  </a:txBody>
                  <a:tcPr marL="176360" marR="176360" marT="176360" marB="176360" anchor="ctr">
                    <a:lnL cmpd="sng" algn="ctr" cap="flat" w="32654">
                      <a:solidFill>
                        <a:srgbClr val="000000"/>
                      </a:solidFill>
                      <a:prstDash val="solid"/>
                      <a:round/>
                      <a:headEnd type="none" w="med" len="med"/>
                      <a:tailEnd type="none" w="med" len="med"/>
                    </a:lnL>
                    <a:lnR cmpd="sng" algn="ctr" cap="flat" w="32654">
                      <a:solidFill>
                        <a:srgbClr val="000000"/>
                      </a:solidFill>
                      <a:prstDash val="solid"/>
                      <a:round/>
                      <a:headEnd type="none" w="med" len="med"/>
                      <a:tailEnd type="none" w="med" len="med"/>
                    </a:lnR>
                    <a:lnT cmpd="sng" algn="ctr" cap="flat" w="32654">
                      <a:solidFill>
                        <a:srgbClr val="000000"/>
                      </a:solidFill>
                      <a:prstDash val="solid"/>
                      <a:round/>
                      <a:headEnd type="none" w="med" len="med"/>
                      <a:tailEnd type="none" w="med" len="med"/>
                    </a:lnT>
                    <a:lnB cmpd="sng" algn="ctr" cap="flat" w="32654">
                      <a:solidFill>
                        <a:srgbClr val="000000"/>
                      </a:solidFill>
                      <a:prstDash val="solid"/>
                      <a:round/>
                      <a:headEnd type="none" w="med" len="med"/>
                      <a:tailEnd type="none" w="med" len="med"/>
                    </a:lnB>
                  </a:tcPr>
                </a:tc>
              </a:tr>
              <a:tr h="894226">
                <a:tc>
                  <a:txBody>
                    <a:bodyPr anchor="t" rtlCol="false"/>
                    <a:lstStyle/>
                    <a:p>
                      <a:pPr algn="ctr">
                        <a:lnSpc>
                          <a:spcPts val="2980"/>
                        </a:lnSpc>
                        <a:defRPr/>
                      </a:pPr>
                      <a:r>
                        <a:rPr lang="en-US" sz="2129">
                          <a:solidFill>
                            <a:srgbClr val="000000"/>
                          </a:solidFill>
                          <a:latin typeface="Fraunces"/>
                          <a:ea typeface="Fraunces"/>
                          <a:cs typeface="Fraunces"/>
                          <a:sym typeface="Fraunces"/>
                        </a:rPr>
                        <a:t>2</a:t>
                      </a:r>
                      <a:endParaRPr lang="en-US" sz="1100"/>
                    </a:p>
                  </a:txBody>
                  <a:tcPr marL="176360" marR="176360" marT="176360" marB="176360" anchor="ctr">
                    <a:lnL cmpd="sng" algn="ctr" cap="flat" w="32654">
                      <a:solidFill>
                        <a:srgbClr val="000000"/>
                      </a:solidFill>
                      <a:prstDash val="solid"/>
                      <a:round/>
                      <a:headEnd type="none" w="med" len="med"/>
                      <a:tailEnd type="none" w="med" len="med"/>
                    </a:lnL>
                    <a:lnR cmpd="sng" algn="ctr" cap="flat" w="32654">
                      <a:solidFill>
                        <a:srgbClr val="000000"/>
                      </a:solidFill>
                      <a:prstDash val="solid"/>
                      <a:round/>
                      <a:headEnd type="none" w="med" len="med"/>
                      <a:tailEnd type="none" w="med" len="med"/>
                    </a:lnR>
                    <a:lnT cmpd="sng" algn="ctr" cap="flat" w="32654">
                      <a:solidFill>
                        <a:srgbClr val="000000"/>
                      </a:solidFill>
                      <a:prstDash val="solid"/>
                      <a:round/>
                      <a:headEnd type="none" w="med" len="med"/>
                      <a:tailEnd type="none" w="med" len="med"/>
                    </a:lnT>
                    <a:lnB cmpd="sng" algn="ctr" cap="flat" w="32654">
                      <a:solidFill>
                        <a:srgbClr val="000000"/>
                      </a:solidFill>
                      <a:prstDash val="solid"/>
                      <a:round/>
                      <a:headEnd type="none" w="med" len="med"/>
                      <a:tailEnd type="none" w="med" len="med"/>
                    </a:lnB>
                  </a:tcPr>
                </a:tc>
                <a:tc>
                  <a:txBody>
                    <a:bodyPr anchor="t" rtlCol="false"/>
                    <a:lstStyle/>
                    <a:p>
                      <a:pPr algn="l">
                        <a:lnSpc>
                          <a:spcPts val="3758"/>
                        </a:lnSpc>
                        <a:defRPr/>
                      </a:pPr>
                      <a:r>
                        <a:rPr lang="en-US" sz="2684">
                          <a:solidFill>
                            <a:srgbClr val="000000"/>
                          </a:solidFill>
                          <a:latin typeface="Fraunces"/>
                          <a:ea typeface="Fraunces"/>
                          <a:cs typeface="Fraunces"/>
                          <a:sym typeface="Fraunces"/>
                        </a:rPr>
                        <a:t>V + trạng từ</a:t>
                      </a:r>
                      <a:endParaRPr lang="en-US" sz="1100"/>
                    </a:p>
                  </a:txBody>
                  <a:tcPr marL="176360" marR="176360" marT="176360" marB="176360" anchor="ctr">
                    <a:lnL cmpd="sng" algn="ctr" cap="flat" w="32654">
                      <a:solidFill>
                        <a:srgbClr val="000000"/>
                      </a:solidFill>
                      <a:prstDash val="solid"/>
                      <a:round/>
                      <a:headEnd type="none" w="med" len="med"/>
                      <a:tailEnd type="none" w="med" len="med"/>
                    </a:lnL>
                    <a:lnR cmpd="sng" algn="ctr" cap="flat" w="32654">
                      <a:solidFill>
                        <a:srgbClr val="000000"/>
                      </a:solidFill>
                      <a:prstDash val="solid"/>
                      <a:round/>
                      <a:headEnd type="none" w="med" len="med"/>
                      <a:tailEnd type="none" w="med" len="med"/>
                    </a:lnR>
                    <a:lnT cmpd="sng" algn="ctr" cap="flat" w="32654">
                      <a:solidFill>
                        <a:srgbClr val="000000"/>
                      </a:solidFill>
                      <a:prstDash val="solid"/>
                      <a:round/>
                      <a:headEnd type="none" w="med" len="med"/>
                      <a:tailEnd type="none" w="med" len="med"/>
                    </a:lnT>
                    <a:lnB cmpd="sng" algn="ctr" cap="flat" w="32654">
                      <a:solidFill>
                        <a:srgbClr val="000000"/>
                      </a:solidFill>
                      <a:prstDash val="solid"/>
                      <a:round/>
                      <a:headEnd type="none" w="med" len="med"/>
                      <a:tailEnd type="none" w="med" len="med"/>
                    </a:lnB>
                  </a:tcPr>
                </a:tc>
                <a:tc>
                  <a:txBody>
                    <a:bodyPr anchor="t" rtlCol="false"/>
                    <a:lstStyle/>
                    <a:p>
                      <a:pPr algn="l">
                        <a:lnSpc>
                          <a:spcPts val="3758"/>
                        </a:lnSpc>
                        <a:defRPr/>
                      </a:pPr>
                      <a:r>
                        <a:rPr lang="en-US" sz="2684">
                          <a:solidFill>
                            <a:srgbClr val="000000"/>
                          </a:solidFill>
                          <a:latin typeface="Fraunces"/>
                          <a:ea typeface="Fraunces"/>
                          <a:cs typeface="Fraunces"/>
                          <a:sym typeface="Fraunces"/>
                        </a:rPr>
                        <a:t>She drives carefully</a:t>
                      </a:r>
                      <a:endParaRPr lang="en-US" sz="1100"/>
                    </a:p>
                  </a:txBody>
                  <a:tcPr marL="176360" marR="176360" marT="176360" marB="176360" anchor="ctr">
                    <a:lnL cmpd="sng" algn="ctr" cap="flat" w="32654">
                      <a:solidFill>
                        <a:srgbClr val="000000"/>
                      </a:solidFill>
                      <a:prstDash val="solid"/>
                      <a:round/>
                      <a:headEnd type="none" w="med" len="med"/>
                      <a:tailEnd type="none" w="med" len="med"/>
                    </a:lnL>
                    <a:lnR cmpd="sng" algn="ctr" cap="flat" w="32654">
                      <a:solidFill>
                        <a:srgbClr val="000000"/>
                      </a:solidFill>
                      <a:prstDash val="solid"/>
                      <a:round/>
                      <a:headEnd type="none" w="med" len="med"/>
                      <a:tailEnd type="none" w="med" len="med"/>
                    </a:lnR>
                    <a:lnT cmpd="sng" algn="ctr" cap="flat" w="32654">
                      <a:solidFill>
                        <a:srgbClr val="000000"/>
                      </a:solidFill>
                      <a:prstDash val="solid"/>
                      <a:round/>
                      <a:headEnd type="none" w="med" len="med"/>
                      <a:tailEnd type="none" w="med" len="med"/>
                    </a:lnT>
                    <a:lnB cmpd="sng" algn="ctr" cap="flat" w="32654">
                      <a:solidFill>
                        <a:srgbClr val="000000"/>
                      </a:solidFill>
                      <a:prstDash val="solid"/>
                      <a:round/>
                      <a:headEnd type="none" w="med" len="med"/>
                      <a:tailEnd type="none" w="med" len="med"/>
                    </a:lnB>
                  </a:tcPr>
                </a:tc>
              </a:tr>
              <a:tr h="894226">
                <a:tc>
                  <a:txBody>
                    <a:bodyPr anchor="t" rtlCol="false"/>
                    <a:lstStyle/>
                    <a:p>
                      <a:pPr algn="ctr">
                        <a:lnSpc>
                          <a:spcPts val="2980"/>
                        </a:lnSpc>
                        <a:defRPr/>
                      </a:pPr>
                      <a:r>
                        <a:rPr lang="en-US" sz="2129">
                          <a:solidFill>
                            <a:srgbClr val="000000"/>
                          </a:solidFill>
                          <a:latin typeface="Fraunces"/>
                          <a:ea typeface="Fraunces"/>
                          <a:cs typeface="Fraunces"/>
                          <a:sym typeface="Fraunces"/>
                        </a:rPr>
                        <a:t>3</a:t>
                      </a:r>
                      <a:endParaRPr lang="en-US" sz="1100"/>
                    </a:p>
                  </a:txBody>
                  <a:tcPr marL="176360" marR="176360" marT="176360" marB="176360" anchor="ctr">
                    <a:lnL cmpd="sng" algn="ctr" cap="flat" w="32654">
                      <a:solidFill>
                        <a:srgbClr val="000000"/>
                      </a:solidFill>
                      <a:prstDash val="solid"/>
                      <a:round/>
                      <a:headEnd type="none" w="med" len="med"/>
                      <a:tailEnd type="none" w="med" len="med"/>
                    </a:lnL>
                    <a:lnR cmpd="sng" algn="ctr" cap="flat" w="32654">
                      <a:solidFill>
                        <a:srgbClr val="000000"/>
                      </a:solidFill>
                      <a:prstDash val="solid"/>
                      <a:round/>
                      <a:headEnd type="none" w="med" len="med"/>
                      <a:tailEnd type="none" w="med" len="med"/>
                    </a:lnR>
                    <a:lnT cmpd="sng" algn="ctr" cap="flat" w="32654">
                      <a:solidFill>
                        <a:srgbClr val="000000"/>
                      </a:solidFill>
                      <a:prstDash val="solid"/>
                      <a:round/>
                      <a:headEnd type="none" w="med" len="med"/>
                      <a:tailEnd type="none" w="med" len="med"/>
                    </a:lnT>
                    <a:lnB cmpd="sng" algn="ctr" cap="flat" w="32654">
                      <a:solidFill>
                        <a:srgbClr val="000000"/>
                      </a:solidFill>
                      <a:prstDash val="solid"/>
                      <a:round/>
                      <a:headEnd type="none" w="med" len="med"/>
                      <a:tailEnd type="none" w="med" len="med"/>
                    </a:lnB>
                  </a:tcPr>
                </a:tc>
                <a:tc>
                  <a:txBody>
                    <a:bodyPr anchor="t" rtlCol="false"/>
                    <a:lstStyle/>
                    <a:p>
                      <a:pPr algn="l">
                        <a:lnSpc>
                          <a:spcPts val="3758"/>
                        </a:lnSpc>
                        <a:defRPr/>
                      </a:pPr>
                      <a:r>
                        <a:rPr lang="en-US" sz="2684">
                          <a:solidFill>
                            <a:srgbClr val="000000"/>
                          </a:solidFill>
                          <a:latin typeface="Fraunces"/>
                          <a:ea typeface="Fraunces"/>
                          <a:cs typeface="Fraunces"/>
                          <a:sym typeface="Fraunces"/>
                        </a:rPr>
                        <a:t>V (chỉ tri giác) + adj V: hear, see, smell. taste, feel</a:t>
                      </a:r>
                      <a:endParaRPr lang="en-US" sz="1100"/>
                    </a:p>
                  </a:txBody>
                  <a:tcPr marL="176360" marR="176360" marT="176360" marB="176360" anchor="ctr">
                    <a:lnL cmpd="sng" algn="ctr" cap="flat" w="32654">
                      <a:solidFill>
                        <a:srgbClr val="000000"/>
                      </a:solidFill>
                      <a:prstDash val="solid"/>
                      <a:round/>
                      <a:headEnd type="none" w="med" len="med"/>
                      <a:tailEnd type="none" w="med" len="med"/>
                    </a:lnL>
                    <a:lnR cmpd="sng" algn="ctr" cap="flat" w="32654">
                      <a:solidFill>
                        <a:srgbClr val="000000"/>
                      </a:solidFill>
                      <a:prstDash val="solid"/>
                      <a:round/>
                      <a:headEnd type="none" w="med" len="med"/>
                      <a:tailEnd type="none" w="med" len="med"/>
                    </a:lnR>
                    <a:lnT cmpd="sng" algn="ctr" cap="flat" w="32654">
                      <a:solidFill>
                        <a:srgbClr val="000000"/>
                      </a:solidFill>
                      <a:prstDash val="solid"/>
                      <a:round/>
                      <a:headEnd type="none" w="med" len="med"/>
                      <a:tailEnd type="none" w="med" len="med"/>
                    </a:lnT>
                    <a:lnB cmpd="sng" algn="ctr" cap="flat" w="32654">
                      <a:solidFill>
                        <a:srgbClr val="000000"/>
                      </a:solidFill>
                      <a:prstDash val="solid"/>
                      <a:round/>
                      <a:headEnd type="none" w="med" len="med"/>
                      <a:tailEnd type="none" w="med" len="med"/>
                    </a:lnB>
                  </a:tcPr>
                </a:tc>
                <a:tc>
                  <a:txBody>
                    <a:bodyPr anchor="t" rtlCol="false"/>
                    <a:lstStyle/>
                    <a:p>
                      <a:pPr algn="l">
                        <a:lnSpc>
                          <a:spcPts val="3758"/>
                        </a:lnSpc>
                        <a:defRPr/>
                      </a:pPr>
                      <a:r>
                        <a:rPr lang="en-US" sz="2684">
                          <a:solidFill>
                            <a:srgbClr val="000000"/>
                          </a:solidFill>
                          <a:latin typeface="Fraunces"/>
                          <a:ea typeface="Fraunces"/>
                          <a:cs typeface="Fraunces"/>
                          <a:sym typeface="Fraunces"/>
                        </a:rPr>
                        <a:t>This soup tastes delicious.</a:t>
                      </a:r>
                      <a:endParaRPr lang="en-US" sz="1100"/>
                    </a:p>
                  </a:txBody>
                  <a:tcPr marL="176360" marR="176360" marT="176360" marB="176360" anchor="ctr">
                    <a:lnL cmpd="sng" algn="ctr" cap="flat" w="32654">
                      <a:solidFill>
                        <a:srgbClr val="000000"/>
                      </a:solidFill>
                      <a:prstDash val="solid"/>
                      <a:round/>
                      <a:headEnd type="none" w="med" len="med"/>
                      <a:tailEnd type="none" w="med" len="med"/>
                    </a:lnL>
                    <a:lnR cmpd="sng" algn="ctr" cap="flat" w="32654">
                      <a:solidFill>
                        <a:srgbClr val="000000"/>
                      </a:solidFill>
                      <a:prstDash val="solid"/>
                      <a:round/>
                      <a:headEnd type="none" w="med" len="med"/>
                      <a:tailEnd type="none" w="med" len="med"/>
                    </a:lnR>
                    <a:lnT cmpd="sng" algn="ctr" cap="flat" w="32654">
                      <a:solidFill>
                        <a:srgbClr val="000000"/>
                      </a:solidFill>
                      <a:prstDash val="solid"/>
                      <a:round/>
                      <a:headEnd type="none" w="med" len="med"/>
                      <a:tailEnd type="none" w="med" len="med"/>
                    </a:lnT>
                    <a:lnB cmpd="sng" algn="ctr" cap="flat" w="32654">
                      <a:solidFill>
                        <a:srgbClr val="000000"/>
                      </a:solidFill>
                      <a:prstDash val="solid"/>
                      <a:round/>
                      <a:headEnd type="none" w="med" len="med"/>
                      <a:tailEnd type="none" w="med" len="med"/>
                    </a:lnB>
                  </a:tcPr>
                </a:tc>
              </a:tr>
              <a:tr h="1336913">
                <a:tc>
                  <a:txBody>
                    <a:bodyPr anchor="t" rtlCol="false"/>
                    <a:lstStyle/>
                    <a:p>
                      <a:pPr algn="ctr">
                        <a:lnSpc>
                          <a:spcPts val="2980"/>
                        </a:lnSpc>
                        <a:defRPr/>
                      </a:pPr>
                      <a:r>
                        <a:rPr lang="en-US" sz="2129">
                          <a:solidFill>
                            <a:srgbClr val="000000"/>
                          </a:solidFill>
                          <a:latin typeface="Fraunces"/>
                          <a:ea typeface="Fraunces"/>
                          <a:cs typeface="Fraunces"/>
                          <a:sym typeface="Fraunces"/>
                        </a:rPr>
                        <a:t>4</a:t>
                      </a:r>
                      <a:endParaRPr lang="en-US" sz="1100"/>
                    </a:p>
                  </a:txBody>
                  <a:tcPr marL="176360" marR="176360" marT="176360" marB="176360" anchor="ctr">
                    <a:lnL cmpd="sng" algn="ctr" cap="flat" w="32654">
                      <a:solidFill>
                        <a:srgbClr val="000000"/>
                      </a:solidFill>
                      <a:prstDash val="solid"/>
                      <a:round/>
                      <a:headEnd type="none" w="med" len="med"/>
                      <a:tailEnd type="none" w="med" len="med"/>
                    </a:lnL>
                    <a:lnR cmpd="sng" algn="ctr" cap="flat" w="32654">
                      <a:solidFill>
                        <a:srgbClr val="000000"/>
                      </a:solidFill>
                      <a:prstDash val="solid"/>
                      <a:round/>
                      <a:headEnd type="none" w="med" len="med"/>
                      <a:tailEnd type="none" w="med" len="med"/>
                    </a:lnR>
                    <a:lnT cmpd="sng" algn="ctr" cap="flat" w="32654">
                      <a:solidFill>
                        <a:srgbClr val="000000"/>
                      </a:solidFill>
                      <a:prstDash val="solid"/>
                      <a:round/>
                      <a:headEnd type="none" w="med" len="med"/>
                      <a:tailEnd type="none" w="med" len="med"/>
                    </a:lnT>
                    <a:lnB cmpd="sng" algn="ctr" cap="flat" w="32654">
                      <a:solidFill>
                        <a:srgbClr val="000000"/>
                      </a:solidFill>
                      <a:prstDash val="solid"/>
                      <a:round/>
                      <a:headEnd type="none" w="med" len="med"/>
                      <a:tailEnd type="none" w="med" len="med"/>
                    </a:lnB>
                  </a:tcPr>
                </a:tc>
                <a:tc>
                  <a:txBody>
                    <a:bodyPr anchor="t" rtlCol="false"/>
                    <a:lstStyle/>
                    <a:p>
                      <a:pPr algn="l">
                        <a:lnSpc>
                          <a:spcPts val="3758"/>
                        </a:lnSpc>
                        <a:defRPr/>
                      </a:pPr>
                      <a:r>
                        <a:rPr lang="en-US" sz="2684">
                          <a:solidFill>
                            <a:srgbClr val="000000"/>
                          </a:solidFill>
                          <a:latin typeface="Fraunces"/>
                          <a:ea typeface="Fraunces"/>
                          <a:cs typeface="Fraunces"/>
                          <a:sym typeface="Fraunces"/>
                        </a:rPr>
                        <a:t>V: Look, seem, get, become, find, make, keep, maintain,... + Adj</a:t>
                      </a:r>
                      <a:endParaRPr lang="en-US" sz="1100"/>
                    </a:p>
                  </a:txBody>
                  <a:tcPr marL="176360" marR="176360" marT="176360" marB="176360" anchor="ctr">
                    <a:lnL cmpd="sng" algn="ctr" cap="flat" w="32654">
                      <a:solidFill>
                        <a:srgbClr val="000000"/>
                      </a:solidFill>
                      <a:prstDash val="solid"/>
                      <a:round/>
                      <a:headEnd type="none" w="med" len="med"/>
                      <a:tailEnd type="none" w="med" len="med"/>
                    </a:lnL>
                    <a:lnR cmpd="sng" algn="ctr" cap="flat" w="32654">
                      <a:solidFill>
                        <a:srgbClr val="000000"/>
                      </a:solidFill>
                      <a:prstDash val="solid"/>
                      <a:round/>
                      <a:headEnd type="none" w="med" len="med"/>
                      <a:tailEnd type="none" w="med" len="med"/>
                    </a:lnR>
                    <a:lnT cmpd="sng" algn="ctr" cap="flat" w="32654">
                      <a:solidFill>
                        <a:srgbClr val="000000"/>
                      </a:solidFill>
                      <a:prstDash val="solid"/>
                      <a:round/>
                      <a:headEnd type="none" w="med" len="med"/>
                      <a:tailEnd type="none" w="med" len="med"/>
                    </a:lnT>
                    <a:lnB cmpd="sng" algn="ctr" cap="flat" w="32654">
                      <a:solidFill>
                        <a:srgbClr val="000000"/>
                      </a:solidFill>
                      <a:prstDash val="solid"/>
                      <a:round/>
                      <a:headEnd type="none" w="med" len="med"/>
                      <a:tailEnd type="none" w="med" len="med"/>
                    </a:lnB>
                  </a:tcPr>
                </a:tc>
                <a:tc>
                  <a:txBody>
                    <a:bodyPr anchor="t" rtlCol="false"/>
                    <a:lstStyle/>
                    <a:p>
                      <a:pPr algn="l">
                        <a:lnSpc>
                          <a:spcPts val="3758"/>
                        </a:lnSpc>
                        <a:defRPr/>
                      </a:pPr>
                      <a:r>
                        <a:rPr lang="en-US" sz="2684">
                          <a:solidFill>
                            <a:srgbClr val="000000"/>
                          </a:solidFill>
                          <a:latin typeface="Fraunces"/>
                          <a:ea typeface="Fraunces"/>
                          <a:cs typeface="Fraunces"/>
                          <a:sym typeface="Fraunces"/>
                        </a:rPr>
                        <a:t>I find this lesson interesting.</a:t>
                      </a:r>
                      <a:endParaRPr lang="en-US" sz="1100"/>
                    </a:p>
                  </a:txBody>
                  <a:tcPr marL="176360" marR="176360" marT="176360" marB="176360" anchor="ctr">
                    <a:lnL cmpd="sng" algn="ctr" cap="flat" w="32654">
                      <a:solidFill>
                        <a:srgbClr val="000000"/>
                      </a:solidFill>
                      <a:prstDash val="solid"/>
                      <a:round/>
                      <a:headEnd type="none" w="med" len="med"/>
                      <a:tailEnd type="none" w="med" len="med"/>
                    </a:lnL>
                    <a:lnR cmpd="sng" algn="ctr" cap="flat" w="32654">
                      <a:solidFill>
                        <a:srgbClr val="000000"/>
                      </a:solidFill>
                      <a:prstDash val="solid"/>
                      <a:round/>
                      <a:headEnd type="none" w="med" len="med"/>
                      <a:tailEnd type="none" w="med" len="med"/>
                    </a:lnR>
                    <a:lnT cmpd="sng" algn="ctr" cap="flat" w="32654">
                      <a:solidFill>
                        <a:srgbClr val="000000"/>
                      </a:solidFill>
                      <a:prstDash val="solid"/>
                      <a:round/>
                      <a:headEnd type="none" w="med" len="med"/>
                      <a:tailEnd type="none" w="med" len="med"/>
                    </a:lnT>
                    <a:lnB cmpd="sng" algn="ctr" cap="flat" w="32654">
                      <a:solidFill>
                        <a:srgbClr val="000000"/>
                      </a:solidFill>
                      <a:prstDash val="solid"/>
                      <a:round/>
                      <a:headEnd type="none" w="med" len="med"/>
                      <a:tailEnd type="none" w="med" len="med"/>
                    </a:lnB>
                  </a:tcPr>
                </a:tc>
              </a:tr>
              <a:tr h="894226">
                <a:tc>
                  <a:txBody>
                    <a:bodyPr anchor="t" rtlCol="false"/>
                    <a:lstStyle/>
                    <a:p>
                      <a:pPr algn="ctr">
                        <a:lnSpc>
                          <a:spcPts val="2980"/>
                        </a:lnSpc>
                        <a:defRPr/>
                      </a:pPr>
                      <a:r>
                        <a:rPr lang="en-US" sz="2129">
                          <a:solidFill>
                            <a:srgbClr val="000000"/>
                          </a:solidFill>
                          <a:latin typeface="Fraunces"/>
                          <a:ea typeface="Fraunces"/>
                          <a:cs typeface="Fraunces"/>
                          <a:sym typeface="Fraunces"/>
                        </a:rPr>
                        <a:t>5</a:t>
                      </a:r>
                      <a:endParaRPr lang="en-US" sz="1100"/>
                    </a:p>
                  </a:txBody>
                  <a:tcPr marL="176360" marR="176360" marT="176360" marB="176360" anchor="ctr">
                    <a:lnL cmpd="sng" algn="ctr" cap="flat" w="32654">
                      <a:solidFill>
                        <a:srgbClr val="000000"/>
                      </a:solidFill>
                      <a:prstDash val="solid"/>
                      <a:round/>
                      <a:headEnd type="none" w="med" len="med"/>
                      <a:tailEnd type="none" w="med" len="med"/>
                    </a:lnL>
                    <a:lnR cmpd="sng" algn="ctr" cap="flat" w="32654">
                      <a:solidFill>
                        <a:srgbClr val="000000"/>
                      </a:solidFill>
                      <a:prstDash val="solid"/>
                      <a:round/>
                      <a:headEnd type="none" w="med" len="med"/>
                      <a:tailEnd type="none" w="med" len="med"/>
                    </a:lnR>
                    <a:lnT cmpd="sng" algn="ctr" cap="flat" w="32654">
                      <a:solidFill>
                        <a:srgbClr val="000000"/>
                      </a:solidFill>
                      <a:prstDash val="solid"/>
                      <a:round/>
                      <a:headEnd type="none" w="med" len="med"/>
                      <a:tailEnd type="none" w="med" len="med"/>
                    </a:lnT>
                    <a:lnB cmpd="sng" algn="ctr" cap="flat" w="32654">
                      <a:solidFill>
                        <a:srgbClr val="000000"/>
                      </a:solidFill>
                      <a:prstDash val="solid"/>
                      <a:round/>
                      <a:headEnd type="none" w="med" len="med"/>
                      <a:tailEnd type="none" w="med" len="med"/>
                    </a:lnB>
                  </a:tcPr>
                </a:tc>
                <a:tc>
                  <a:txBody>
                    <a:bodyPr anchor="t" rtlCol="false"/>
                    <a:lstStyle/>
                    <a:p>
                      <a:pPr algn="l">
                        <a:lnSpc>
                          <a:spcPts val="3758"/>
                        </a:lnSpc>
                        <a:defRPr/>
                      </a:pPr>
                      <a:r>
                        <a:rPr lang="en-US" sz="2684">
                          <a:solidFill>
                            <a:srgbClr val="000000"/>
                          </a:solidFill>
                          <a:latin typeface="Fraunces"/>
                          <a:ea typeface="Fraunces"/>
                          <a:cs typeface="Fraunces"/>
                          <a:sym typeface="Fraunces"/>
                        </a:rPr>
                        <a:t> a/an/the + N</a:t>
                      </a:r>
                      <a:endParaRPr lang="en-US" sz="1100"/>
                    </a:p>
                  </a:txBody>
                  <a:tcPr marL="176360" marR="176360" marT="176360" marB="176360" anchor="ctr">
                    <a:lnL cmpd="sng" algn="ctr" cap="flat" w="32654">
                      <a:solidFill>
                        <a:srgbClr val="000000"/>
                      </a:solidFill>
                      <a:prstDash val="solid"/>
                      <a:round/>
                      <a:headEnd type="none" w="med" len="med"/>
                      <a:tailEnd type="none" w="med" len="med"/>
                    </a:lnL>
                    <a:lnR cmpd="sng" algn="ctr" cap="flat" w="32654">
                      <a:solidFill>
                        <a:srgbClr val="000000"/>
                      </a:solidFill>
                      <a:prstDash val="solid"/>
                      <a:round/>
                      <a:headEnd type="none" w="med" len="med"/>
                      <a:tailEnd type="none" w="med" len="med"/>
                    </a:lnR>
                    <a:lnT cmpd="sng" algn="ctr" cap="flat" w="32654">
                      <a:solidFill>
                        <a:srgbClr val="000000"/>
                      </a:solidFill>
                      <a:prstDash val="solid"/>
                      <a:round/>
                      <a:headEnd type="none" w="med" len="med"/>
                      <a:tailEnd type="none" w="med" len="med"/>
                    </a:lnT>
                    <a:lnB cmpd="sng" algn="ctr" cap="flat" w="32654">
                      <a:solidFill>
                        <a:srgbClr val="000000"/>
                      </a:solidFill>
                      <a:prstDash val="solid"/>
                      <a:round/>
                      <a:headEnd type="none" w="med" len="med"/>
                      <a:tailEnd type="none" w="med" len="med"/>
                    </a:lnB>
                  </a:tcPr>
                </a:tc>
                <a:tc>
                  <a:txBody>
                    <a:bodyPr anchor="t" rtlCol="false"/>
                    <a:lstStyle/>
                    <a:p>
                      <a:pPr algn="l">
                        <a:lnSpc>
                          <a:spcPts val="3758"/>
                        </a:lnSpc>
                        <a:defRPr/>
                      </a:pPr>
                      <a:r>
                        <a:rPr lang="en-US" sz="2684">
                          <a:solidFill>
                            <a:srgbClr val="000000"/>
                          </a:solidFill>
                          <a:latin typeface="Fraunces"/>
                          <a:ea typeface="Fraunces"/>
                          <a:cs typeface="Fraunces"/>
                          <a:sym typeface="Fraunces"/>
                        </a:rPr>
                        <a:t>an apple, the house</a:t>
                      </a:r>
                      <a:endParaRPr lang="en-US" sz="1100"/>
                    </a:p>
                  </a:txBody>
                  <a:tcPr marL="176360" marR="176360" marT="176360" marB="176360" anchor="ctr">
                    <a:lnL cmpd="sng" algn="ctr" cap="flat" w="32654">
                      <a:solidFill>
                        <a:srgbClr val="000000"/>
                      </a:solidFill>
                      <a:prstDash val="solid"/>
                      <a:round/>
                      <a:headEnd type="none" w="med" len="med"/>
                      <a:tailEnd type="none" w="med" len="med"/>
                    </a:lnL>
                    <a:lnR cmpd="sng" algn="ctr" cap="flat" w="32654">
                      <a:solidFill>
                        <a:srgbClr val="000000"/>
                      </a:solidFill>
                      <a:prstDash val="solid"/>
                      <a:round/>
                      <a:headEnd type="none" w="med" len="med"/>
                      <a:tailEnd type="none" w="med" len="med"/>
                    </a:lnR>
                    <a:lnT cmpd="sng" algn="ctr" cap="flat" w="32654">
                      <a:solidFill>
                        <a:srgbClr val="000000"/>
                      </a:solidFill>
                      <a:prstDash val="solid"/>
                      <a:round/>
                      <a:headEnd type="none" w="med" len="med"/>
                      <a:tailEnd type="none" w="med" len="med"/>
                    </a:lnT>
                    <a:lnB cmpd="sng" algn="ctr" cap="flat" w="32654">
                      <a:solidFill>
                        <a:srgbClr val="000000"/>
                      </a:solidFill>
                      <a:prstDash val="solid"/>
                      <a:round/>
                      <a:headEnd type="none" w="med" len="med"/>
                      <a:tailEnd type="none" w="med" len="med"/>
                    </a:lnB>
                  </a:tcPr>
                </a:tc>
              </a:tr>
              <a:tr h="894226">
                <a:tc>
                  <a:txBody>
                    <a:bodyPr anchor="t" rtlCol="false"/>
                    <a:lstStyle/>
                    <a:p>
                      <a:pPr algn="ctr">
                        <a:lnSpc>
                          <a:spcPts val="2980"/>
                        </a:lnSpc>
                        <a:defRPr/>
                      </a:pPr>
                      <a:r>
                        <a:rPr lang="en-US" sz="2129">
                          <a:solidFill>
                            <a:srgbClr val="000000"/>
                          </a:solidFill>
                          <a:latin typeface="Fraunces"/>
                          <a:ea typeface="Fraunces"/>
                          <a:cs typeface="Fraunces"/>
                          <a:sym typeface="Fraunces"/>
                        </a:rPr>
                        <a:t>6</a:t>
                      </a:r>
                      <a:endParaRPr lang="en-US" sz="1100"/>
                    </a:p>
                  </a:txBody>
                  <a:tcPr marL="176360" marR="176360" marT="176360" marB="176360" anchor="ctr">
                    <a:lnL cmpd="sng" algn="ctr" cap="flat" w="32654">
                      <a:solidFill>
                        <a:srgbClr val="000000"/>
                      </a:solidFill>
                      <a:prstDash val="solid"/>
                      <a:round/>
                      <a:headEnd type="none" w="med" len="med"/>
                      <a:tailEnd type="none" w="med" len="med"/>
                    </a:lnL>
                    <a:lnR cmpd="sng" algn="ctr" cap="flat" w="32654">
                      <a:solidFill>
                        <a:srgbClr val="000000"/>
                      </a:solidFill>
                      <a:prstDash val="solid"/>
                      <a:round/>
                      <a:headEnd type="none" w="med" len="med"/>
                      <a:tailEnd type="none" w="med" len="med"/>
                    </a:lnR>
                    <a:lnT cmpd="sng" algn="ctr" cap="flat" w="32654">
                      <a:solidFill>
                        <a:srgbClr val="000000"/>
                      </a:solidFill>
                      <a:prstDash val="solid"/>
                      <a:round/>
                      <a:headEnd type="none" w="med" len="med"/>
                      <a:tailEnd type="none" w="med" len="med"/>
                    </a:lnT>
                    <a:lnB cmpd="sng" algn="ctr" cap="flat" w="32654">
                      <a:solidFill>
                        <a:srgbClr val="000000"/>
                      </a:solidFill>
                      <a:prstDash val="solid"/>
                      <a:round/>
                      <a:headEnd type="none" w="med" len="med"/>
                      <a:tailEnd type="none" w="med" len="med"/>
                    </a:lnB>
                  </a:tcPr>
                </a:tc>
                <a:tc>
                  <a:txBody>
                    <a:bodyPr anchor="t" rtlCol="false"/>
                    <a:lstStyle/>
                    <a:p>
                      <a:pPr algn="l">
                        <a:lnSpc>
                          <a:spcPts val="3758"/>
                        </a:lnSpc>
                        <a:defRPr/>
                      </a:pPr>
                      <a:r>
                        <a:rPr lang="en-US" sz="2684">
                          <a:solidFill>
                            <a:srgbClr val="000000"/>
                          </a:solidFill>
                          <a:latin typeface="Fraunces"/>
                          <a:ea typeface="Fraunces"/>
                          <a:cs typeface="Fraunces"/>
                          <a:sym typeface="Fraunces"/>
                        </a:rPr>
                        <a:t>Possessive adjective </a:t>
                      </a:r>
                      <a:r>
                        <a:rPr lang="en-US" sz="2684">
                          <a:solidFill>
                            <a:srgbClr val="000000"/>
                          </a:solidFill>
                          <a:latin typeface="Fraunces"/>
                          <a:ea typeface="Fraunces"/>
                          <a:cs typeface="Fraunces"/>
                          <a:sym typeface="Fraunces"/>
                        </a:rPr>
                        <a:t>+ N</a:t>
                      </a:r>
                      <a:endParaRPr lang="en-US" sz="1100"/>
                    </a:p>
                  </a:txBody>
                  <a:tcPr marL="176360" marR="176360" marT="176360" marB="176360" anchor="ctr">
                    <a:lnL cmpd="sng" algn="ctr" cap="flat" w="32654">
                      <a:solidFill>
                        <a:srgbClr val="000000"/>
                      </a:solidFill>
                      <a:prstDash val="solid"/>
                      <a:round/>
                      <a:headEnd type="none" w="med" len="med"/>
                      <a:tailEnd type="none" w="med" len="med"/>
                    </a:lnL>
                    <a:lnR cmpd="sng" algn="ctr" cap="flat" w="32654">
                      <a:solidFill>
                        <a:srgbClr val="000000"/>
                      </a:solidFill>
                      <a:prstDash val="solid"/>
                      <a:round/>
                      <a:headEnd type="none" w="med" len="med"/>
                      <a:tailEnd type="none" w="med" len="med"/>
                    </a:lnR>
                    <a:lnT cmpd="sng" algn="ctr" cap="flat" w="32654">
                      <a:solidFill>
                        <a:srgbClr val="000000"/>
                      </a:solidFill>
                      <a:prstDash val="solid"/>
                      <a:round/>
                      <a:headEnd type="none" w="med" len="med"/>
                      <a:tailEnd type="none" w="med" len="med"/>
                    </a:lnT>
                    <a:lnB cmpd="sng" algn="ctr" cap="flat" w="32654">
                      <a:solidFill>
                        <a:srgbClr val="000000"/>
                      </a:solidFill>
                      <a:prstDash val="solid"/>
                      <a:round/>
                      <a:headEnd type="none" w="med" len="med"/>
                      <a:tailEnd type="none" w="med" len="med"/>
                    </a:lnB>
                  </a:tcPr>
                </a:tc>
                <a:tc>
                  <a:txBody>
                    <a:bodyPr anchor="t" rtlCol="false"/>
                    <a:lstStyle/>
                    <a:p>
                      <a:pPr algn="l">
                        <a:lnSpc>
                          <a:spcPts val="3758"/>
                        </a:lnSpc>
                        <a:defRPr/>
                      </a:pPr>
                      <a:r>
                        <a:rPr lang="en-US" sz="2684">
                          <a:solidFill>
                            <a:srgbClr val="000000"/>
                          </a:solidFill>
                          <a:latin typeface="Fraunces"/>
                          <a:ea typeface="Fraunces"/>
                          <a:cs typeface="Fraunces"/>
                          <a:sym typeface="Fraunces"/>
                        </a:rPr>
                        <a:t>My friend, your car</a:t>
                      </a:r>
                      <a:endParaRPr lang="en-US" sz="1100"/>
                    </a:p>
                  </a:txBody>
                  <a:tcPr marL="176360" marR="176360" marT="176360" marB="176360" anchor="ctr">
                    <a:lnL cmpd="sng" algn="ctr" cap="flat" w="32654">
                      <a:solidFill>
                        <a:srgbClr val="000000"/>
                      </a:solidFill>
                      <a:prstDash val="solid"/>
                      <a:round/>
                      <a:headEnd type="none" w="med" len="med"/>
                      <a:tailEnd type="none" w="med" len="med"/>
                    </a:lnL>
                    <a:lnR cmpd="sng" algn="ctr" cap="flat" w="32654">
                      <a:solidFill>
                        <a:srgbClr val="000000"/>
                      </a:solidFill>
                      <a:prstDash val="solid"/>
                      <a:round/>
                      <a:headEnd type="none" w="med" len="med"/>
                      <a:tailEnd type="none" w="med" len="med"/>
                    </a:lnR>
                    <a:lnT cmpd="sng" algn="ctr" cap="flat" w="32654">
                      <a:solidFill>
                        <a:srgbClr val="000000"/>
                      </a:solidFill>
                      <a:prstDash val="solid"/>
                      <a:round/>
                      <a:headEnd type="none" w="med" len="med"/>
                      <a:tailEnd type="none" w="med" len="med"/>
                    </a:lnT>
                    <a:lnB cmpd="sng" algn="ctr" cap="flat" w="32654">
                      <a:solidFill>
                        <a:srgbClr val="000000"/>
                      </a:solidFill>
                      <a:prstDash val="solid"/>
                      <a:round/>
                      <a:headEnd type="none" w="med" len="med"/>
                      <a:tailEnd type="none" w="med" len="med"/>
                    </a:lnB>
                  </a:tcPr>
                </a:tc>
              </a:tr>
              <a:tr h="894226">
                <a:tc>
                  <a:txBody>
                    <a:bodyPr anchor="t" rtlCol="false"/>
                    <a:lstStyle/>
                    <a:p>
                      <a:pPr algn="ctr">
                        <a:lnSpc>
                          <a:spcPts val="2980"/>
                        </a:lnSpc>
                        <a:defRPr/>
                      </a:pPr>
                      <a:r>
                        <a:rPr lang="en-US" sz="2129">
                          <a:solidFill>
                            <a:srgbClr val="000000"/>
                          </a:solidFill>
                          <a:latin typeface="Fraunces"/>
                          <a:ea typeface="Fraunces"/>
                          <a:cs typeface="Fraunces"/>
                          <a:sym typeface="Fraunces"/>
                        </a:rPr>
                        <a:t>7</a:t>
                      </a:r>
                      <a:endParaRPr lang="en-US" sz="1100"/>
                    </a:p>
                  </a:txBody>
                  <a:tcPr marL="176360" marR="176360" marT="176360" marB="176360" anchor="ctr">
                    <a:lnL cmpd="sng" algn="ctr" cap="flat" w="32654">
                      <a:solidFill>
                        <a:srgbClr val="000000"/>
                      </a:solidFill>
                      <a:prstDash val="solid"/>
                      <a:round/>
                      <a:headEnd type="none" w="med" len="med"/>
                      <a:tailEnd type="none" w="med" len="med"/>
                    </a:lnL>
                    <a:lnR cmpd="sng" algn="ctr" cap="flat" w="32654">
                      <a:solidFill>
                        <a:srgbClr val="000000"/>
                      </a:solidFill>
                      <a:prstDash val="solid"/>
                      <a:round/>
                      <a:headEnd type="none" w="med" len="med"/>
                      <a:tailEnd type="none" w="med" len="med"/>
                    </a:lnR>
                    <a:lnT cmpd="sng" algn="ctr" cap="flat" w="32654">
                      <a:solidFill>
                        <a:srgbClr val="000000"/>
                      </a:solidFill>
                      <a:prstDash val="solid"/>
                      <a:round/>
                      <a:headEnd type="none" w="med" len="med"/>
                      <a:tailEnd type="none" w="med" len="med"/>
                    </a:lnT>
                    <a:lnB cmpd="sng" algn="ctr" cap="flat" w="32654">
                      <a:solidFill>
                        <a:srgbClr val="000000"/>
                      </a:solidFill>
                      <a:prstDash val="solid"/>
                      <a:round/>
                      <a:headEnd type="none" w="med" len="med"/>
                      <a:tailEnd type="none" w="med" len="med"/>
                    </a:lnB>
                  </a:tcPr>
                </a:tc>
                <a:tc>
                  <a:txBody>
                    <a:bodyPr anchor="t" rtlCol="false"/>
                    <a:lstStyle/>
                    <a:p>
                      <a:pPr algn="l">
                        <a:lnSpc>
                          <a:spcPts val="3758"/>
                        </a:lnSpc>
                        <a:defRPr/>
                      </a:pPr>
                      <a:r>
                        <a:rPr lang="en-US" sz="2684">
                          <a:solidFill>
                            <a:srgbClr val="000000"/>
                          </a:solidFill>
                          <a:latin typeface="Fraunces"/>
                          <a:ea typeface="Fraunces"/>
                          <a:cs typeface="Fraunces"/>
                          <a:sym typeface="Fraunces"/>
                        </a:rPr>
                        <a:t>Possessive</a:t>
                      </a:r>
                      <a:r>
                        <a:rPr lang="en-US" sz="2684">
                          <a:solidFill>
                            <a:srgbClr val="000000"/>
                          </a:solidFill>
                          <a:latin typeface="Fraunces"/>
                          <a:ea typeface="Fraunces"/>
                          <a:cs typeface="Fraunces"/>
                          <a:sym typeface="Fraunces"/>
                        </a:rPr>
                        <a:t> + N</a:t>
                      </a:r>
                      <a:endParaRPr lang="en-US" sz="1100"/>
                    </a:p>
                  </a:txBody>
                  <a:tcPr marL="176360" marR="176360" marT="176360" marB="176360" anchor="ctr">
                    <a:lnL cmpd="sng" algn="ctr" cap="flat" w="32654">
                      <a:solidFill>
                        <a:srgbClr val="000000"/>
                      </a:solidFill>
                      <a:prstDash val="solid"/>
                      <a:round/>
                      <a:headEnd type="none" w="med" len="med"/>
                      <a:tailEnd type="none" w="med" len="med"/>
                    </a:lnL>
                    <a:lnR cmpd="sng" algn="ctr" cap="flat" w="32654">
                      <a:solidFill>
                        <a:srgbClr val="000000"/>
                      </a:solidFill>
                      <a:prstDash val="solid"/>
                      <a:round/>
                      <a:headEnd type="none" w="med" len="med"/>
                      <a:tailEnd type="none" w="med" len="med"/>
                    </a:lnR>
                    <a:lnT cmpd="sng" algn="ctr" cap="flat" w="32654">
                      <a:solidFill>
                        <a:srgbClr val="000000"/>
                      </a:solidFill>
                      <a:prstDash val="solid"/>
                      <a:round/>
                      <a:headEnd type="none" w="med" len="med"/>
                      <a:tailEnd type="none" w="med" len="med"/>
                    </a:lnT>
                    <a:lnB cmpd="sng" algn="ctr" cap="flat" w="32654">
                      <a:solidFill>
                        <a:srgbClr val="000000"/>
                      </a:solidFill>
                      <a:prstDash val="solid"/>
                      <a:round/>
                      <a:headEnd type="none" w="med" len="med"/>
                      <a:tailEnd type="none" w="med" len="med"/>
                    </a:lnB>
                  </a:tcPr>
                </a:tc>
                <a:tc>
                  <a:txBody>
                    <a:bodyPr anchor="t" rtlCol="false"/>
                    <a:lstStyle/>
                    <a:p>
                      <a:pPr algn="l">
                        <a:lnSpc>
                          <a:spcPts val="3758"/>
                        </a:lnSpc>
                        <a:defRPr/>
                      </a:pPr>
                      <a:r>
                        <a:rPr lang="en-US" sz="2684">
                          <a:solidFill>
                            <a:srgbClr val="000000"/>
                          </a:solidFill>
                          <a:latin typeface="Fraunces"/>
                          <a:ea typeface="Fraunces"/>
                          <a:cs typeface="Fraunces"/>
                          <a:sym typeface="Fraunces"/>
                        </a:rPr>
                        <a:t>John’s laptop</a:t>
                      </a:r>
                      <a:endParaRPr lang="en-US" sz="1100"/>
                    </a:p>
                  </a:txBody>
                  <a:tcPr marL="176360" marR="176360" marT="176360" marB="176360" anchor="ctr">
                    <a:lnL cmpd="sng" algn="ctr" cap="flat" w="32654">
                      <a:solidFill>
                        <a:srgbClr val="000000"/>
                      </a:solidFill>
                      <a:prstDash val="solid"/>
                      <a:round/>
                      <a:headEnd type="none" w="med" len="med"/>
                      <a:tailEnd type="none" w="med" len="med"/>
                    </a:lnL>
                    <a:lnR cmpd="sng" algn="ctr" cap="flat" w="32654">
                      <a:solidFill>
                        <a:srgbClr val="000000"/>
                      </a:solidFill>
                      <a:prstDash val="solid"/>
                      <a:round/>
                      <a:headEnd type="none" w="med" len="med"/>
                      <a:tailEnd type="none" w="med" len="med"/>
                    </a:lnR>
                    <a:lnT cmpd="sng" algn="ctr" cap="flat" w="32654">
                      <a:solidFill>
                        <a:srgbClr val="000000"/>
                      </a:solidFill>
                      <a:prstDash val="solid"/>
                      <a:round/>
                      <a:headEnd type="none" w="med" len="med"/>
                      <a:tailEnd type="none" w="med" len="med"/>
                    </a:lnT>
                    <a:lnB cmpd="sng" algn="ctr" cap="flat" w="32654">
                      <a:solidFill>
                        <a:srgbClr val="000000"/>
                      </a:solidFill>
                      <a:prstDash val="solid"/>
                      <a:round/>
                      <a:headEnd type="none" w="med" len="med"/>
                      <a:tailEnd type="none" w="med" len="med"/>
                    </a:lnB>
                  </a:tcPr>
                </a:tc>
              </a:tr>
            </a:tbl>
          </a:graphicData>
        </a:graphic>
      </p:graphicFrame>
      <p:sp>
        <p:nvSpPr>
          <p:cNvPr name="TextBox 3" id="3"/>
          <p:cNvSpPr txBox="true"/>
          <p:nvPr/>
        </p:nvSpPr>
        <p:spPr>
          <a:xfrm rot="0">
            <a:off x="1631639" y="218357"/>
            <a:ext cx="15024722" cy="771525"/>
          </a:xfrm>
          <a:prstGeom prst="rect">
            <a:avLst/>
          </a:prstGeom>
        </p:spPr>
        <p:txBody>
          <a:bodyPr anchor="t" rtlCol="false" tIns="0" lIns="0" bIns="0" rIns="0">
            <a:spAutoFit/>
          </a:bodyPr>
          <a:lstStyle/>
          <a:p>
            <a:pPr algn="ctr" marL="0" indent="0" lvl="0">
              <a:lnSpc>
                <a:spcPts val="6003"/>
              </a:lnSpc>
              <a:spcBef>
                <a:spcPct val="0"/>
              </a:spcBef>
            </a:pPr>
            <a:r>
              <a:rPr lang="en-US" b="true" sz="5003">
                <a:solidFill>
                  <a:srgbClr val="320B01"/>
                </a:solidFill>
                <a:latin typeface="Fraunces Bold"/>
                <a:ea typeface="Fraunces Bold"/>
                <a:cs typeface="Fraunces Bold"/>
                <a:sym typeface="Fraunces Bold"/>
              </a:rPr>
              <a:t>RULES</a:t>
            </a:r>
          </a:p>
        </p:txBody>
      </p:sp>
      <p:sp>
        <p:nvSpPr>
          <p:cNvPr name="Freeform 4" id="4"/>
          <p:cNvSpPr/>
          <p:nvPr/>
        </p:nvSpPr>
        <p:spPr>
          <a:xfrm flipH="false" flipV="false" rot="0">
            <a:off x="-535990" y="-2297556"/>
            <a:ext cx="4670841" cy="3728180"/>
          </a:xfrm>
          <a:custGeom>
            <a:avLst/>
            <a:gdLst/>
            <a:ahLst/>
            <a:cxnLst/>
            <a:rect r="r" b="b" t="t" l="l"/>
            <a:pathLst>
              <a:path h="3728180" w="4670841">
                <a:moveTo>
                  <a:pt x="0" y="0"/>
                </a:moveTo>
                <a:lnTo>
                  <a:pt x="4670841" y="0"/>
                </a:lnTo>
                <a:lnTo>
                  <a:pt x="4670841" y="3728181"/>
                </a:lnTo>
                <a:lnTo>
                  <a:pt x="0" y="372818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16667932" y="266700"/>
            <a:ext cx="1063409" cy="2365321"/>
          </a:xfrm>
          <a:custGeom>
            <a:avLst/>
            <a:gdLst/>
            <a:ahLst/>
            <a:cxnLst/>
            <a:rect r="r" b="b" t="t" l="l"/>
            <a:pathLst>
              <a:path h="2365321" w="1063409">
                <a:moveTo>
                  <a:pt x="0" y="0"/>
                </a:moveTo>
                <a:lnTo>
                  <a:pt x="1063408" y="0"/>
                </a:lnTo>
                <a:lnTo>
                  <a:pt x="1063408" y="2365321"/>
                </a:lnTo>
                <a:lnTo>
                  <a:pt x="0" y="2365321"/>
                </a:lnTo>
                <a:lnTo>
                  <a:pt x="0" y="0"/>
                </a:lnTo>
                <a:close/>
              </a:path>
            </a:pathLst>
          </a:custGeom>
          <a:blipFill>
            <a:blip r:embed="rId4"/>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5F5F4"/>
        </a:solidFill>
      </p:bgPr>
    </p:bg>
    <p:spTree>
      <p:nvGrpSpPr>
        <p:cNvPr id="1" name=""/>
        <p:cNvGrpSpPr/>
        <p:nvPr/>
      </p:nvGrpSpPr>
      <p:grpSpPr>
        <a:xfrm>
          <a:off x="0" y="0"/>
          <a:ext cx="0" cy="0"/>
          <a:chOff x="0" y="0"/>
          <a:chExt cx="0" cy="0"/>
        </a:xfrm>
      </p:grpSpPr>
      <p:graphicFrame>
        <p:nvGraphicFramePr>
          <p:cNvPr name="Table 2" id="2"/>
          <p:cNvGraphicFramePr>
            <a:graphicFrameLocks noGrp="true"/>
          </p:cNvGraphicFramePr>
          <p:nvPr/>
        </p:nvGraphicFramePr>
        <p:xfrm>
          <a:off x="555526" y="723900"/>
          <a:ext cx="17176947" cy="9029700"/>
        </p:xfrm>
        <a:graphic>
          <a:graphicData uri="http://schemas.openxmlformats.org/drawingml/2006/table">
            <a:tbl>
              <a:tblPr/>
              <a:tblGrid>
                <a:gridCol w="1495031"/>
                <a:gridCol w="9262664"/>
                <a:gridCol w="6419252"/>
              </a:tblGrid>
              <a:tr h="1061755">
                <a:tc>
                  <a:txBody>
                    <a:bodyPr anchor="t" rtlCol="false"/>
                    <a:lstStyle/>
                    <a:p>
                      <a:pPr algn="just">
                        <a:lnSpc>
                          <a:spcPts val="4200"/>
                        </a:lnSpc>
                        <a:defRPr/>
                      </a:pP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just">
                        <a:lnSpc>
                          <a:spcPts val="4200"/>
                        </a:lnSpc>
                        <a:defRPr/>
                      </a:pPr>
                      <a:r>
                        <a:rPr lang="en-US" sz="3000">
                          <a:solidFill>
                            <a:srgbClr val="000000"/>
                          </a:solidFill>
                          <a:latin typeface="Fraunces"/>
                          <a:ea typeface="Fraunces"/>
                          <a:cs typeface="Fraunces"/>
                          <a:sym typeface="Fraunces"/>
                        </a:rPr>
                        <a:t>Rules</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just">
                        <a:lnSpc>
                          <a:spcPts val="4200"/>
                        </a:lnSpc>
                        <a:defRPr/>
                      </a:pPr>
                      <a:r>
                        <a:rPr lang="en-US" sz="3000">
                          <a:solidFill>
                            <a:srgbClr val="000000"/>
                          </a:solidFill>
                          <a:latin typeface="Fraunces"/>
                          <a:ea typeface="Fraunces"/>
                          <a:cs typeface="Fraunces"/>
                          <a:sym typeface="Fraunces"/>
                        </a:rPr>
                        <a:t>Example</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061755">
                <a:tc>
                  <a:txBody>
                    <a:bodyPr anchor="t" rtlCol="false"/>
                    <a:lstStyle/>
                    <a:p>
                      <a:pPr algn="just">
                        <a:lnSpc>
                          <a:spcPts val="4200"/>
                        </a:lnSpc>
                        <a:defRPr/>
                      </a:pPr>
                      <a:r>
                        <a:rPr lang="en-US" sz="3000">
                          <a:solidFill>
                            <a:srgbClr val="000000"/>
                          </a:solidFill>
                          <a:latin typeface="Fraunces"/>
                          <a:ea typeface="Fraunces"/>
                          <a:cs typeface="Fraunces"/>
                          <a:sym typeface="Fraunces"/>
                        </a:rPr>
                        <a:t>8</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just">
                        <a:lnSpc>
                          <a:spcPts val="4200"/>
                        </a:lnSpc>
                        <a:defRPr/>
                      </a:pPr>
                      <a:r>
                        <a:rPr lang="en-US" sz="3000">
                          <a:solidFill>
                            <a:srgbClr val="000000"/>
                          </a:solidFill>
                          <a:latin typeface="Fraunces"/>
                          <a:ea typeface="Fraunces"/>
                          <a:cs typeface="Fraunces"/>
                          <a:sym typeface="Fraunces"/>
                        </a:rPr>
                        <a:t>This</a:t>
                      </a:r>
                      <a:r>
                        <a:rPr lang="en-US" sz="3000">
                          <a:solidFill>
                            <a:srgbClr val="000000"/>
                          </a:solidFill>
                          <a:latin typeface="Fraunces"/>
                          <a:ea typeface="Fraunces"/>
                          <a:cs typeface="Fraunces"/>
                          <a:sym typeface="Fraunces"/>
                        </a:rPr>
                        <a:t>, that, these, those+ N</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just">
                        <a:lnSpc>
                          <a:spcPts val="4200"/>
                        </a:lnSpc>
                        <a:defRPr/>
                      </a:pPr>
                      <a:r>
                        <a:rPr lang="en-US" sz="3000">
                          <a:solidFill>
                            <a:srgbClr val="000000"/>
                          </a:solidFill>
                          <a:latin typeface="Fraunces"/>
                          <a:ea typeface="Fraunces"/>
                          <a:cs typeface="Fraunces"/>
                          <a:sym typeface="Fraunces"/>
                        </a:rPr>
                        <a:t>This book is very interesting</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061755">
                <a:tc>
                  <a:txBody>
                    <a:bodyPr anchor="t" rtlCol="false"/>
                    <a:lstStyle/>
                    <a:p>
                      <a:pPr algn="just">
                        <a:lnSpc>
                          <a:spcPts val="4200"/>
                        </a:lnSpc>
                        <a:defRPr/>
                      </a:pPr>
                      <a:r>
                        <a:rPr lang="en-US" sz="3000">
                          <a:solidFill>
                            <a:srgbClr val="000000"/>
                          </a:solidFill>
                          <a:latin typeface="Fraunces"/>
                          <a:ea typeface="Fraunces"/>
                          <a:cs typeface="Fraunces"/>
                          <a:sym typeface="Fraunces"/>
                        </a:rPr>
                        <a:t>9</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just">
                        <a:lnSpc>
                          <a:spcPts val="4200"/>
                        </a:lnSpc>
                        <a:defRPr/>
                      </a:pPr>
                      <a:r>
                        <a:rPr lang="en-US" sz="3000">
                          <a:solidFill>
                            <a:srgbClr val="000000"/>
                          </a:solidFill>
                          <a:latin typeface="Fraunces"/>
                          <a:ea typeface="Fraunces"/>
                          <a:cs typeface="Fraunces"/>
                          <a:sym typeface="Fraunces"/>
                        </a:rPr>
                        <a:t>S</a:t>
                      </a:r>
                      <a:r>
                        <a:rPr lang="en-US" sz="3000">
                          <a:solidFill>
                            <a:srgbClr val="000000"/>
                          </a:solidFill>
                          <a:latin typeface="Fraunces"/>
                          <a:ea typeface="Fraunces"/>
                          <a:cs typeface="Fraunces"/>
                          <a:sym typeface="Fraunces"/>
                        </a:rPr>
                        <a:t>ome, many, any, much + N</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just">
                        <a:lnSpc>
                          <a:spcPts val="4200"/>
                        </a:lnSpc>
                        <a:defRPr/>
                      </a:pPr>
                      <a:r>
                        <a:rPr lang="en-US" sz="3000">
                          <a:solidFill>
                            <a:srgbClr val="000000"/>
                          </a:solidFill>
                          <a:latin typeface="Fraunces"/>
                          <a:ea typeface="Fraunces"/>
                          <a:cs typeface="Fraunces"/>
                          <a:sym typeface="Fraunces"/>
                        </a:rPr>
                        <a:t>I need some water to drink.</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061755">
                <a:tc>
                  <a:txBody>
                    <a:bodyPr anchor="t" rtlCol="false"/>
                    <a:lstStyle/>
                    <a:p>
                      <a:pPr algn="just">
                        <a:lnSpc>
                          <a:spcPts val="4200"/>
                        </a:lnSpc>
                        <a:defRPr/>
                      </a:pPr>
                      <a:r>
                        <a:rPr lang="en-US" sz="3000">
                          <a:solidFill>
                            <a:srgbClr val="000000"/>
                          </a:solidFill>
                          <a:latin typeface="Fraunces"/>
                          <a:ea typeface="Fraunces"/>
                          <a:cs typeface="Fraunces"/>
                          <a:sym typeface="Fraunces"/>
                        </a:rPr>
                        <a:t>10</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just">
                        <a:lnSpc>
                          <a:spcPts val="4200"/>
                        </a:lnSpc>
                        <a:defRPr/>
                      </a:pPr>
                      <a:r>
                        <a:rPr lang="en-US" sz="3000">
                          <a:solidFill>
                            <a:srgbClr val="000000"/>
                          </a:solidFill>
                          <a:latin typeface="Fraunces"/>
                          <a:ea typeface="Fraunces"/>
                          <a:cs typeface="Fraunces"/>
                          <a:sym typeface="Fraunces"/>
                        </a:rPr>
                        <a:t>After preposition</a:t>
                      </a:r>
                      <a:r>
                        <a:rPr lang="en-US" sz="3000">
                          <a:solidFill>
                            <a:srgbClr val="000000"/>
                          </a:solidFill>
                          <a:latin typeface="Fraunces"/>
                          <a:ea typeface="Fraunces"/>
                          <a:cs typeface="Fraunces"/>
                          <a:sym typeface="Fraunces"/>
                        </a:rPr>
                        <a:t> + N </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just">
                        <a:lnSpc>
                          <a:spcPts val="4200"/>
                        </a:lnSpc>
                        <a:defRPr/>
                      </a:pPr>
                      <a:r>
                        <a:rPr lang="en-US" sz="3000">
                          <a:solidFill>
                            <a:srgbClr val="000000"/>
                          </a:solidFill>
                          <a:latin typeface="Fraunces"/>
                          <a:ea typeface="Fraunces"/>
                          <a:cs typeface="Fraunces"/>
                          <a:sym typeface="Fraunces"/>
                        </a:rPr>
                        <a:t>The pen is on the table.</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061755">
                <a:tc>
                  <a:txBody>
                    <a:bodyPr anchor="t" rtlCol="false"/>
                    <a:lstStyle/>
                    <a:p>
                      <a:pPr algn="just">
                        <a:lnSpc>
                          <a:spcPts val="4200"/>
                        </a:lnSpc>
                        <a:defRPr/>
                      </a:pPr>
                      <a:r>
                        <a:rPr lang="en-US" sz="3000">
                          <a:solidFill>
                            <a:srgbClr val="000000"/>
                          </a:solidFill>
                          <a:latin typeface="Fraunces"/>
                          <a:ea typeface="Fraunces"/>
                          <a:cs typeface="Fraunces"/>
                          <a:sym typeface="Fraunces"/>
                        </a:rPr>
                        <a:t>11</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just">
                        <a:lnSpc>
                          <a:spcPts val="4200"/>
                        </a:lnSpc>
                        <a:defRPr/>
                      </a:pPr>
                      <a:r>
                        <a:rPr lang="en-US" sz="3000">
                          <a:solidFill>
                            <a:srgbClr val="000000"/>
                          </a:solidFill>
                          <a:latin typeface="Fraunces"/>
                          <a:ea typeface="Fraunces"/>
                          <a:cs typeface="Fraunces"/>
                          <a:sym typeface="Fraunces"/>
                        </a:rPr>
                        <a:t>Before </a:t>
                      </a:r>
                      <a:r>
                        <a:rPr lang="en-US" sz="3000">
                          <a:solidFill>
                            <a:srgbClr val="000000"/>
                          </a:solidFill>
                          <a:latin typeface="Fraunces"/>
                          <a:ea typeface="Fraunces"/>
                          <a:cs typeface="Fraunces"/>
                          <a:sym typeface="Fraunces"/>
                        </a:rPr>
                        <a:t>N là adj</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just">
                        <a:lnSpc>
                          <a:spcPts val="4200"/>
                        </a:lnSpc>
                        <a:defRPr/>
                      </a:pPr>
                      <a:r>
                        <a:rPr lang="en-US" sz="3000">
                          <a:solidFill>
                            <a:srgbClr val="000000"/>
                          </a:solidFill>
                          <a:latin typeface="Fraunces"/>
                          <a:ea typeface="Fraunces"/>
                          <a:cs typeface="Fraunces"/>
                          <a:sym typeface="Fraunces"/>
                        </a:rPr>
                        <a:t>She has a beautiful flower.</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061755">
                <a:tc>
                  <a:txBody>
                    <a:bodyPr anchor="t" rtlCol="false"/>
                    <a:lstStyle/>
                    <a:p>
                      <a:pPr algn="just">
                        <a:lnSpc>
                          <a:spcPts val="4200"/>
                        </a:lnSpc>
                        <a:defRPr/>
                      </a:pPr>
                      <a:r>
                        <a:rPr lang="en-US" sz="3000">
                          <a:solidFill>
                            <a:srgbClr val="000000"/>
                          </a:solidFill>
                          <a:latin typeface="Fraunces"/>
                          <a:ea typeface="Fraunces"/>
                          <a:cs typeface="Fraunces"/>
                          <a:sym typeface="Fraunces"/>
                        </a:rPr>
                        <a:t>12</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just">
                        <a:lnSpc>
                          <a:spcPts val="4200"/>
                        </a:lnSpc>
                        <a:defRPr/>
                      </a:pPr>
                      <a:r>
                        <a:rPr lang="en-US" sz="3000">
                          <a:solidFill>
                            <a:srgbClr val="000000"/>
                          </a:solidFill>
                          <a:latin typeface="Fraunces"/>
                          <a:ea typeface="Fraunces"/>
                          <a:cs typeface="Fraunces"/>
                          <a:sym typeface="Fraunces"/>
                        </a:rPr>
                        <a:t>Before</a:t>
                      </a:r>
                      <a:r>
                        <a:rPr lang="en-US" sz="3000">
                          <a:solidFill>
                            <a:srgbClr val="000000"/>
                          </a:solidFill>
                          <a:latin typeface="Fraunces"/>
                          <a:ea typeface="Fraunces"/>
                          <a:cs typeface="Fraunces"/>
                          <a:sym typeface="Fraunces"/>
                        </a:rPr>
                        <a:t> Adj là trạng từ</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just">
                        <a:lnSpc>
                          <a:spcPts val="4200"/>
                        </a:lnSpc>
                        <a:defRPr/>
                      </a:pPr>
                      <a:r>
                        <a:rPr lang="en-US" sz="3000">
                          <a:solidFill>
                            <a:srgbClr val="000000"/>
                          </a:solidFill>
                          <a:latin typeface="Fraunces"/>
                          <a:ea typeface="Fraunces"/>
                          <a:cs typeface="Fraunces"/>
                          <a:sym typeface="Fraunces"/>
                        </a:rPr>
                        <a:t>She is very happy today</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597415">
                <a:tc>
                  <a:txBody>
                    <a:bodyPr anchor="t" rtlCol="false"/>
                    <a:lstStyle/>
                    <a:p>
                      <a:pPr algn="just">
                        <a:lnSpc>
                          <a:spcPts val="4200"/>
                        </a:lnSpc>
                        <a:defRPr/>
                      </a:pPr>
                      <a:r>
                        <a:rPr lang="en-US" sz="3000">
                          <a:solidFill>
                            <a:srgbClr val="000000"/>
                          </a:solidFill>
                          <a:latin typeface="Fraunces"/>
                          <a:ea typeface="Fraunces"/>
                          <a:cs typeface="Fraunces"/>
                          <a:sym typeface="Fraunces"/>
                        </a:rPr>
                        <a:t>13</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just">
                        <a:lnSpc>
                          <a:spcPts val="4200"/>
                        </a:lnSpc>
                        <a:defRPr/>
                      </a:pPr>
                      <a:r>
                        <a:rPr lang="en-US" sz="3000">
                          <a:solidFill>
                            <a:srgbClr val="000000"/>
                          </a:solidFill>
                          <a:latin typeface="Fraunces"/>
                          <a:ea typeface="Fraunces"/>
                          <a:cs typeface="Fraunces"/>
                          <a:sym typeface="Fraunces"/>
                        </a:rPr>
                        <a:t>At the beginning of a sentence, separated from the rest of the sentence by a comma is an adverb.</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just">
                        <a:lnSpc>
                          <a:spcPts val="4200"/>
                        </a:lnSpc>
                        <a:defRPr/>
                      </a:pPr>
                      <a:r>
                        <a:rPr lang="en-US" sz="3000">
                          <a:solidFill>
                            <a:srgbClr val="000000"/>
                          </a:solidFill>
                          <a:latin typeface="Fraunces"/>
                          <a:ea typeface="Fraunces"/>
                          <a:cs typeface="Fraunces"/>
                          <a:sym typeface="Fraunces"/>
                        </a:rPr>
                        <a:t>Surprisingly, she agreed with my idea.</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r h="1061755">
                <a:tc>
                  <a:txBody>
                    <a:bodyPr anchor="t" rtlCol="false"/>
                    <a:lstStyle/>
                    <a:p>
                      <a:pPr algn="just">
                        <a:lnSpc>
                          <a:spcPts val="4200"/>
                        </a:lnSpc>
                        <a:defRPr/>
                      </a:pPr>
                      <a:r>
                        <a:rPr lang="en-US" sz="3000">
                          <a:solidFill>
                            <a:srgbClr val="000000"/>
                          </a:solidFill>
                          <a:latin typeface="Fraunces"/>
                          <a:ea typeface="Fraunces"/>
                          <a:cs typeface="Fraunces"/>
                          <a:sym typeface="Fraunces"/>
                        </a:rPr>
                        <a:t>14</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just">
                        <a:lnSpc>
                          <a:spcPts val="4200"/>
                        </a:lnSpc>
                        <a:defRPr/>
                      </a:pPr>
                      <a:r>
                        <a:rPr lang="en-US" sz="3000">
                          <a:solidFill>
                            <a:srgbClr val="000000"/>
                          </a:solidFill>
                          <a:latin typeface="Fraunces"/>
                          <a:ea typeface="Fraunces"/>
                          <a:cs typeface="Fraunces"/>
                          <a:sym typeface="Fraunces"/>
                        </a:rPr>
                        <a:t>After</a:t>
                      </a:r>
                      <a:r>
                        <a:rPr lang="en-US" sz="3000">
                          <a:solidFill>
                            <a:srgbClr val="000000"/>
                          </a:solidFill>
                          <a:latin typeface="Fraunces"/>
                          <a:ea typeface="Fraunces"/>
                          <a:cs typeface="Fraunces"/>
                          <a:sym typeface="Fraunces"/>
                        </a:rPr>
                        <a:t> N + ADV</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c>
                  <a:txBody>
                    <a:bodyPr anchor="t" rtlCol="false"/>
                    <a:lstStyle/>
                    <a:p>
                      <a:pPr algn="just">
                        <a:lnSpc>
                          <a:spcPts val="4200"/>
                        </a:lnSpc>
                        <a:defRPr/>
                      </a:pPr>
                      <a:r>
                        <a:rPr lang="en-US" sz="3000">
                          <a:solidFill>
                            <a:srgbClr val="000000"/>
                          </a:solidFill>
                          <a:latin typeface="Fraunces"/>
                          <a:ea typeface="Fraunces"/>
                          <a:cs typeface="Fraunces"/>
                          <a:sym typeface="Fraunces"/>
                        </a:rPr>
                        <a:t>They finished the work quickly.</a:t>
                      </a:r>
                      <a:endParaRPr lang="en-US" sz="1100"/>
                    </a:p>
                  </a:txBody>
                  <a:tcPr marL="190500" marR="190500" marT="190500" marB="190500" anchor="ctr">
                    <a:lnL cmpd="sng" algn="ctr" cap="flat" w="38100">
                      <a:solidFill>
                        <a:srgbClr val="000000"/>
                      </a:solidFill>
                      <a:prstDash val="solid"/>
                      <a:round/>
                      <a:headEnd type="none" w="med" len="med"/>
                      <a:tailEnd type="none" w="med" len="med"/>
                    </a:lnL>
                    <a:lnR cmpd="sng" algn="ctr" cap="flat" w="38100">
                      <a:solidFill>
                        <a:srgbClr val="000000"/>
                      </a:solidFill>
                      <a:prstDash val="solid"/>
                      <a:round/>
                      <a:headEnd type="none" w="med" len="med"/>
                      <a:tailEnd type="none" w="med" len="med"/>
                    </a:lnR>
                    <a:lnT cmpd="sng" algn="ctr" cap="flat" w="38100">
                      <a:solidFill>
                        <a:srgbClr val="000000"/>
                      </a:solidFill>
                      <a:prstDash val="solid"/>
                      <a:round/>
                      <a:headEnd type="none" w="med" len="med"/>
                      <a:tailEnd type="none" w="med" len="med"/>
                    </a:lnT>
                    <a:lnB cmpd="sng" algn="ctr" cap="flat" w="38100">
                      <a:solidFill>
                        <a:srgbClr val="000000"/>
                      </a:solidFill>
                      <a:prstDash val="solid"/>
                      <a:round/>
                      <a:headEnd type="none" w="med" len="med"/>
                      <a:tailEnd type="none" w="med" len="med"/>
                    </a:lnB>
                  </a:tcPr>
                </a:tc>
              </a:tr>
            </a:tbl>
          </a:graphicData>
        </a:graphic>
      </p:graphicFrame>
      <p:sp>
        <p:nvSpPr>
          <p:cNvPr name="TextBox 3" id="3"/>
          <p:cNvSpPr txBox="true"/>
          <p:nvPr/>
        </p:nvSpPr>
        <p:spPr>
          <a:xfrm rot="0">
            <a:off x="768264" y="0"/>
            <a:ext cx="16229347" cy="609600"/>
          </a:xfrm>
          <a:prstGeom prst="rect">
            <a:avLst/>
          </a:prstGeom>
        </p:spPr>
        <p:txBody>
          <a:bodyPr anchor="t" rtlCol="false" tIns="0" lIns="0" bIns="0" rIns="0">
            <a:spAutoFit/>
          </a:bodyPr>
          <a:lstStyle/>
          <a:p>
            <a:pPr algn="ctr" marL="0" indent="0" lvl="0">
              <a:lnSpc>
                <a:spcPts val="4800"/>
              </a:lnSpc>
              <a:spcBef>
                <a:spcPct val="0"/>
              </a:spcBef>
            </a:pPr>
            <a:r>
              <a:rPr lang="en-US" b="true" sz="4000">
                <a:solidFill>
                  <a:srgbClr val="320B01"/>
                </a:solidFill>
                <a:latin typeface="Fraunces Bold"/>
                <a:ea typeface="Fraunces Bold"/>
                <a:cs typeface="Fraunces Bold"/>
                <a:sym typeface="Fraunces Bold"/>
              </a:rPr>
              <a:t>RULES</a:t>
            </a:r>
          </a:p>
        </p:txBody>
      </p:sp>
      <p:sp>
        <p:nvSpPr>
          <p:cNvPr name="Freeform 4" id="4"/>
          <p:cNvSpPr/>
          <p:nvPr/>
        </p:nvSpPr>
        <p:spPr>
          <a:xfrm flipH="false" flipV="false" rot="0">
            <a:off x="16667932" y="266700"/>
            <a:ext cx="1063409" cy="2365321"/>
          </a:xfrm>
          <a:custGeom>
            <a:avLst/>
            <a:gdLst/>
            <a:ahLst/>
            <a:cxnLst/>
            <a:rect r="r" b="b" t="t" l="l"/>
            <a:pathLst>
              <a:path h="2365321" w="1063409">
                <a:moveTo>
                  <a:pt x="0" y="0"/>
                </a:moveTo>
                <a:lnTo>
                  <a:pt x="1063408" y="0"/>
                </a:lnTo>
                <a:lnTo>
                  <a:pt x="1063408" y="2365321"/>
                </a:lnTo>
                <a:lnTo>
                  <a:pt x="0" y="2365321"/>
                </a:lnTo>
                <a:lnTo>
                  <a:pt x="0" y="0"/>
                </a:lnTo>
                <a:close/>
              </a:path>
            </a:pathLst>
          </a:custGeom>
          <a:blipFill>
            <a:blip r:embed="rId2"/>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5F5F4"/>
        </a:solidFill>
      </p:bgPr>
    </p:bg>
    <p:spTree>
      <p:nvGrpSpPr>
        <p:cNvPr id="1" name=""/>
        <p:cNvGrpSpPr/>
        <p:nvPr/>
      </p:nvGrpSpPr>
      <p:grpSpPr>
        <a:xfrm>
          <a:off x="0" y="0"/>
          <a:ext cx="0" cy="0"/>
          <a:chOff x="0" y="0"/>
          <a:chExt cx="0" cy="0"/>
        </a:xfrm>
      </p:grpSpPr>
      <p:sp>
        <p:nvSpPr>
          <p:cNvPr name="TextBox 2" id="2"/>
          <p:cNvSpPr txBox="true"/>
          <p:nvPr/>
        </p:nvSpPr>
        <p:spPr>
          <a:xfrm rot="0">
            <a:off x="1028700" y="722835"/>
            <a:ext cx="16229347" cy="1371600"/>
          </a:xfrm>
          <a:prstGeom prst="rect">
            <a:avLst/>
          </a:prstGeom>
        </p:spPr>
        <p:txBody>
          <a:bodyPr anchor="t" rtlCol="false" tIns="0" lIns="0" bIns="0" rIns="0">
            <a:spAutoFit/>
          </a:bodyPr>
          <a:lstStyle/>
          <a:p>
            <a:pPr algn="ctr" marL="0" indent="0" lvl="0">
              <a:lnSpc>
                <a:spcPts val="10800"/>
              </a:lnSpc>
              <a:spcBef>
                <a:spcPct val="0"/>
              </a:spcBef>
            </a:pPr>
            <a:r>
              <a:rPr lang="en-US" b="true" sz="9000">
                <a:solidFill>
                  <a:srgbClr val="320B01"/>
                </a:solidFill>
                <a:latin typeface="Fraunces Bold"/>
                <a:ea typeface="Fraunces Bold"/>
                <a:cs typeface="Fraunces Bold"/>
                <a:sym typeface="Fraunces Bold"/>
              </a:rPr>
              <a:t>Signs of recognition</a:t>
            </a:r>
          </a:p>
        </p:txBody>
      </p:sp>
      <p:grpSp>
        <p:nvGrpSpPr>
          <p:cNvPr name="Group 3" id="3"/>
          <p:cNvGrpSpPr/>
          <p:nvPr/>
        </p:nvGrpSpPr>
        <p:grpSpPr>
          <a:xfrm rot="0">
            <a:off x="-609862" y="2408760"/>
            <a:ext cx="19507723" cy="1713083"/>
            <a:chOff x="0" y="0"/>
            <a:chExt cx="5137837" cy="451182"/>
          </a:xfrm>
        </p:grpSpPr>
        <p:sp>
          <p:nvSpPr>
            <p:cNvPr name="Freeform 4" id="4"/>
            <p:cNvSpPr/>
            <p:nvPr/>
          </p:nvSpPr>
          <p:spPr>
            <a:xfrm flipH="false" flipV="false" rot="0">
              <a:off x="0" y="0"/>
              <a:ext cx="5137837" cy="451182"/>
            </a:xfrm>
            <a:custGeom>
              <a:avLst/>
              <a:gdLst/>
              <a:ahLst/>
              <a:cxnLst/>
              <a:rect r="r" b="b" t="t" l="l"/>
              <a:pathLst>
                <a:path h="451182" w="5137837">
                  <a:moveTo>
                    <a:pt x="0" y="0"/>
                  </a:moveTo>
                  <a:lnTo>
                    <a:pt x="5137837" y="0"/>
                  </a:lnTo>
                  <a:lnTo>
                    <a:pt x="5137837" y="451182"/>
                  </a:lnTo>
                  <a:lnTo>
                    <a:pt x="0" y="451182"/>
                  </a:lnTo>
                  <a:close/>
                </a:path>
              </a:pathLst>
            </a:custGeom>
            <a:solidFill>
              <a:srgbClr val="D3959B"/>
            </a:solidFill>
            <a:ln w="38100" cap="sq">
              <a:solidFill>
                <a:srgbClr val="320B01"/>
              </a:solidFill>
              <a:prstDash val="solid"/>
              <a:miter/>
            </a:ln>
          </p:spPr>
        </p:sp>
        <p:sp>
          <p:nvSpPr>
            <p:cNvPr name="TextBox 5" id="5"/>
            <p:cNvSpPr txBox="true"/>
            <p:nvPr/>
          </p:nvSpPr>
          <p:spPr>
            <a:xfrm>
              <a:off x="0" y="-38100"/>
              <a:ext cx="5137837" cy="489282"/>
            </a:xfrm>
            <a:prstGeom prst="rect">
              <a:avLst/>
            </a:prstGeom>
          </p:spPr>
          <p:txBody>
            <a:bodyPr anchor="ctr" rtlCol="false" tIns="50800" lIns="50800" bIns="50800" rIns="50800"/>
            <a:lstStyle/>
            <a:p>
              <a:pPr algn="ctr">
                <a:lnSpc>
                  <a:spcPts val="2659"/>
                </a:lnSpc>
                <a:spcBef>
                  <a:spcPct val="0"/>
                </a:spcBef>
              </a:pPr>
            </a:p>
          </p:txBody>
        </p:sp>
      </p:grpSp>
      <p:sp>
        <p:nvSpPr>
          <p:cNvPr name="TextBox 6" id="6"/>
          <p:cNvSpPr txBox="true"/>
          <p:nvPr/>
        </p:nvSpPr>
        <p:spPr>
          <a:xfrm rot="0">
            <a:off x="1538982" y="2797869"/>
            <a:ext cx="15210035" cy="1476375"/>
          </a:xfrm>
          <a:prstGeom prst="rect">
            <a:avLst/>
          </a:prstGeom>
        </p:spPr>
        <p:txBody>
          <a:bodyPr anchor="t" rtlCol="false" tIns="0" lIns="0" bIns="0" rIns="0">
            <a:spAutoFit/>
          </a:bodyPr>
          <a:lstStyle/>
          <a:p>
            <a:pPr algn="ctr">
              <a:lnSpc>
                <a:spcPts val="3900"/>
              </a:lnSpc>
            </a:pPr>
            <a:r>
              <a:rPr lang="en-US" sz="3000">
                <a:solidFill>
                  <a:srgbClr val="320B01"/>
                </a:solidFill>
                <a:latin typeface="Fraunces"/>
                <a:ea typeface="Fraunces"/>
                <a:cs typeface="Fraunces"/>
                <a:sym typeface="Fraunces"/>
              </a:rPr>
              <a:t>Khi đã xác định được từ loại cần điền thì sẽ xét các phương án và căn cứ vào dấu hiệu nhận biết từ loại để tìm ra đáp án đúng. Các dấu hiệu nhận biết từ loại:</a:t>
            </a:r>
          </a:p>
          <a:p>
            <a:pPr algn="ctr" marL="0" indent="0" lvl="1">
              <a:lnSpc>
                <a:spcPts val="3900"/>
              </a:lnSpc>
            </a:pPr>
          </a:p>
        </p:txBody>
      </p:sp>
      <p:sp>
        <p:nvSpPr>
          <p:cNvPr name="TextBox 7" id="7"/>
          <p:cNvSpPr txBox="true"/>
          <p:nvPr/>
        </p:nvSpPr>
        <p:spPr>
          <a:xfrm rot="0">
            <a:off x="0" y="5851642"/>
            <a:ext cx="4319549" cy="582930"/>
          </a:xfrm>
          <a:prstGeom prst="rect">
            <a:avLst/>
          </a:prstGeom>
        </p:spPr>
        <p:txBody>
          <a:bodyPr anchor="t" rtlCol="false" tIns="0" lIns="0" bIns="0" rIns="0">
            <a:spAutoFit/>
          </a:bodyPr>
          <a:lstStyle/>
          <a:p>
            <a:pPr algn="ctr" marL="0" indent="0" lvl="0">
              <a:lnSpc>
                <a:spcPts val="5009"/>
              </a:lnSpc>
            </a:pPr>
            <a:r>
              <a:rPr lang="en-US" sz="3000">
                <a:solidFill>
                  <a:srgbClr val="320B01"/>
                </a:solidFill>
                <a:latin typeface="Fraunces"/>
                <a:ea typeface="Fraunces"/>
                <a:cs typeface="Fraunces"/>
                <a:sym typeface="Fraunces"/>
              </a:rPr>
              <a:t>V</a:t>
            </a:r>
          </a:p>
        </p:txBody>
      </p:sp>
      <p:sp>
        <p:nvSpPr>
          <p:cNvPr name="TextBox 8" id="8"/>
          <p:cNvSpPr txBox="true"/>
          <p:nvPr/>
        </p:nvSpPr>
        <p:spPr>
          <a:xfrm rot="0">
            <a:off x="0" y="8434937"/>
            <a:ext cx="4319549" cy="582930"/>
          </a:xfrm>
          <a:prstGeom prst="rect">
            <a:avLst/>
          </a:prstGeom>
        </p:spPr>
        <p:txBody>
          <a:bodyPr anchor="t" rtlCol="false" tIns="0" lIns="0" bIns="0" rIns="0">
            <a:spAutoFit/>
          </a:bodyPr>
          <a:lstStyle/>
          <a:p>
            <a:pPr algn="ctr" marL="0" indent="0" lvl="0">
              <a:lnSpc>
                <a:spcPts val="5009"/>
              </a:lnSpc>
            </a:pPr>
            <a:r>
              <a:rPr lang="en-US" sz="3000">
                <a:solidFill>
                  <a:srgbClr val="320B01"/>
                </a:solidFill>
                <a:latin typeface="Fraunces"/>
                <a:ea typeface="Fraunces"/>
                <a:cs typeface="Fraunces"/>
                <a:sym typeface="Fraunces"/>
              </a:rPr>
              <a:t>ADV</a:t>
            </a:r>
          </a:p>
        </p:txBody>
      </p:sp>
      <p:sp>
        <p:nvSpPr>
          <p:cNvPr name="TextBox 9" id="9"/>
          <p:cNvSpPr txBox="true"/>
          <p:nvPr/>
        </p:nvSpPr>
        <p:spPr>
          <a:xfrm rot="0">
            <a:off x="6962775" y="8677825"/>
            <a:ext cx="11325225" cy="457200"/>
          </a:xfrm>
          <a:prstGeom prst="rect">
            <a:avLst/>
          </a:prstGeom>
        </p:spPr>
        <p:txBody>
          <a:bodyPr anchor="t" rtlCol="false" tIns="0" lIns="0" bIns="0" rIns="0">
            <a:spAutoFit/>
          </a:bodyPr>
          <a:lstStyle/>
          <a:p>
            <a:pPr algn="l">
              <a:lnSpc>
                <a:spcPts val="3600"/>
              </a:lnSpc>
            </a:pPr>
            <a:r>
              <a:rPr lang="en-US" sz="3000">
                <a:solidFill>
                  <a:srgbClr val="320B01"/>
                </a:solidFill>
                <a:latin typeface="Fraunces"/>
                <a:ea typeface="Fraunces"/>
                <a:cs typeface="Fraunces"/>
                <a:sym typeface="Fraunces"/>
              </a:rPr>
              <a:t>ADJ + ly</a:t>
            </a:r>
          </a:p>
        </p:txBody>
      </p:sp>
      <p:sp>
        <p:nvSpPr>
          <p:cNvPr name="TextBox 10" id="10"/>
          <p:cNvSpPr txBox="true"/>
          <p:nvPr/>
        </p:nvSpPr>
        <p:spPr>
          <a:xfrm rot="0">
            <a:off x="6962775" y="5880217"/>
            <a:ext cx="11325225" cy="914400"/>
          </a:xfrm>
          <a:prstGeom prst="rect">
            <a:avLst/>
          </a:prstGeom>
        </p:spPr>
        <p:txBody>
          <a:bodyPr anchor="t" rtlCol="false" tIns="0" lIns="0" bIns="0" rIns="0">
            <a:spAutoFit/>
          </a:bodyPr>
          <a:lstStyle/>
          <a:p>
            <a:pPr algn="l">
              <a:lnSpc>
                <a:spcPts val="3600"/>
              </a:lnSpc>
            </a:pPr>
            <a:r>
              <a:rPr lang="en-US" sz="3000">
                <a:solidFill>
                  <a:srgbClr val="320B01"/>
                </a:solidFill>
                <a:latin typeface="Fraunces"/>
                <a:ea typeface="Fraunces"/>
                <a:cs typeface="Fraunces"/>
                <a:sym typeface="Fraunces"/>
              </a:rPr>
              <a:t>-ise/-ize, -ate, -fy...</a:t>
            </a:r>
          </a:p>
          <a:p>
            <a:pPr algn="l">
              <a:lnSpc>
                <a:spcPts val="3600"/>
              </a:lnSpc>
            </a:pPr>
          </a:p>
        </p:txBody>
      </p:sp>
      <p:sp>
        <p:nvSpPr>
          <p:cNvPr name="TextBox 11" id="11"/>
          <p:cNvSpPr txBox="true"/>
          <p:nvPr/>
        </p:nvSpPr>
        <p:spPr>
          <a:xfrm rot="0">
            <a:off x="0" y="7139422"/>
            <a:ext cx="4317655" cy="582930"/>
          </a:xfrm>
          <a:prstGeom prst="rect">
            <a:avLst/>
          </a:prstGeom>
        </p:spPr>
        <p:txBody>
          <a:bodyPr anchor="t" rtlCol="false" tIns="0" lIns="0" bIns="0" rIns="0">
            <a:spAutoFit/>
          </a:bodyPr>
          <a:lstStyle/>
          <a:p>
            <a:pPr algn="ctr" marL="0" indent="0" lvl="0">
              <a:lnSpc>
                <a:spcPts val="5009"/>
              </a:lnSpc>
            </a:pPr>
            <a:r>
              <a:rPr lang="en-US" sz="3000">
                <a:solidFill>
                  <a:srgbClr val="320B01"/>
                </a:solidFill>
                <a:latin typeface="Fraunces"/>
                <a:ea typeface="Fraunces"/>
                <a:cs typeface="Fraunces"/>
                <a:sym typeface="Fraunces"/>
              </a:rPr>
              <a:t>ADJ</a:t>
            </a:r>
          </a:p>
        </p:txBody>
      </p:sp>
      <p:sp>
        <p:nvSpPr>
          <p:cNvPr name="TextBox 12" id="12"/>
          <p:cNvSpPr txBox="true"/>
          <p:nvPr/>
        </p:nvSpPr>
        <p:spPr>
          <a:xfrm rot="0">
            <a:off x="6962775" y="7171865"/>
            <a:ext cx="11325225" cy="1371600"/>
          </a:xfrm>
          <a:prstGeom prst="rect">
            <a:avLst/>
          </a:prstGeom>
        </p:spPr>
        <p:txBody>
          <a:bodyPr anchor="t" rtlCol="false" tIns="0" lIns="0" bIns="0" rIns="0">
            <a:spAutoFit/>
          </a:bodyPr>
          <a:lstStyle/>
          <a:p>
            <a:pPr algn="l">
              <a:lnSpc>
                <a:spcPts val="3600"/>
              </a:lnSpc>
            </a:pPr>
            <a:r>
              <a:rPr lang="en-US" sz="3000">
                <a:solidFill>
                  <a:srgbClr val="320B01"/>
                </a:solidFill>
                <a:latin typeface="Fraunces"/>
                <a:ea typeface="Fraunces"/>
                <a:cs typeface="Fraunces"/>
                <a:sym typeface="Fraunces"/>
              </a:rPr>
              <a:t>- ful, - less, -ic, able, ous, some, -al, -ing/-ed, -ible, - ent, -ive,like, ish,- ary... </a:t>
            </a:r>
          </a:p>
          <a:p>
            <a:pPr algn="l">
              <a:lnSpc>
                <a:spcPts val="3600"/>
              </a:lnSpc>
            </a:pPr>
          </a:p>
        </p:txBody>
      </p:sp>
      <p:sp>
        <p:nvSpPr>
          <p:cNvPr name="TextBox 13" id="13"/>
          <p:cNvSpPr txBox="true"/>
          <p:nvPr/>
        </p:nvSpPr>
        <p:spPr>
          <a:xfrm rot="0">
            <a:off x="0" y="4559994"/>
            <a:ext cx="4319549" cy="582930"/>
          </a:xfrm>
          <a:prstGeom prst="rect">
            <a:avLst/>
          </a:prstGeom>
        </p:spPr>
        <p:txBody>
          <a:bodyPr anchor="t" rtlCol="false" tIns="0" lIns="0" bIns="0" rIns="0">
            <a:spAutoFit/>
          </a:bodyPr>
          <a:lstStyle/>
          <a:p>
            <a:pPr algn="ctr" marL="0" indent="0" lvl="0">
              <a:lnSpc>
                <a:spcPts val="5009"/>
              </a:lnSpc>
            </a:pPr>
            <a:r>
              <a:rPr lang="en-US" sz="3000">
                <a:solidFill>
                  <a:srgbClr val="320B01"/>
                </a:solidFill>
                <a:latin typeface="Fraunces"/>
                <a:ea typeface="Fraunces"/>
                <a:cs typeface="Fraunces"/>
                <a:sym typeface="Fraunces"/>
              </a:rPr>
              <a:t>N</a:t>
            </a:r>
          </a:p>
        </p:txBody>
      </p:sp>
      <p:sp>
        <p:nvSpPr>
          <p:cNvPr name="TextBox 14" id="14"/>
          <p:cNvSpPr txBox="true"/>
          <p:nvPr/>
        </p:nvSpPr>
        <p:spPr>
          <a:xfrm rot="0">
            <a:off x="6962775" y="4588569"/>
            <a:ext cx="11325225" cy="1371600"/>
          </a:xfrm>
          <a:prstGeom prst="rect">
            <a:avLst/>
          </a:prstGeom>
        </p:spPr>
        <p:txBody>
          <a:bodyPr anchor="t" rtlCol="false" tIns="0" lIns="0" bIns="0" rIns="0">
            <a:spAutoFit/>
          </a:bodyPr>
          <a:lstStyle/>
          <a:p>
            <a:pPr algn="l">
              <a:lnSpc>
                <a:spcPts val="3600"/>
              </a:lnSpc>
            </a:pPr>
            <a:r>
              <a:rPr lang="en-US" sz="3000">
                <a:solidFill>
                  <a:srgbClr val="320B01"/>
                </a:solidFill>
                <a:latin typeface="Fraunces"/>
                <a:ea typeface="Fraunces"/>
                <a:cs typeface="Fraunces"/>
                <a:sym typeface="Fraunces"/>
              </a:rPr>
              <a:t>- ment, - ance, -ion/ation, -ure, -er, or, ist, ress, - ness, -ant, ee, -ledge, ence, ity,y,ty, age, cy, dom, ism, hood, -th, - ship....</a:t>
            </a:r>
          </a:p>
          <a:p>
            <a:pPr algn="l">
              <a:lnSpc>
                <a:spcPts val="3600"/>
              </a:lnSpc>
            </a:pPr>
          </a:p>
        </p:txBody>
      </p:sp>
      <p:sp>
        <p:nvSpPr>
          <p:cNvPr name="AutoShape 15" id="15"/>
          <p:cNvSpPr/>
          <p:nvPr/>
        </p:nvSpPr>
        <p:spPr>
          <a:xfrm>
            <a:off x="4320223" y="6264392"/>
            <a:ext cx="2189249" cy="0"/>
          </a:xfrm>
          <a:prstGeom prst="line">
            <a:avLst/>
          </a:prstGeom>
          <a:ln cap="flat" w="38100">
            <a:solidFill>
              <a:srgbClr val="4A0F00"/>
            </a:solidFill>
            <a:prstDash val="solid"/>
            <a:headEnd type="none" len="sm" w="sm"/>
            <a:tailEnd type="triangle" len="med" w="lg"/>
          </a:ln>
        </p:spPr>
      </p:sp>
      <p:sp>
        <p:nvSpPr>
          <p:cNvPr name="AutoShape 16" id="16"/>
          <p:cNvSpPr/>
          <p:nvPr/>
        </p:nvSpPr>
        <p:spPr>
          <a:xfrm>
            <a:off x="4320223" y="8873087"/>
            <a:ext cx="2189249" cy="0"/>
          </a:xfrm>
          <a:prstGeom prst="line">
            <a:avLst/>
          </a:prstGeom>
          <a:ln cap="flat" w="38100">
            <a:solidFill>
              <a:srgbClr val="4A0F00"/>
            </a:solidFill>
            <a:prstDash val="solid"/>
            <a:headEnd type="none" len="sm" w="sm"/>
            <a:tailEnd type="triangle" len="med" w="lg"/>
          </a:ln>
        </p:spPr>
      </p:sp>
      <p:sp>
        <p:nvSpPr>
          <p:cNvPr name="AutoShape 17" id="17"/>
          <p:cNvSpPr/>
          <p:nvPr/>
        </p:nvSpPr>
        <p:spPr>
          <a:xfrm>
            <a:off x="4320223" y="7568740"/>
            <a:ext cx="2189249" cy="0"/>
          </a:xfrm>
          <a:prstGeom prst="line">
            <a:avLst/>
          </a:prstGeom>
          <a:ln cap="flat" w="38100">
            <a:solidFill>
              <a:srgbClr val="4A0F00"/>
            </a:solidFill>
            <a:prstDash val="solid"/>
            <a:headEnd type="none" len="sm" w="sm"/>
            <a:tailEnd type="triangle" len="med" w="lg"/>
          </a:ln>
        </p:spPr>
      </p:sp>
      <p:sp>
        <p:nvSpPr>
          <p:cNvPr name="AutoShape 18" id="18"/>
          <p:cNvSpPr/>
          <p:nvPr/>
        </p:nvSpPr>
        <p:spPr>
          <a:xfrm>
            <a:off x="4320223" y="4960044"/>
            <a:ext cx="2189249" cy="0"/>
          </a:xfrm>
          <a:prstGeom prst="line">
            <a:avLst/>
          </a:prstGeom>
          <a:ln cap="flat" w="38100">
            <a:solidFill>
              <a:srgbClr val="4A0F00"/>
            </a:solidFill>
            <a:prstDash val="solid"/>
            <a:headEnd type="none" len="sm" w="sm"/>
            <a:tailEnd type="triangle" len="med" w="lg"/>
          </a:ln>
        </p:spPr>
      </p:sp>
      <p:sp>
        <p:nvSpPr>
          <p:cNvPr name="Freeform 19" id="19"/>
          <p:cNvSpPr/>
          <p:nvPr/>
        </p:nvSpPr>
        <p:spPr>
          <a:xfrm flipH="false" flipV="false" rot="0">
            <a:off x="16667932" y="266700"/>
            <a:ext cx="1063409" cy="2365321"/>
          </a:xfrm>
          <a:custGeom>
            <a:avLst/>
            <a:gdLst/>
            <a:ahLst/>
            <a:cxnLst/>
            <a:rect r="r" b="b" t="t" l="l"/>
            <a:pathLst>
              <a:path h="2365321" w="1063409">
                <a:moveTo>
                  <a:pt x="0" y="0"/>
                </a:moveTo>
                <a:lnTo>
                  <a:pt x="1063408" y="0"/>
                </a:lnTo>
                <a:lnTo>
                  <a:pt x="1063408" y="2365321"/>
                </a:lnTo>
                <a:lnTo>
                  <a:pt x="0" y="2365321"/>
                </a:lnTo>
                <a:lnTo>
                  <a:pt x="0" y="0"/>
                </a:lnTo>
                <a:close/>
              </a:path>
            </a:pathLst>
          </a:custGeom>
          <a:blipFill>
            <a:blip r:embed="rId2"/>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5F5F4"/>
        </a:solidFill>
      </p:bgPr>
    </p:bg>
    <p:spTree>
      <p:nvGrpSpPr>
        <p:cNvPr id="1" name=""/>
        <p:cNvGrpSpPr/>
        <p:nvPr/>
      </p:nvGrpSpPr>
      <p:grpSpPr>
        <a:xfrm>
          <a:off x="0" y="0"/>
          <a:ext cx="0" cy="0"/>
          <a:chOff x="0" y="0"/>
          <a:chExt cx="0" cy="0"/>
        </a:xfrm>
      </p:grpSpPr>
      <p:sp>
        <p:nvSpPr>
          <p:cNvPr name="TextBox 2" id="2"/>
          <p:cNvSpPr txBox="true"/>
          <p:nvPr/>
        </p:nvSpPr>
        <p:spPr>
          <a:xfrm rot="0">
            <a:off x="714855" y="1076485"/>
            <a:ext cx="13770382" cy="8354328"/>
          </a:xfrm>
          <a:prstGeom prst="rect">
            <a:avLst/>
          </a:prstGeom>
        </p:spPr>
        <p:txBody>
          <a:bodyPr anchor="t" rtlCol="false" tIns="0" lIns="0" bIns="0" rIns="0">
            <a:spAutoFit/>
          </a:bodyPr>
          <a:lstStyle/>
          <a:p>
            <a:pPr algn="l">
              <a:lnSpc>
                <a:spcPts val="6091"/>
              </a:lnSpc>
            </a:pPr>
            <a:r>
              <a:rPr lang="en-US" sz="3403">
                <a:solidFill>
                  <a:srgbClr val="320B01"/>
                </a:solidFill>
                <a:latin typeface="Eczar"/>
                <a:ea typeface="Eczar"/>
                <a:cs typeface="Eczar"/>
                <a:sym typeface="Eczar"/>
              </a:rPr>
              <a:t>Exercise: </a:t>
            </a:r>
            <a:r>
              <a:rPr lang="en-US" sz="3403">
                <a:solidFill>
                  <a:srgbClr val="320B01"/>
                </a:solidFill>
                <a:latin typeface="Eczar"/>
                <a:ea typeface="Eczar"/>
                <a:cs typeface="Eczar"/>
                <a:sym typeface="Eczar"/>
              </a:rPr>
              <a:t>Choose the correct answer.</a:t>
            </a:r>
          </a:p>
          <a:p>
            <a:pPr algn="l">
              <a:lnSpc>
                <a:spcPts val="6091"/>
              </a:lnSpc>
            </a:pPr>
            <a:r>
              <a:rPr lang="en-US" sz="3403">
                <a:solidFill>
                  <a:srgbClr val="320B01"/>
                </a:solidFill>
                <a:latin typeface="Eczar"/>
                <a:ea typeface="Eczar"/>
                <a:cs typeface="Eczar"/>
                <a:sym typeface="Eczar"/>
              </a:rPr>
              <a:t>1. John cannot make a _______ to get married to Mary or stay single until he can afford a house and a car.</a:t>
            </a:r>
          </a:p>
          <a:p>
            <a:pPr algn="l">
              <a:lnSpc>
                <a:spcPts val="6091"/>
              </a:lnSpc>
            </a:pPr>
            <a:r>
              <a:rPr lang="en-US" sz="3403">
                <a:solidFill>
                  <a:srgbClr val="320B01"/>
                </a:solidFill>
                <a:latin typeface="Eczar"/>
                <a:ea typeface="Eczar"/>
                <a:cs typeface="Eczar"/>
                <a:sym typeface="Eczar"/>
              </a:rPr>
              <a:t>a. decide          b. decision           c. decisive                  d. Decisively</a:t>
            </a:r>
          </a:p>
          <a:p>
            <a:pPr algn="l">
              <a:lnSpc>
                <a:spcPts val="6091"/>
              </a:lnSpc>
            </a:pPr>
            <a:r>
              <a:rPr lang="en-US" sz="3403">
                <a:solidFill>
                  <a:srgbClr val="320B01"/>
                </a:solidFill>
                <a:latin typeface="Eczar"/>
                <a:ea typeface="Eczar"/>
                <a:cs typeface="Eczar"/>
                <a:sym typeface="Eczar"/>
              </a:rPr>
              <a:t>2. She often drives very ________ so she rarely causes accident .</a:t>
            </a:r>
          </a:p>
          <a:p>
            <a:pPr algn="l">
              <a:lnSpc>
                <a:spcPts val="6091"/>
              </a:lnSpc>
            </a:pPr>
            <a:r>
              <a:rPr lang="en-US" sz="3403">
                <a:solidFill>
                  <a:srgbClr val="320B01"/>
                </a:solidFill>
                <a:latin typeface="Eczar"/>
                <a:ea typeface="Eczar"/>
                <a:cs typeface="Eczar"/>
                <a:sym typeface="Eczar"/>
              </a:rPr>
              <a:t>a. carefully      b. careful             c. caring                    d. Careless</a:t>
            </a:r>
          </a:p>
          <a:p>
            <a:pPr algn="l">
              <a:lnSpc>
                <a:spcPts val="6091"/>
              </a:lnSpc>
            </a:pPr>
            <a:r>
              <a:rPr lang="en-US" sz="3403">
                <a:solidFill>
                  <a:srgbClr val="320B01"/>
                </a:solidFill>
                <a:latin typeface="Eczar"/>
                <a:ea typeface="Eczar"/>
                <a:cs typeface="Eczar"/>
                <a:sym typeface="Eczar"/>
              </a:rPr>
              <a:t>3. All Sue’s friends and __________ came to her party .</a:t>
            </a:r>
          </a:p>
          <a:p>
            <a:pPr algn="l">
              <a:lnSpc>
                <a:spcPts val="6091"/>
              </a:lnSpc>
            </a:pPr>
            <a:r>
              <a:rPr lang="en-US" sz="3403">
                <a:solidFill>
                  <a:srgbClr val="320B01"/>
                </a:solidFill>
                <a:latin typeface="Eczar"/>
                <a:ea typeface="Eczar"/>
                <a:cs typeface="Eczar"/>
                <a:sym typeface="Eczar"/>
              </a:rPr>
              <a:t>a. relations      b. Relatives          c. relationship          d. Related </a:t>
            </a:r>
          </a:p>
          <a:p>
            <a:pPr algn="l">
              <a:lnSpc>
                <a:spcPts val="6091"/>
              </a:lnSpc>
            </a:pPr>
            <a:r>
              <a:rPr lang="en-US" sz="3403">
                <a:solidFill>
                  <a:srgbClr val="320B01"/>
                </a:solidFill>
                <a:latin typeface="Eczar"/>
                <a:ea typeface="Eczar"/>
                <a:cs typeface="Eczar"/>
                <a:sym typeface="Eczar"/>
              </a:rPr>
              <a:t>4. My father studies about life and structure of plants and animals. He is a ……….</a:t>
            </a:r>
          </a:p>
          <a:p>
            <a:pPr algn="l" marL="0" indent="0" lvl="0">
              <a:lnSpc>
                <a:spcPts val="6091"/>
              </a:lnSpc>
            </a:pPr>
            <a:r>
              <a:rPr lang="en-US" sz="3403">
                <a:solidFill>
                  <a:srgbClr val="320B01"/>
                </a:solidFill>
                <a:latin typeface="Eczar"/>
                <a:ea typeface="Eczar"/>
                <a:cs typeface="Eczar"/>
                <a:sym typeface="Eczar"/>
              </a:rPr>
              <a:t>a. biology         b. biologist           c. biological              d. biologically</a:t>
            </a:r>
          </a:p>
        </p:txBody>
      </p:sp>
      <p:sp>
        <p:nvSpPr>
          <p:cNvPr name="TextBox 3" id="3"/>
          <p:cNvSpPr txBox="true"/>
          <p:nvPr/>
        </p:nvSpPr>
        <p:spPr>
          <a:xfrm rot="0">
            <a:off x="1028700" y="352585"/>
            <a:ext cx="16230600" cy="914400"/>
          </a:xfrm>
          <a:prstGeom prst="rect">
            <a:avLst/>
          </a:prstGeom>
        </p:spPr>
        <p:txBody>
          <a:bodyPr anchor="t" rtlCol="false" tIns="0" lIns="0" bIns="0" rIns="0">
            <a:spAutoFit/>
          </a:bodyPr>
          <a:lstStyle/>
          <a:p>
            <a:pPr algn="ctr" marL="0" indent="0" lvl="0">
              <a:lnSpc>
                <a:spcPts val="7200"/>
              </a:lnSpc>
              <a:spcBef>
                <a:spcPct val="0"/>
              </a:spcBef>
            </a:pPr>
            <a:r>
              <a:rPr lang="en-US" b="true" sz="6000">
                <a:solidFill>
                  <a:srgbClr val="320B01"/>
                </a:solidFill>
                <a:latin typeface="Fraunces Bold"/>
                <a:ea typeface="Fraunces Bold"/>
                <a:cs typeface="Fraunces Bold"/>
                <a:sym typeface="Fraunces Bold"/>
              </a:rPr>
              <a:t>Exercise</a:t>
            </a:r>
          </a:p>
        </p:txBody>
      </p:sp>
      <p:sp>
        <p:nvSpPr>
          <p:cNvPr name="Freeform 4" id="4"/>
          <p:cNvSpPr/>
          <p:nvPr/>
        </p:nvSpPr>
        <p:spPr>
          <a:xfrm flipH="false" flipV="false" rot="0">
            <a:off x="14292537" y="2596372"/>
            <a:ext cx="3072651" cy="6834441"/>
          </a:xfrm>
          <a:custGeom>
            <a:avLst/>
            <a:gdLst/>
            <a:ahLst/>
            <a:cxnLst/>
            <a:rect r="r" b="b" t="t" l="l"/>
            <a:pathLst>
              <a:path h="6834441" w="3072651">
                <a:moveTo>
                  <a:pt x="0" y="0"/>
                </a:moveTo>
                <a:lnTo>
                  <a:pt x="3072651" y="0"/>
                </a:lnTo>
                <a:lnTo>
                  <a:pt x="3072651" y="6834441"/>
                </a:lnTo>
                <a:lnTo>
                  <a:pt x="0" y="6834441"/>
                </a:lnTo>
                <a:lnTo>
                  <a:pt x="0" y="0"/>
                </a:lnTo>
                <a:close/>
              </a:path>
            </a:pathLst>
          </a:custGeom>
          <a:blipFill>
            <a:blip r:embed="rId2"/>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DAGjWQOD5ho</dc:identifier>
  <dcterms:modified xsi:type="dcterms:W3CDTF">2011-08-01T06:04:30Z</dcterms:modified>
  <cp:revision>1</cp:revision>
  <dc:title>Mẫu 2: Tối giản tiếng anh </dc:title>
</cp:coreProperties>
</file>