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SF Pro Display Heavy" charset="1" panose="00000000000000000000"/>
      <p:regular r:id="rId11"/>
    </p:embeddedFont>
    <p:embeddedFont>
      <p:font typeface="Open Sans" charset="1" panose="00000000000000000000"/>
      <p:regular r:id="rId12"/>
    </p:embeddedFont>
    <p:embeddedFont>
      <p:font typeface="Open Sans Bold" charset="1" panose="00000000000000000000"/>
      <p:regular r:id="rId13"/>
    </p:embeddedFont>
    <p:embeddedFont>
      <p:font typeface="Montserrat Italics" charset="1" panose="00000500000000000000"/>
      <p:regular r:id="rId14"/>
    </p:embeddedFont>
    <p:embeddedFont>
      <p:font typeface="Montserrat" charset="1" panose="000005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512" r="0" b="-522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18392">
            <a:off x="666831" y="671328"/>
            <a:ext cx="5946736" cy="4595745"/>
          </a:xfrm>
          <a:custGeom>
            <a:avLst/>
            <a:gdLst/>
            <a:ahLst/>
            <a:cxnLst/>
            <a:rect r="r" b="b" t="t" l="l"/>
            <a:pathLst>
              <a:path h="4595745" w="5946736">
                <a:moveTo>
                  <a:pt x="0" y="0"/>
                </a:moveTo>
                <a:lnTo>
                  <a:pt x="5946736" y="0"/>
                </a:lnTo>
                <a:lnTo>
                  <a:pt x="5946736" y="4595746"/>
                </a:lnTo>
                <a:lnTo>
                  <a:pt x="0" y="459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35673">
            <a:off x="735111" y="6925638"/>
            <a:ext cx="4884047" cy="2607986"/>
          </a:xfrm>
          <a:custGeom>
            <a:avLst/>
            <a:gdLst/>
            <a:ahLst/>
            <a:cxnLst/>
            <a:rect r="r" b="b" t="t" l="l"/>
            <a:pathLst>
              <a:path h="2607986" w="4884047">
                <a:moveTo>
                  <a:pt x="0" y="0"/>
                </a:moveTo>
                <a:lnTo>
                  <a:pt x="4884047" y="0"/>
                </a:lnTo>
                <a:lnTo>
                  <a:pt x="4884047" y="2607986"/>
                </a:lnTo>
                <a:lnTo>
                  <a:pt x="0" y="2607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17278" y="3483202"/>
            <a:ext cx="11156301" cy="510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34"/>
              </a:lnSpc>
            </a:pPr>
            <a:r>
              <a:rPr lang="en-US" b="true" sz="10100">
                <a:solidFill>
                  <a:srgbClr val="2B5E7B"/>
                </a:solidFill>
                <a:latin typeface="SF Pro Display Heavy"/>
                <a:ea typeface="SF Pro Display Heavy"/>
                <a:cs typeface="SF Pro Display Heavy"/>
                <a:sym typeface="SF Pro Display Heavy"/>
              </a:rPr>
              <a:t>CƠ CHẾ DI TRUYỀN Ở CẤP ĐỘ PHÂN TỬ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941941" y="605621"/>
            <a:ext cx="3317359" cy="2516228"/>
          </a:xfrm>
          <a:custGeom>
            <a:avLst/>
            <a:gdLst/>
            <a:ahLst/>
            <a:cxnLst/>
            <a:rect r="r" b="b" t="t" l="l"/>
            <a:pathLst>
              <a:path h="2516228" w="3317359">
                <a:moveTo>
                  <a:pt x="0" y="0"/>
                </a:moveTo>
                <a:lnTo>
                  <a:pt x="3317359" y="0"/>
                </a:lnTo>
                <a:lnTo>
                  <a:pt x="3317359" y="2516228"/>
                </a:lnTo>
                <a:lnTo>
                  <a:pt x="0" y="2516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803362">
            <a:off x="11192647" y="605621"/>
            <a:ext cx="1553594" cy="2133925"/>
          </a:xfrm>
          <a:custGeom>
            <a:avLst/>
            <a:gdLst/>
            <a:ahLst/>
            <a:cxnLst/>
            <a:rect r="r" b="b" t="t" l="l"/>
            <a:pathLst>
              <a:path h="2133925" w="1553594">
                <a:moveTo>
                  <a:pt x="0" y="0"/>
                </a:moveTo>
                <a:lnTo>
                  <a:pt x="1553594" y="0"/>
                </a:lnTo>
                <a:lnTo>
                  <a:pt x="1553594" y="2133925"/>
                </a:lnTo>
                <a:lnTo>
                  <a:pt x="0" y="2133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60615" y="9199246"/>
            <a:ext cx="11946127" cy="55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6"/>
              </a:lnSpc>
            </a:pPr>
            <a:r>
              <a:rPr lang="en-US" sz="3372">
                <a:solidFill>
                  <a:srgbClr val="2B5E7B"/>
                </a:solidFill>
                <a:latin typeface="SF Pro Display Heavy"/>
                <a:ea typeface="SF Pro Display Heavy"/>
                <a:cs typeface="SF Pro Display Heavy"/>
                <a:sym typeface="SF Pro Display Heavy"/>
              </a:rPr>
              <a:t>TỪ ADN ĐẾN PROTEIN NỀN TẢNG CỦA DI TRUYỀN HỌC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32526" y="2571450"/>
            <a:ext cx="10312065" cy="7293757"/>
            <a:chOff x="0" y="0"/>
            <a:chExt cx="2715935" cy="19209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15935" cy="1920990"/>
            </a:xfrm>
            <a:custGeom>
              <a:avLst/>
              <a:gdLst/>
              <a:ahLst/>
              <a:cxnLst/>
              <a:rect r="r" b="b" t="t" l="l"/>
              <a:pathLst>
                <a:path h="1920990" w="2715935">
                  <a:moveTo>
                    <a:pt x="0" y="0"/>
                  </a:moveTo>
                  <a:lnTo>
                    <a:pt x="2715935" y="0"/>
                  </a:lnTo>
                  <a:lnTo>
                    <a:pt x="2715935" y="1920990"/>
                  </a:lnTo>
                  <a:lnTo>
                    <a:pt x="0" y="1920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2B5E7B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15935" cy="19590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6218328"/>
            <a:ext cx="5025710" cy="4114800"/>
          </a:xfrm>
          <a:custGeom>
            <a:avLst/>
            <a:gdLst/>
            <a:ahLst/>
            <a:cxnLst/>
            <a:rect r="r" b="b" t="t" l="l"/>
            <a:pathLst>
              <a:path h="4114800" w="5025710">
                <a:moveTo>
                  <a:pt x="0" y="0"/>
                </a:moveTo>
                <a:lnTo>
                  <a:pt x="5025710" y="0"/>
                </a:lnTo>
                <a:lnTo>
                  <a:pt x="5025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9542" y="362487"/>
            <a:ext cx="5722984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SF Pro Display Heavy"/>
                <a:ea typeface="SF Pro Display Heavy"/>
                <a:cs typeface="SF Pro Display Heavy"/>
                <a:sym typeface="SF Pro Display Heavy"/>
              </a:rPr>
              <a:t>Mục tiêu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571025" y="3218340"/>
            <a:ext cx="815836" cy="815836"/>
          </a:xfrm>
          <a:custGeom>
            <a:avLst/>
            <a:gdLst/>
            <a:ahLst/>
            <a:cxnLst/>
            <a:rect r="r" b="b" t="t" l="l"/>
            <a:pathLst>
              <a:path h="815836" w="815836">
                <a:moveTo>
                  <a:pt x="0" y="0"/>
                </a:moveTo>
                <a:lnTo>
                  <a:pt x="815836" y="0"/>
                </a:lnTo>
                <a:lnTo>
                  <a:pt x="815836" y="815836"/>
                </a:lnTo>
                <a:lnTo>
                  <a:pt x="0" y="8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161148" y="3038248"/>
            <a:ext cx="8283442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Hiểu các khái niệm cơ bản: ADN, ARN, Phiên mã, Dịch mã, Codon, Anticodon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132526" y="1425440"/>
            <a:ext cx="6906347" cy="1352458"/>
            <a:chOff x="0" y="0"/>
            <a:chExt cx="9208463" cy="180327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9208463" cy="1803278"/>
              <a:chOff x="0" y="0"/>
              <a:chExt cx="1818956" cy="35620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818956" cy="356203"/>
              </a:xfrm>
              <a:custGeom>
                <a:avLst/>
                <a:gdLst/>
                <a:ahLst/>
                <a:cxnLst/>
                <a:rect r="r" b="b" t="t" l="l"/>
                <a:pathLst>
                  <a:path h="356203" w="1818956">
                    <a:moveTo>
                      <a:pt x="0" y="0"/>
                    </a:moveTo>
                    <a:lnTo>
                      <a:pt x="1818956" y="0"/>
                    </a:lnTo>
                    <a:lnTo>
                      <a:pt x="1818956" y="356203"/>
                    </a:lnTo>
                    <a:lnTo>
                      <a:pt x="0" y="356203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A2CFB5">
                      <a:alpha val="100000"/>
                    </a:srgbClr>
                  </a:gs>
                  <a:gs pos="100000">
                    <a:srgbClr val="E2C57F">
                      <a:alpha val="100000"/>
                    </a:srgbClr>
                  </a:gs>
                </a:gsLst>
                <a:lin ang="2700000"/>
              </a:gra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1818956" cy="39430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238729" y="355539"/>
              <a:ext cx="7660717" cy="9969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499">
                  <a:solidFill>
                    <a:srgbClr val="000000"/>
                  </a:solidFill>
                  <a:latin typeface="SF Pro Display Heavy"/>
                  <a:ea typeface="SF Pro Display Heavy"/>
                  <a:cs typeface="SF Pro Display Heavy"/>
                  <a:sym typeface="SF Pro Display Heavy"/>
                </a:rPr>
                <a:t>Yêu cầu cần đạt: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6571025" y="4500544"/>
            <a:ext cx="815836" cy="815836"/>
          </a:xfrm>
          <a:custGeom>
            <a:avLst/>
            <a:gdLst/>
            <a:ahLst/>
            <a:cxnLst/>
            <a:rect r="r" b="b" t="t" l="l"/>
            <a:pathLst>
              <a:path h="815836" w="815836">
                <a:moveTo>
                  <a:pt x="0" y="0"/>
                </a:moveTo>
                <a:lnTo>
                  <a:pt x="815836" y="0"/>
                </a:lnTo>
                <a:lnTo>
                  <a:pt x="815836" y="815836"/>
                </a:lnTo>
                <a:lnTo>
                  <a:pt x="0" y="8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161148" y="4447700"/>
            <a:ext cx="7280733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Biết phân biệt các giai đoạn: Tái bản ADN, Phiên mã, Dịch mã.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571025" y="6049944"/>
            <a:ext cx="815836" cy="815836"/>
          </a:xfrm>
          <a:custGeom>
            <a:avLst/>
            <a:gdLst/>
            <a:ahLst/>
            <a:cxnLst/>
            <a:rect r="r" b="b" t="t" l="l"/>
            <a:pathLst>
              <a:path h="815836" w="815836">
                <a:moveTo>
                  <a:pt x="0" y="0"/>
                </a:moveTo>
                <a:lnTo>
                  <a:pt x="815836" y="0"/>
                </a:lnTo>
                <a:lnTo>
                  <a:pt x="815836" y="815836"/>
                </a:lnTo>
                <a:lnTo>
                  <a:pt x="0" y="8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61148" y="5927215"/>
            <a:ext cx="7280733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Giải thích được cơ chế di truyền ở cấp độ phân tử và ý nghĩa sinh học.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6571025" y="7599344"/>
            <a:ext cx="815836" cy="815836"/>
          </a:xfrm>
          <a:custGeom>
            <a:avLst/>
            <a:gdLst/>
            <a:ahLst/>
            <a:cxnLst/>
            <a:rect r="r" b="b" t="t" l="l"/>
            <a:pathLst>
              <a:path h="815836" w="815836">
                <a:moveTo>
                  <a:pt x="0" y="0"/>
                </a:moveTo>
                <a:lnTo>
                  <a:pt x="815836" y="0"/>
                </a:lnTo>
                <a:lnTo>
                  <a:pt x="815836" y="815836"/>
                </a:lnTo>
                <a:lnTo>
                  <a:pt x="0" y="8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8161148" y="7406731"/>
            <a:ext cx="7280733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Vận dụng: Giải một số bài tập di truyền liên quan đến đột biến gen, chuỗi polypeptide…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3618392">
            <a:off x="344484" y="3456446"/>
            <a:ext cx="4133041" cy="3194089"/>
          </a:xfrm>
          <a:custGeom>
            <a:avLst/>
            <a:gdLst/>
            <a:ahLst/>
            <a:cxnLst/>
            <a:rect r="r" b="b" t="t" l="l"/>
            <a:pathLst>
              <a:path h="3194089" w="4133041">
                <a:moveTo>
                  <a:pt x="0" y="0"/>
                </a:moveTo>
                <a:lnTo>
                  <a:pt x="4133041" y="0"/>
                </a:lnTo>
                <a:lnTo>
                  <a:pt x="4133041" y="3194089"/>
                </a:lnTo>
                <a:lnTo>
                  <a:pt x="0" y="3194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2948" r="0" b="-6482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4259" y="847236"/>
            <a:ext cx="6123308" cy="1142492"/>
            <a:chOff x="0" y="0"/>
            <a:chExt cx="1721870" cy="3212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21870" cy="321268"/>
            </a:xfrm>
            <a:custGeom>
              <a:avLst/>
              <a:gdLst/>
              <a:ahLst/>
              <a:cxnLst/>
              <a:rect r="r" b="b" t="t" l="l"/>
              <a:pathLst>
                <a:path h="321268" w="1721870">
                  <a:moveTo>
                    <a:pt x="0" y="0"/>
                  </a:moveTo>
                  <a:lnTo>
                    <a:pt x="1721870" y="0"/>
                  </a:lnTo>
                  <a:lnTo>
                    <a:pt x="1721870" y="321268"/>
                  </a:lnTo>
                  <a:lnTo>
                    <a:pt x="0" y="321268"/>
                  </a:lnTo>
                  <a:close/>
                </a:path>
              </a:pathLst>
            </a:custGeom>
            <a:gradFill rotWithShape="true">
              <a:gsLst>
                <a:gs pos="0">
                  <a:srgbClr val="A2CFB5">
                    <a:alpha val="100000"/>
                  </a:srgbClr>
                </a:gs>
                <a:gs pos="100000">
                  <a:srgbClr val="E2C57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721870" cy="3593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22418" y="3030266"/>
            <a:ext cx="14279982" cy="6843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2"/>
              </a:lnSpc>
            </a:pPr>
            <a:r>
              <a:rPr lang="en-US" sz="33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Cấu trúc ADN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Chuỗi xoắn kép, đơn phân là nucleotide, liên kết bổ sung A–T, G–X.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Chức năng mang, truyền đạt thông tin di truyền.</a:t>
            </a:r>
          </a:p>
          <a:p>
            <a:pPr algn="l">
              <a:lnSpc>
                <a:spcPts val="4922"/>
              </a:lnSpc>
            </a:pPr>
            <a:r>
              <a:rPr lang="en-US" sz="33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Cấu trúc ARN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Thường mạch đơn, ba loại chính: mARN, tARN, rARN.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Vai trò: mARN mang mã, tARN vận chuyển axit amin, rARN cấu tạo ribosome.</a:t>
            </a:r>
          </a:p>
          <a:p>
            <a:pPr algn="l">
              <a:lnSpc>
                <a:spcPts val="4922"/>
              </a:lnSpc>
            </a:pPr>
            <a:r>
              <a:rPr lang="en-US" sz="33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Khái niệm phiên mã và dịch mã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Phiên mã: Tổng hợp mARN từ khuôn ADN.</a:t>
            </a:r>
          </a:p>
          <a:p>
            <a:pPr algn="l" marL="727970" indent="-363985" lvl="1">
              <a:lnSpc>
                <a:spcPts val="4922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Dịch mã: Tổng hợp chuỗi polypeptide từ mARN trên ribosome.</a:t>
            </a:r>
          </a:p>
          <a:p>
            <a:pPr algn="l">
              <a:lnSpc>
                <a:spcPts val="4922"/>
              </a:lnSpc>
            </a:pPr>
          </a:p>
        </p:txBody>
      </p:sp>
      <p:sp>
        <p:nvSpPr>
          <p:cNvPr name="AutoShape 7" id="7"/>
          <p:cNvSpPr/>
          <p:nvPr/>
        </p:nvSpPr>
        <p:spPr>
          <a:xfrm>
            <a:off x="994259" y="2719395"/>
            <a:ext cx="6345967" cy="0"/>
          </a:xfrm>
          <a:prstGeom prst="line">
            <a:avLst/>
          </a:prstGeom>
          <a:ln cap="flat" w="85725">
            <a:gradFill>
              <a:gsLst>
                <a:gs pos="0">
                  <a:srgbClr val="A2CFB5">
                    <a:alpha val="100000"/>
                  </a:srgbClr>
                </a:gs>
                <a:gs pos="100000">
                  <a:srgbClr val="E2C57F">
                    <a:alpha val="100000"/>
                  </a:srgbClr>
                </a:gs>
              </a:gsLst>
              <a:lin ang="270000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5202400" y="7304284"/>
            <a:ext cx="2250228" cy="2255868"/>
          </a:xfrm>
          <a:custGeom>
            <a:avLst/>
            <a:gdLst/>
            <a:ahLst/>
            <a:cxnLst/>
            <a:rect r="r" b="b" t="t" l="l"/>
            <a:pathLst>
              <a:path h="2255868" w="2250228">
                <a:moveTo>
                  <a:pt x="0" y="0"/>
                </a:moveTo>
                <a:lnTo>
                  <a:pt x="2250229" y="0"/>
                </a:lnTo>
                <a:lnTo>
                  <a:pt x="2250229" y="2255868"/>
                </a:lnTo>
                <a:lnTo>
                  <a:pt x="0" y="225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2409" y="-737978"/>
            <a:ext cx="4707138" cy="3853969"/>
          </a:xfrm>
          <a:custGeom>
            <a:avLst/>
            <a:gdLst/>
            <a:ahLst/>
            <a:cxnLst/>
            <a:rect r="r" b="b" t="t" l="l"/>
            <a:pathLst>
              <a:path h="3853969" w="4707138">
                <a:moveTo>
                  <a:pt x="0" y="0"/>
                </a:moveTo>
                <a:lnTo>
                  <a:pt x="4707138" y="0"/>
                </a:lnTo>
                <a:lnTo>
                  <a:pt x="4707138" y="3853969"/>
                </a:lnTo>
                <a:lnTo>
                  <a:pt x="0" y="3853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484438">
            <a:off x="14986892" y="1381088"/>
            <a:ext cx="2705996" cy="4058994"/>
          </a:xfrm>
          <a:custGeom>
            <a:avLst/>
            <a:gdLst/>
            <a:ahLst/>
            <a:cxnLst/>
            <a:rect r="r" b="b" t="t" l="l"/>
            <a:pathLst>
              <a:path h="4058994" w="2705996">
                <a:moveTo>
                  <a:pt x="0" y="0"/>
                </a:moveTo>
                <a:lnTo>
                  <a:pt x="2705995" y="0"/>
                </a:lnTo>
                <a:lnTo>
                  <a:pt x="2705995" y="4058993"/>
                </a:lnTo>
                <a:lnTo>
                  <a:pt x="0" y="4058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084554">
            <a:off x="14997753" y="3730851"/>
            <a:ext cx="3014183" cy="4521275"/>
          </a:xfrm>
          <a:custGeom>
            <a:avLst/>
            <a:gdLst/>
            <a:ahLst/>
            <a:cxnLst/>
            <a:rect r="r" b="b" t="t" l="l"/>
            <a:pathLst>
              <a:path h="4521275" w="3014183">
                <a:moveTo>
                  <a:pt x="0" y="0"/>
                </a:moveTo>
                <a:lnTo>
                  <a:pt x="3014183" y="0"/>
                </a:lnTo>
                <a:lnTo>
                  <a:pt x="3014183" y="4521275"/>
                </a:lnTo>
                <a:lnTo>
                  <a:pt x="0" y="45212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07149" y="949074"/>
            <a:ext cx="9658802" cy="87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11"/>
              </a:lnSpc>
            </a:pPr>
            <a:r>
              <a:rPr lang="en-US" sz="515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KIẾN THỨC NỀN 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311" r="0" b="-664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52863" y="644929"/>
            <a:ext cx="8779490" cy="2882237"/>
            <a:chOff x="0" y="0"/>
            <a:chExt cx="2477415" cy="8133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77415" cy="813316"/>
            </a:xfrm>
            <a:custGeom>
              <a:avLst/>
              <a:gdLst/>
              <a:ahLst/>
              <a:cxnLst/>
              <a:rect r="r" b="b" t="t" l="l"/>
              <a:pathLst>
                <a:path h="813316" w="2477415">
                  <a:moveTo>
                    <a:pt x="0" y="0"/>
                  </a:moveTo>
                  <a:lnTo>
                    <a:pt x="2477415" y="0"/>
                  </a:lnTo>
                  <a:lnTo>
                    <a:pt x="2477415" y="813316"/>
                  </a:lnTo>
                  <a:lnTo>
                    <a:pt x="0" y="813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BD83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477415" cy="851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852863" y="644929"/>
            <a:ext cx="4771442" cy="691845"/>
            <a:chOff x="0" y="0"/>
            <a:chExt cx="1346416" cy="1952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6416" cy="195226"/>
            </a:xfrm>
            <a:custGeom>
              <a:avLst/>
              <a:gdLst/>
              <a:ahLst/>
              <a:cxnLst/>
              <a:rect r="r" b="b" t="t" l="l"/>
              <a:pathLst>
                <a:path h="195226" w="1346416">
                  <a:moveTo>
                    <a:pt x="0" y="0"/>
                  </a:moveTo>
                  <a:lnTo>
                    <a:pt x="1346416" y="0"/>
                  </a:lnTo>
                  <a:lnTo>
                    <a:pt x="1346416" y="195226"/>
                  </a:lnTo>
                  <a:lnTo>
                    <a:pt x="0" y="195226"/>
                  </a:lnTo>
                  <a:close/>
                </a:path>
              </a:pathLst>
            </a:custGeom>
            <a:solidFill>
              <a:srgbClr val="72BD83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346416" cy="233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852863" y="3977202"/>
            <a:ext cx="8779490" cy="2900556"/>
            <a:chOff x="0" y="0"/>
            <a:chExt cx="2477415" cy="8184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77415" cy="818485"/>
            </a:xfrm>
            <a:custGeom>
              <a:avLst/>
              <a:gdLst/>
              <a:ahLst/>
              <a:cxnLst/>
              <a:rect r="r" b="b" t="t" l="l"/>
              <a:pathLst>
                <a:path h="818485" w="2477415">
                  <a:moveTo>
                    <a:pt x="0" y="0"/>
                  </a:moveTo>
                  <a:lnTo>
                    <a:pt x="2477415" y="0"/>
                  </a:lnTo>
                  <a:lnTo>
                    <a:pt x="2477415" y="818485"/>
                  </a:lnTo>
                  <a:lnTo>
                    <a:pt x="0" y="8184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37E37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477415" cy="856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852863" y="3977202"/>
            <a:ext cx="4771442" cy="691845"/>
            <a:chOff x="0" y="0"/>
            <a:chExt cx="1346416" cy="1952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46416" cy="195226"/>
            </a:xfrm>
            <a:custGeom>
              <a:avLst/>
              <a:gdLst/>
              <a:ahLst/>
              <a:cxnLst/>
              <a:rect r="r" b="b" t="t" l="l"/>
              <a:pathLst>
                <a:path h="195226" w="1346416">
                  <a:moveTo>
                    <a:pt x="0" y="0"/>
                  </a:moveTo>
                  <a:lnTo>
                    <a:pt x="1346416" y="0"/>
                  </a:lnTo>
                  <a:lnTo>
                    <a:pt x="1346416" y="195226"/>
                  </a:lnTo>
                  <a:lnTo>
                    <a:pt x="0" y="195226"/>
                  </a:lnTo>
                  <a:close/>
                </a:path>
              </a:pathLst>
            </a:custGeom>
            <a:solidFill>
              <a:srgbClr val="F37E37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346416" cy="233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645931"/>
            <a:ext cx="5432957" cy="765537"/>
            <a:chOff x="0" y="0"/>
            <a:chExt cx="1430902" cy="20162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30902" cy="201623"/>
            </a:xfrm>
            <a:custGeom>
              <a:avLst/>
              <a:gdLst/>
              <a:ahLst/>
              <a:cxnLst/>
              <a:rect r="r" b="b" t="t" l="l"/>
              <a:pathLst>
                <a:path h="201623" w="1430902">
                  <a:moveTo>
                    <a:pt x="0" y="0"/>
                  </a:moveTo>
                  <a:lnTo>
                    <a:pt x="1430902" y="0"/>
                  </a:lnTo>
                  <a:lnTo>
                    <a:pt x="1430902" y="201623"/>
                  </a:lnTo>
                  <a:lnTo>
                    <a:pt x="0" y="201623"/>
                  </a:lnTo>
                  <a:close/>
                </a:path>
              </a:pathLst>
            </a:custGeom>
            <a:gradFill rotWithShape="true">
              <a:gsLst>
                <a:gs pos="0">
                  <a:srgbClr val="A2CFB5">
                    <a:alpha val="100000"/>
                  </a:srgbClr>
                </a:gs>
                <a:gs pos="100000">
                  <a:srgbClr val="E2C57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430902" cy="2301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852863" y="7241941"/>
            <a:ext cx="8779490" cy="3056817"/>
            <a:chOff x="0" y="0"/>
            <a:chExt cx="2477415" cy="86257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477415" cy="862579"/>
            </a:xfrm>
            <a:custGeom>
              <a:avLst/>
              <a:gdLst/>
              <a:ahLst/>
              <a:cxnLst/>
              <a:rect r="r" b="b" t="t" l="l"/>
              <a:pathLst>
                <a:path h="862579" w="2477415">
                  <a:moveTo>
                    <a:pt x="0" y="0"/>
                  </a:moveTo>
                  <a:lnTo>
                    <a:pt x="2477415" y="0"/>
                  </a:lnTo>
                  <a:lnTo>
                    <a:pt x="2477415" y="862579"/>
                  </a:lnTo>
                  <a:lnTo>
                    <a:pt x="0" y="8625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37E37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477415" cy="900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852863" y="7230183"/>
            <a:ext cx="4771442" cy="691845"/>
            <a:chOff x="0" y="0"/>
            <a:chExt cx="1346416" cy="19522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46416" cy="195226"/>
            </a:xfrm>
            <a:custGeom>
              <a:avLst/>
              <a:gdLst/>
              <a:ahLst/>
              <a:cxnLst/>
              <a:rect r="r" b="b" t="t" l="l"/>
              <a:pathLst>
                <a:path h="195226" w="1346416">
                  <a:moveTo>
                    <a:pt x="0" y="0"/>
                  </a:moveTo>
                  <a:lnTo>
                    <a:pt x="1346416" y="0"/>
                  </a:lnTo>
                  <a:lnTo>
                    <a:pt x="1346416" y="195226"/>
                  </a:lnTo>
                  <a:lnTo>
                    <a:pt x="0" y="195226"/>
                  </a:lnTo>
                  <a:close/>
                </a:path>
              </a:pathLst>
            </a:custGeom>
            <a:solidFill>
              <a:srgbClr val="F76C82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346416" cy="233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253745" y="2160703"/>
            <a:ext cx="2731157" cy="3751356"/>
          </a:xfrm>
          <a:custGeom>
            <a:avLst/>
            <a:gdLst/>
            <a:ahLst/>
            <a:cxnLst/>
            <a:rect r="r" b="b" t="t" l="l"/>
            <a:pathLst>
              <a:path h="3751356" w="2731157">
                <a:moveTo>
                  <a:pt x="0" y="0"/>
                </a:moveTo>
                <a:lnTo>
                  <a:pt x="2731157" y="0"/>
                </a:lnTo>
                <a:lnTo>
                  <a:pt x="2731157" y="3751356"/>
                </a:lnTo>
                <a:lnTo>
                  <a:pt x="0" y="3751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619323" y="5920566"/>
            <a:ext cx="4196675" cy="3183192"/>
          </a:xfrm>
          <a:custGeom>
            <a:avLst/>
            <a:gdLst/>
            <a:ahLst/>
            <a:cxnLst/>
            <a:rect r="r" b="b" t="t" l="l"/>
            <a:pathLst>
              <a:path h="3183192" w="4196675">
                <a:moveTo>
                  <a:pt x="0" y="0"/>
                </a:moveTo>
                <a:lnTo>
                  <a:pt x="4196675" y="0"/>
                </a:lnTo>
                <a:lnTo>
                  <a:pt x="4196675" y="3183192"/>
                </a:lnTo>
                <a:lnTo>
                  <a:pt x="0" y="318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8308687" y="4869073"/>
            <a:ext cx="8036292" cy="1775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4228" indent="-282114" lvl="1">
              <a:lnSpc>
                <a:spcPts val="3554"/>
              </a:lnSpc>
              <a:buFont typeface="Arial"/>
              <a:buChar char="•"/>
            </a:pPr>
            <a:r>
              <a:rPr lang="en-US" sz="2613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Enzyme ARN polymerase trượt trên mạch khuôn ADN.</a:t>
            </a:r>
          </a:p>
          <a:p>
            <a:pPr algn="l" marL="564228" indent="-282114" lvl="1">
              <a:lnSpc>
                <a:spcPts val="3554"/>
              </a:lnSpc>
              <a:buFont typeface="Arial"/>
              <a:buChar char="•"/>
            </a:pPr>
            <a:r>
              <a:rPr lang="en-US" sz="2613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mARN được tổng hợp theo chiều 5’ → 3’.</a:t>
            </a:r>
          </a:p>
          <a:p>
            <a:pPr algn="l">
              <a:lnSpc>
                <a:spcPts val="3554"/>
              </a:lnSpc>
            </a:pPr>
            <a:r>
              <a:rPr lang="en-US" sz="2613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Giai đoạn khởi đầu – kéo dài – kết thúc.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35708" y="633096"/>
            <a:ext cx="4618941" cy="70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true">
                <a:solidFill>
                  <a:srgbClr val="000000"/>
                </a:solidFill>
                <a:latin typeface="SF Pro Display Heavy"/>
                <a:ea typeface="SF Pro Display Heavy"/>
                <a:cs typeface="SF Pro Display Heavy"/>
                <a:sym typeface="SF Pro Display Heavy"/>
              </a:rPr>
              <a:t>DIỄN GIẢI CHI TIẾT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005395" y="861225"/>
            <a:ext cx="4237213" cy="392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986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Tái bản ADN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156287" y="4093531"/>
            <a:ext cx="2956490" cy="424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Phiên mã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308687" y="1549016"/>
            <a:ext cx="8323667" cy="1727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4228" indent="-282114" lvl="1">
              <a:lnSpc>
                <a:spcPts val="3475"/>
              </a:lnSpc>
              <a:buFont typeface="Arial"/>
              <a:buChar char="•"/>
            </a:pPr>
            <a:r>
              <a:rPr lang="en-US" sz="2613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Cơ chế bán bảo toàn, enzyme ADN polymerase.</a:t>
            </a:r>
          </a:p>
          <a:p>
            <a:pPr algn="l" marL="564228" indent="-282114" lvl="1">
              <a:lnSpc>
                <a:spcPts val="3475"/>
              </a:lnSpc>
              <a:buFont typeface="Arial"/>
              <a:buChar char="•"/>
            </a:pPr>
            <a:r>
              <a:rPr lang="en-US" sz="2613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Chạc tái bản, mạch liên tục – mạch gián đoạn (Okazaki).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240770" y="8045853"/>
            <a:ext cx="8459501" cy="2223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4228" indent="-282114" lvl="1">
              <a:lnSpc>
                <a:spcPts val="3554"/>
              </a:lnSpc>
              <a:buFont typeface="Arial"/>
              <a:buChar char="•"/>
            </a:pPr>
            <a:r>
              <a:rPr lang="en-US" sz="261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Ribosome nhận mARN, giải mã bằng codon – anticodon.</a:t>
            </a:r>
          </a:p>
          <a:p>
            <a:pPr algn="l" marL="564228" indent="-282114" lvl="1">
              <a:lnSpc>
                <a:spcPts val="3554"/>
              </a:lnSpc>
              <a:buFont typeface="Arial"/>
              <a:buChar char="•"/>
            </a:pPr>
            <a:r>
              <a:rPr lang="en-US" sz="261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tARN mang axit amin tương ứng.</a:t>
            </a:r>
          </a:p>
          <a:p>
            <a:pPr algn="l" marL="564228" indent="-282114" lvl="1">
              <a:lnSpc>
                <a:spcPts val="3554"/>
              </a:lnSpc>
              <a:buFont typeface="Arial"/>
              <a:buChar char="•"/>
            </a:pPr>
            <a:r>
              <a:rPr lang="en-US" sz="261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Protein hình thành qua liên kết peptit nối các axit amin.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156287" y="7340930"/>
            <a:ext cx="2805598" cy="399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6"/>
              </a:lnSpc>
            </a:pPr>
            <a:r>
              <a:rPr lang="en-US" sz="3036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Dịch mã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8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18071" y="0"/>
            <a:ext cx="11669929" cy="10287000"/>
          </a:xfrm>
          <a:custGeom>
            <a:avLst/>
            <a:gdLst/>
            <a:ahLst/>
            <a:cxnLst/>
            <a:rect r="r" b="b" t="t" l="l"/>
            <a:pathLst>
              <a:path h="10287000" w="11669929">
                <a:moveTo>
                  <a:pt x="0" y="0"/>
                </a:moveTo>
                <a:lnTo>
                  <a:pt x="11669929" y="0"/>
                </a:lnTo>
                <a:lnTo>
                  <a:pt x="116699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92" t="-101831" r="-66297" b="-439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69241" y="2523276"/>
            <a:ext cx="9767590" cy="7024116"/>
            <a:chOff x="0" y="0"/>
            <a:chExt cx="2572534" cy="18499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72534" cy="1849973"/>
            </a:xfrm>
            <a:custGeom>
              <a:avLst/>
              <a:gdLst/>
              <a:ahLst/>
              <a:cxnLst/>
              <a:rect r="r" b="b" t="t" l="l"/>
              <a:pathLst>
                <a:path h="1849973" w="2572534">
                  <a:moveTo>
                    <a:pt x="0" y="0"/>
                  </a:moveTo>
                  <a:lnTo>
                    <a:pt x="2572534" y="0"/>
                  </a:lnTo>
                  <a:lnTo>
                    <a:pt x="2572534" y="1849973"/>
                  </a:lnTo>
                  <a:lnTo>
                    <a:pt x="0" y="1849973"/>
                  </a:lnTo>
                  <a:close/>
                </a:path>
              </a:pathLst>
            </a:custGeom>
            <a:solidFill>
              <a:srgbClr val="FDF8F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72534" cy="18880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506494" y="2447076"/>
            <a:ext cx="9752806" cy="7100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2"/>
              </a:lnSpc>
            </a:pPr>
          </a:p>
          <a:p>
            <a:pPr algn="l" marL="777242" indent="-388621" lvl="1">
              <a:lnSpc>
                <a:spcPts val="5112"/>
              </a:lnSpc>
              <a:buFont typeface="Arial"/>
              <a:buChar char="•"/>
            </a:pPr>
            <a:r>
              <a:rPr lang="en-US" sz="3600">
                <a:solidFill>
                  <a:srgbClr val="D62323"/>
                </a:solidFill>
                <a:latin typeface="Open Sans"/>
                <a:ea typeface="Open Sans"/>
                <a:cs typeface="Open Sans"/>
                <a:sym typeface="Open Sans"/>
              </a:rPr>
              <a:t>Phân biệt Tái bản ADN – Phiên mã – Dịch mã về enzyme, sản phẩm.</a:t>
            </a:r>
          </a:p>
          <a:p>
            <a:pPr algn="l" marL="777242" indent="-388621" lvl="1">
              <a:lnSpc>
                <a:spcPts val="5112"/>
              </a:lnSpc>
              <a:buFont typeface="Arial"/>
              <a:buChar char="•"/>
            </a:pPr>
            <a:r>
              <a:rPr lang="en-US" sz="3600">
                <a:solidFill>
                  <a:srgbClr val="D62323"/>
                </a:solidFill>
                <a:latin typeface="Open Sans"/>
                <a:ea typeface="Open Sans"/>
                <a:cs typeface="Open Sans"/>
                <a:sym typeface="Open Sans"/>
              </a:rPr>
              <a:t>Vì sao đột biến thay thế 1 cặp nucleotide có thể không làm thay đổi protein?</a:t>
            </a:r>
          </a:p>
          <a:p>
            <a:pPr algn="l" marL="777242" indent="-388621" lvl="1">
              <a:lnSpc>
                <a:spcPts val="5112"/>
              </a:lnSpc>
              <a:buFont typeface="Arial"/>
              <a:buChar char="•"/>
            </a:pPr>
            <a:r>
              <a:rPr lang="en-US" sz="3600">
                <a:solidFill>
                  <a:srgbClr val="D62323"/>
                </a:solidFill>
                <a:latin typeface="Open Sans"/>
                <a:ea typeface="Open Sans"/>
                <a:cs typeface="Open Sans"/>
                <a:sym typeface="Open Sans"/>
              </a:rPr>
              <a:t>Giải thích nguyên tắc bán bảo toàn trong tái bản ADN.</a:t>
            </a:r>
          </a:p>
          <a:p>
            <a:pPr algn="l" marL="777242" indent="-388621" lvl="1">
              <a:lnSpc>
                <a:spcPts val="5112"/>
              </a:lnSpc>
              <a:buFont typeface="Arial"/>
              <a:buChar char="•"/>
            </a:pPr>
            <a:r>
              <a:rPr lang="en-US" sz="3600">
                <a:solidFill>
                  <a:srgbClr val="D62323"/>
                </a:solidFill>
                <a:latin typeface="Open Sans"/>
                <a:ea typeface="Open Sans"/>
                <a:cs typeface="Open Sans"/>
                <a:sym typeface="Open Sans"/>
              </a:rPr>
              <a:t>Thảo luận: Ứng dụng kiến thức phân tử trong công nghệ sinh học (chọn lọc, nhân bản gen…).</a:t>
            </a:r>
          </a:p>
          <a:p>
            <a:pPr algn="l">
              <a:lnSpc>
                <a:spcPts val="5112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750032" y="1288019"/>
            <a:ext cx="3036192" cy="7710963"/>
          </a:xfrm>
          <a:custGeom>
            <a:avLst/>
            <a:gdLst/>
            <a:ahLst/>
            <a:cxnLst/>
            <a:rect r="r" b="b" t="t" l="l"/>
            <a:pathLst>
              <a:path h="7710963" w="3036192">
                <a:moveTo>
                  <a:pt x="0" y="0"/>
                </a:moveTo>
                <a:lnTo>
                  <a:pt x="3036191" y="0"/>
                </a:lnTo>
                <a:lnTo>
                  <a:pt x="303619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569241" y="1114425"/>
            <a:ext cx="10274796" cy="630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41"/>
              </a:lnSpc>
            </a:pPr>
            <a:r>
              <a:rPr lang="en-US" sz="4741" b="true">
                <a:solidFill>
                  <a:srgbClr val="000000"/>
                </a:solidFill>
                <a:latin typeface="SF Pro Display Heavy"/>
                <a:ea typeface="SF Pro Display Heavy"/>
                <a:cs typeface="SF Pro Display Heavy"/>
                <a:sym typeface="SF Pro Display Heavy"/>
              </a:rPr>
              <a:t>LUYỆN TẬP / CÂU HỎI THẢO LUẬN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DAGjjPrRpMk</dc:identifier>
  <dcterms:modified xsi:type="dcterms:W3CDTF">2011-08-01T06:04:30Z</dcterms:modified>
  <cp:revision>1</cp:revision>
  <dc:title>Chương 6 - P2 - M2</dc:title>
</cp:coreProperties>
</file>