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Montaser Arabic" charset="1" panose="00000500000000000000"/>
      <p:regular r:id="rId12"/>
    </p:embeddedFont>
    <p:embeddedFont>
      <p:font typeface="Nunito" charset="1" panose="00000000000000000000"/>
      <p:regular r:id="rId13"/>
    </p:embeddedFont>
    <p:embeddedFont>
      <p:font typeface="Montaser Arabic Bold" charset="1" panose="00000800000000000000"/>
      <p:regular r:id="rId14"/>
    </p:embeddedFont>
    <p:embeddedFont>
      <p:font typeface="Inter" charset="1" panose="020B0502030000000004"/>
      <p:regular r:id="rId15"/>
    </p:embeddedFont>
    <p:embeddedFont>
      <p:font typeface="Inter Bold" charset="1" panose="020B08020300000000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5.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45454"/>
        </a:solidFill>
      </p:bgPr>
    </p:bg>
    <p:spTree>
      <p:nvGrpSpPr>
        <p:cNvPr id="1" name=""/>
        <p:cNvGrpSpPr/>
        <p:nvPr/>
      </p:nvGrpSpPr>
      <p:grpSpPr>
        <a:xfrm>
          <a:off x="0" y="0"/>
          <a:ext cx="0" cy="0"/>
          <a:chOff x="0" y="0"/>
          <a:chExt cx="0" cy="0"/>
        </a:xfrm>
      </p:grpSpPr>
      <p:sp>
        <p:nvSpPr>
          <p:cNvPr name="Freeform 2" id="2"/>
          <p:cNvSpPr/>
          <p:nvPr/>
        </p:nvSpPr>
        <p:spPr>
          <a:xfrm flipH="false" flipV="false" rot="-565878">
            <a:off x="17077167" y="-2128273"/>
            <a:ext cx="3621024" cy="8229600"/>
          </a:xfrm>
          <a:custGeom>
            <a:avLst/>
            <a:gdLst/>
            <a:ahLst/>
            <a:cxnLst/>
            <a:rect r="r" b="b" t="t" l="l"/>
            <a:pathLst>
              <a:path h="8229600" w="3621024">
                <a:moveTo>
                  <a:pt x="0" y="0"/>
                </a:moveTo>
                <a:lnTo>
                  <a:pt x="3621024" y="0"/>
                </a:lnTo>
                <a:lnTo>
                  <a:pt x="3621024"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9822883">
            <a:off x="-2014450" y="4421685"/>
            <a:ext cx="3054191" cy="6941344"/>
          </a:xfrm>
          <a:custGeom>
            <a:avLst/>
            <a:gdLst/>
            <a:ahLst/>
            <a:cxnLst/>
            <a:rect r="r" b="b" t="t" l="l"/>
            <a:pathLst>
              <a:path h="6941344" w="3054191">
                <a:moveTo>
                  <a:pt x="0" y="0"/>
                </a:moveTo>
                <a:lnTo>
                  <a:pt x="3054192" y="0"/>
                </a:lnTo>
                <a:lnTo>
                  <a:pt x="3054192" y="6941343"/>
                </a:lnTo>
                <a:lnTo>
                  <a:pt x="0" y="6941343"/>
                </a:lnTo>
                <a:lnTo>
                  <a:pt x="0" y="0"/>
                </a:lnTo>
                <a:close/>
              </a:path>
            </a:pathLst>
          </a:custGeom>
          <a:blipFill>
            <a:blip r:embed="rId2"/>
            <a:stretch>
              <a:fillRect l="0" t="0" r="0" b="0"/>
            </a:stretch>
          </a:blipFill>
        </p:spPr>
      </p:sp>
      <p:sp>
        <p:nvSpPr>
          <p:cNvPr name="TextBox 4" id="4"/>
          <p:cNvSpPr txBox="true"/>
          <p:nvPr/>
        </p:nvSpPr>
        <p:spPr>
          <a:xfrm rot="0">
            <a:off x="1730186" y="4324021"/>
            <a:ext cx="14827627" cy="1698626"/>
          </a:xfrm>
          <a:prstGeom prst="rect">
            <a:avLst/>
          </a:prstGeom>
        </p:spPr>
        <p:txBody>
          <a:bodyPr anchor="t" rtlCol="false" tIns="0" lIns="0" bIns="0" rIns="0">
            <a:spAutoFit/>
          </a:bodyPr>
          <a:lstStyle/>
          <a:p>
            <a:pPr algn="ctr">
              <a:lnSpc>
                <a:spcPts val="13999"/>
              </a:lnSpc>
            </a:pPr>
            <a:r>
              <a:rPr lang="en-US" sz="9999">
                <a:solidFill>
                  <a:srgbClr val="FFFFFF"/>
                </a:solidFill>
                <a:latin typeface="Montaser Arabic"/>
                <a:ea typeface="Montaser Arabic"/>
                <a:cs typeface="Montaser Arabic"/>
                <a:sym typeface="Montaser Arabic"/>
              </a:rPr>
              <a:t>CHIẾC LÁ CUỐI CÙNG</a:t>
            </a:r>
          </a:p>
        </p:txBody>
      </p:sp>
      <p:grpSp>
        <p:nvGrpSpPr>
          <p:cNvPr name="Group 5" id="5"/>
          <p:cNvGrpSpPr/>
          <p:nvPr/>
        </p:nvGrpSpPr>
        <p:grpSpPr>
          <a:xfrm rot="0">
            <a:off x="1537141" y="3794894"/>
            <a:ext cx="15508661" cy="2894370"/>
            <a:chOff x="0" y="0"/>
            <a:chExt cx="3810173" cy="711090"/>
          </a:xfrm>
        </p:grpSpPr>
        <p:sp>
          <p:nvSpPr>
            <p:cNvPr name="Freeform 6" id="6"/>
            <p:cNvSpPr/>
            <p:nvPr/>
          </p:nvSpPr>
          <p:spPr>
            <a:xfrm flipH="false" flipV="false" rot="0">
              <a:off x="0" y="0"/>
              <a:ext cx="3810172" cy="711090"/>
            </a:xfrm>
            <a:custGeom>
              <a:avLst/>
              <a:gdLst/>
              <a:ahLst/>
              <a:cxnLst/>
              <a:rect r="r" b="b" t="t" l="l"/>
              <a:pathLst>
                <a:path h="711090" w="3810172">
                  <a:moveTo>
                    <a:pt x="1905086" y="0"/>
                  </a:moveTo>
                  <a:cubicBezTo>
                    <a:pt x="852936" y="0"/>
                    <a:pt x="0" y="159183"/>
                    <a:pt x="0" y="355545"/>
                  </a:cubicBezTo>
                  <a:cubicBezTo>
                    <a:pt x="0" y="551907"/>
                    <a:pt x="852936" y="711090"/>
                    <a:pt x="1905086" y="711090"/>
                  </a:cubicBezTo>
                  <a:cubicBezTo>
                    <a:pt x="2957236" y="711090"/>
                    <a:pt x="3810172" y="551907"/>
                    <a:pt x="3810172" y="355545"/>
                  </a:cubicBezTo>
                  <a:cubicBezTo>
                    <a:pt x="3810172" y="159183"/>
                    <a:pt x="2957236" y="0"/>
                    <a:pt x="1905086" y="0"/>
                  </a:cubicBezTo>
                  <a:close/>
                </a:path>
              </a:pathLst>
            </a:custGeom>
            <a:solidFill>
              <a:srgbClr val="000000">
                <a:alpha val="0"/>
              </a:srgbClr>
            </a:solidFill>
            <a:ln w="19050" cap="sq">
              <a:solidFill>
                <a:srgbClr val="FFFFFF"/>
              </a:solidFill>
              <a:prstDash val="solid"/>
              <a:miter/>
            </a:ln>
          </p:spPr>
        </p:sp>
        <p:sp>
          <p:nvSpPr>
            <p:cNvPr name="TextBox 7" id="7"/>
            <p:cNvSpPr txBox="true"/>
            <p:nvPr/>
          </p:nvSpPr>
          <p:spPr>
            <a:xfrm>
              <a:off x="357204" y="19040"/>
              <a:ext cx="3095765" cy="625385"/>
            </a:xfrm>
            <a:prstGeom prst="rect">
              <a:avLst/>
            </a:prstGeom>
          </p:spPr>
          <p:txBody>
            <a:bodyPr anchor="ctr" rtlCol="false" tIns="50800" lIns="50800" bIns="50800" rIns="50800"/>
            <a:lstStyle/>
            <a:p>
              <a:pPr algn="ctr">
                <a:lnSpc>
                  <a:spcPts val="2800"/>
                </a:lnSpc>
              </a:pPr>
            </a:p>
          </p:txBody>
        </p:sp>
      </p:grpSp>
      <p:sp>
        <p:nvSpPr>
          <p:cNvPr name="Freeform 8" id="8"/>
          <p:cNvSpPr/>
          <p:nvPr/>
        </p:nvSpPr>
        <p:spPr>
          <a:xfrm flipH="false" flipV="false" rot="0">
            <a:off x="1758769" y="1672118"/>
            <a:ext cx="816936" cy="943939"/>
          </a:xfrm>
          <a:custGeom>
            <a:avLst/>
            <a:gdLst/>
            <a:ahLst/>
            <a:cxnLst/>
            <a:rect r="r" b="b" t="t" l="l"/>
            <a:pathLst>
              <a:path h="943939" w="816936">
                <a:moveTo>
                  <a:pt x="0" y="0"/>
                </a:moveTo>
                <a:lnTo>
                  <a:pt x="816936" y="0"/>
                </a:lnTo>
                <a:lnTo>
                  <a:pt x="816936" y="943939"/>
                </a:lnTo>
                <a:lnTo>
                  <a:pt x="0" y="9439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5355894" y="6229418"/>
            <a:ext cx="553439" cy="639478"/>
          </a:xfrm>
          <a:custGeom>
            <a:avLst/>
            <a:gdLst/>
            <a:ahLst/>
            <a:cxnLst/>
            <a:rect r="r" b="b" t="t" l="l"/>
            <a:pathLst>
              <a:path h="639478" w="553439">
                <a:moveTo>
                  <a:pt x="0" y="0"/>
                </a:moveTo>
                <a:lnTo>
                  <a:pt x="553439" y="0"/>
                </a:lnTo>
                <a:lnTo>
                  <a:pt x="553439" y="639478"/>
                </a:lnTo>
                <a:lnTo>
                  <a:pt x="0" y="6394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2444532">
            <a:off x="1864101" y="7101354"/>
            <a:ext cx="1928888" cy="3276242"/>
          </a:xfrm>
          <a:custGeom>
            <a:avLst/>
            <a:gdLst/>
            <a:ahLst/>
            <a:cxnLst/>
            <a:rect r="r" b="b" t="t" l="l"/>
            <a:pathLst>
              <a:path h="3276242" w="1928888">
                <a:moveTo>
                  <a:pt x="0" y="0"/>
                </a:moveTo>
                <a:lnTo>
                  <a:pt x="1928888" y="0"/>
                </a:lnTo>
                <a:lnTo>
                  <a:pt x="1928888" y="3276242"/>
                </a:lnTo>
                <a:lnTo>
                  <a:pt x="0" y="3276242"/>
                </a:lnTo>
                <a:lnTo>
                  <a:pt x="0" y="0"/>
                </a:lnTo>
                <a:close/>
              </a:path>
            </a:pathLst>
          </a:custGeom>
          <a:blipFill>
            <a:blip r:embed="rId5"/>
            <a:stretch>
              <a:fillRect l="0" t="0" r="0" b="0"/>
            </a:stretch>
          </a:blipFill>
        </p:spPr>
      </p:sp>
      <p:sp>
        <p:nvSpPr>
          <p:cNvPr name="Freeform 11" id="11"/>
          <p:cNvSpPr/>
          <p:nvPr/>
        </p:nvSpPr>
        <p:spPr>
          <a:xfrm flipH="false" flipV="false" rot="-1246205">
            <a:off x="14562335" y="428506"/>
            <a:ext cx="2077884" cy="2668229"/>
          </a:xfrm>
          <a:custGeom>
            <a:avLst/>
            <a:gdLst/>
            <a:ahLst/>
            <a:cxnLst/>
            <a:rect r="r" b="b" t="t" l="l"/>
            <a:pathLst>
              <a:path h="2668229" w="2077884">
                <a:moveTo>
                  <a:pt x="0" y="0"/>
                </a:moveTo>
                <a:lnTo>
                  <a:pt x="2077884" y="0"/>
                </a:lnTo>
                <a:lnTo>
                  <a:pt x="2077884" y="2668229"/>
                </a:lnTo>
                <a:lnTo>
                  <a:pt x="0" y="2668229"/>
                </a:lnTo>
                <a:lnTo>
                  <a:pt x="0" y="0"/>
                </a:lnTo>
                <a:close/>
              </a:path>
            </a:pathLst>
          </a:custGeom>
          <a:blipFill>
            <a:blip r:embed="rId6"/>
            <a:stretch>
              <a:fillRect l="0" t="0" r="0" b="0"/>
            </a:stretch>
          </a:blipFill>
        </p:spPr>
      </p:sp>
      <p:sp>
        <p:nvSpPr>
          <p:cNvPr name="TextBox 12" id="12"/>
          <p:cNvSpPr txBox="true"/>
          <p:nvPr/>
        </p:nvSpPr>
        <p:spPr>
          <a:xfrm rot="0">
            <a:off x="6190546" y="6387232"/>
            <a:ext cx="5906908" cy="1505124"/>
          </a:xfrm>
          <a:prstGeom prst="rect">
            <a:avLst/>
          </a:prstGeom>
        </p:spPr>
        <p:txBody>
          <a:bodyPr anchor="t" rtlCol="false" tIns="0" lIns="0" bIns="0" rIns="0">
            <a:spAutoFit/>
          </a:bodyPr>
          <a:lstStyle/>
          <a:p>
            <a:pPr algn="ctr">
              <a:lnSpc>
                <a:spcPts val="12347"/>
              </a:lnSpc>
            </a:pPr>
            <a:r>
              <a:rPr lang="en-US" sz="8819">
                <a:solidFill>
                  <a:srgbClr val="FFBD59"/>
                </a:solidFill>
                <a:latin typeface="Nunito"/>
                <a:ea typeface="Nunito"/>
                <a:cs typeface="Nunito"/>
                <a:sym typeface="Nunito"/>
              </a:rPr>
              <a:t>O. Henry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350" t="0" r="-71350" b="0"/>
            </a:stretch>
          </a:blipFill>
        </p:spPr>
      </p:sp>
      <p:grpSp>
        <p:nvGrpSpPr>
          <p:cNvPr name="Group 3" id="3"/>
          <p:cNvGrpSpPr/>
          <p:nvPr/>
        </p:nvGrpSpPr>
        <p:grpSpPr>
          <a:xfrm rot="0">
            <a:off x="3097102" y="1568091"/>
            <a:ext cx="11882165" cy="2281912"/>
            <a:chOff x="0" y="0"/>
            <a:chExt cx="3129459" cy="600997"/>
          </a:xfrm>
        </p:grpSpPr>
        <p:sp>
          <p:nvSpPr>
            <p:cNvPr name="Freeform 4" id="4"/>
            <p:cNvSpPr/>
            <p:nvPr/>
          </p:nvSpPr>
          <p:spPr>
            <a:xfrm flipH="false" flipV="false" rot="0">
              <a:off x="0" y="0"/>
              <a:ext cx="3129459" cy="600997"/>
            </a:xfrm>
            <a:custGeom>
              <a:avLst/>
              <a:gdLst/>
              <a:ahLst/>
              <a:cxnLst/>
              <a:rect r="r" b="b" t="t" l="l"/>
              <a:pathLst>
                <a:path h="600997" w="3129459">
                  <a:moveTo>
                    <a:pt x="1564730" y="0"/>
                  </a:moveTo>
                  <a:cubicBezTo>
                    <a:pt x="700553" y="0"/>
                    <a:pt x="0" y="134538"/>
                    <a:pt x="0" y="300499"/>
                  </a:cubicBezTo>
                  <a:cubicBezTo>
                    <a:pt x="0" y="466460"/>
                    <a:pt x="700553" y="600997"/>
                    <a:pt x="1564730" y="600997"/>
                  </a:cubicBezTo>
                  <a:cubicBezTo>
                    <a:pt x="2428906" y="600997"/>
                    <a:pt x="3129459" y="466460"/>
                    <a:pt x="3129459" y="300499"/>
                  </a:cubicBezTo>
                  <a:cubicBezTo>
                    <a:pt x="3129459" y="134538"/>
                    <a:pt x="2428906" y="0"/>
                    <a:pt x="1564730" y="0"/>
                  </a:cubicBezTo>
                  <a:close/>
                </a:path>
              </a:pathLst>
            </a:custGeom>
            <a:solidFill>
              <a:srgbClr val="000000">
                <a:alpha val="0"/>
              </a:srgbClr>
            </a:solidFill>
            <a:ln w="19050" cap="sq">
              <a:solidFill>
                <a:srgbClr val="000000"/>
              </a:solidFill>
              <a:prstDash val="solid"/>
              <a:miter/>
            </a:ln>
          </p:spPr>
        </p:sp>
        <p:sp>
          <p:nvSpPr>
            <p:cNvPr name="TextBox 5" id="5"/>
            <p:cNvSpPr txBox="true"/>
            <p:nvPr/>
          </p:nvSpPr>
          <p:spPr>
            <a:xfrm>
              <a:off x="293387" y="8719"/>
              <a:ext cx="2542686" cy="535935"/>
            </a:xfrm>
            <a:prstGeom prst="rect">
              <a:avLst/>
            </a:prstGeom>
          </p:spPr>
          <p:txBody>
            <a:bodyPr anchor="ctr" rtlCol="false" tIns="50800" lIns="50800" bIns="50800" rIns="50800"/>
            <a:lstStyle/>
            <a:p>
              <a:pPr algn="ctr">
                <a:lnSpc>
                  <a:spcPts val="2800"/>
                </a:lnSpc>
              </a:pPr>
            </a:p>
          </p:txBody>
        </p:sp>
      </p:grpSp>
      <p:sp>
        <p:nvSpPr>
          <p:cNvPr name="Freeform 6" id="6"/>
          <p:cNvSpPr/>
          <p:nvPr/>
        </p:nvSpPr>
        <p:spPr>
          <a:xfrm flipH="false" flipV="false" rot="107999">
            <a:off x="3552186" y="4464384"/>
            <a:ext cx="11789774" cy="4565858"/>
          </a:xfrm>
          <a:custGeom>
            <a:avLst/>
            <a:gdLst/>
            <a:ahLst/>
            <a:cxnLst/>
            <a:rect r="r" b="b" t="t" l="l"/>
            <a:pathLst>
              <a:path h="4565858" w="11789774">
                <a:moveTo>
                  <a:pt x="0" y="0"/>
                </a:moveTo>
                <a:lnTo>
                  <a:pt x="11789773" y="0"/>
                </a:lnTo>
                <a:lnTo>
                  <a:pt x="11789773" y="4565858"/>
                </a:lnTo>
                <a:lnTo>
                  <a:pt x="0" y="45658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4898634" y="4058397"/>
            <a:ext cx="2463055" cy="4571797"/>
          </a:xfrm>
          <a:custGeom>
            <a:avLst/>
            <a:gdLst/>
            <a:ahLst/>
            <a:cxnLst/>
            <a:rect r="r" b="b" t="t" l="l"/>
            <a:pathLst>
              <a:path h="4571797" w="2463055">
                <a:moveTo>
                  <a:pt x="0" y="0"/>
                </a:moveTo>
                <a:lnTo>
                  <a:pt x="2463055" y="0"/>
                </a:lnTo>
                <a:lnTo>
                  <a:pt x="2463055" y="4571797"/>
                </a:lnTo>
                <a:lnTo>
                  <a:pt x="0" y="4571797"/>
                </a:lnTo>
                <a:lnTo>
                  <a:pt x="0" y="0"/>
                </a:lnTo>
                <a:close/>
              </a:path>
            </a:pathLst>
          </a:custGeom>
          <a:blipFill>
            <a:blip r:embed="rId5"/>
            <a:stretch>
              <a:fillRect l="0" t="0" r="0" b="0"/>
            </a:stretch>
          </a:blipFill>
        </p:spPr>
      </p:sp>
      <p:sp>
        <p:nvSpPr>
          <p:cNvPr name="Freeform 8" id="8"/>
          <p:cNvSpPr/>
          <p:nvPr/>
        </p:nvSpPr>
        <p:spPr>
          <a:xfrm flipH="true" flipV="false" rot="3448681">
            <a:off x="900377" y="4995418"/>
            <a:ext cx="3945526" cy="2697753"/>
          </a:xfrm>
          <a:custGeom>
            <a:avLst/>
            <a:gdLst/>
            <a:ahLst/>
            <a:cxnLst/>
            <a:rect r="r" b="b" t="t" l="l"/>
            <a:pathLst>
              <a:path h="2697753" w="3945526">
                <a:moveTo>
                  <a:pt x="3945526" y="0"/>
                </a:moveTo>
                <a:lnTo>
                  <a:pt x="0" y="0"/>
                </a:lnTo>
                <a:lnTo>
                  <a:pt x="0" y="2697754"/>
                </a:lnTo>
                <a:lnTo>
                  <a:pt x="3945526" y="2697754"/>
                </a:lnTo>
                <a:lnTo>
                  <a:pt x="3945526" y="0"/>
                </a:lnTo>
                <a:close/>
              </a:path>
            </a:pathLst>
          </a:custGeom>
          <a:blipFill>
            <a:blip r:embed="rId6"/>
            <a:stretch>
              <a:fillRect l="0" t="0" r="0" b="0"/>
            </a:stretch>
          </a:blipFill>
        </p:spPr>
      </p:sp>
      <p:sp>
        <p:nvSpPr>
          <p:cNvPr name="TextBox 9" id="9"/>
          <p:cNvSpPr txBox="true"/>
          <p:nvPr/>
        </p:nvSpPr>
        <p:spPr>
          <a:xfrm rot="0">
            <a:off x="3097102" y="2068381"/>
            <a:ext cx="12093795" cy="1203325"/>
          </a:xfrm>
          <a:prstGeom prst="rect">
            <a:avLst/>
          </a:prstGeom>
        </p:spPr>
        <p:txBody>
          <a:bodyPr anchor="t" rtlCol="false" tIns="0" lIns="0" bIns="0" rIns="0">
            <a:spAutoFit/>
          </a:bodyPr>
          <a:lstStyle/>
          <a:p>
            <a:pPr algn="ctr">
              <a:lnSpc>
                <a:spcPts val="9800"/>
              </a:lnSpc>
            </a:pPr>
            <a:r>
              <a:rPr lang="en-US" b="true" sz="7000">
                <a:solidFill>
                  <a:srgbClr val="000000"/>
                </a:solidFill>
                <a:latin typeface="Montaser Arabic Bold"/>
                <a:ea typeface="Montaser Arabic Bold"/>
                <a:cs typeface="Montaser Arabic Bold"/>
                <a:sym typeface="Montaser Arabic Bold"/>
              </a:rPr>
              <a:t>MỤC TIÊU BÀI HỌC</a:t>
            </a:r>
          </a:p>
        </p:txBody>
      </p:sp>
      <p:sp>
        <p:nvSpPr>
          <p:cNvPr name="TextBox 10" id="10"/>
          <p:cNvSpPr txBox="true"/>
          <p:nvPr/>
        </p:nvSpPr>
        <p:spPr>
          <a:xfrm rot="109728">
            <a:off x="4577540" y="4601668"/>
            <a:ext cx="9528955" cy="1758950"/>
          </a:xfrm>
          <a:prstGeom prst="rect">
            <a:avLst/>
          </a:prstGeom>
        </p:spPr>
        <p:txBody>
          <a:bodyPr anchor="t" rtlCol="false" tIns="0" lIns="0" bIns="0" rIns="0">
            <a:spAutoFit/>
          </a:bodyPr>
          <a:lstStyle/>
          <a:p>
            <a:pPr algn="l">
              <a:lnSpc>
                <a:spcPts val="2800"/>
              </a:lnSpc>
            </a:pPr>
            <a:r>
              <a:rPr lang="en-US" sz="2000">
                <a:solidFill>
                  <a:srgbClr val="545454"/>
                </a:solidFill>
                <a:latin typeface="Inter"/>
                <a:ea typeface="Inter"/>
                <a:cs typeface="Inter"/>
                <a:sym typeface="Inter"/>
              </a:rPr>
              <a:t>Kiến thức</a:t>
            </a:r>
          </a:p>
          <a:p>
            <a:pPr algn="l" marL="431801" indent="-215900" lvl="1">
              <a:lnSpc>
                <a:spcPts val="2800"/>
              </a:lnSpc>
              <a:buFont typeface="Arial"/>
              <a:buChar char="•"/>
            </a:pPr>
            <a:r>
              <a:rPr lang="en-US" sz="2000">
                <a:solidFill>
                  <a:srgbClr val="545454"/>
                </a:solidFill>
                <a:latin typeface="Inter"/>
                <a:ea typeface="Inter"/>
                <a:cs typeface="Inter"/>
                <a:sym typeface="Inter"/>
              </a:rPr>
              <a:t>Nắm được tóm tắt nội dung, tình huống truyện, và ý nghĩa nhân văn của “Chiếc lá cuối cùng”.</a:t>
            </a:r>
          </a:p>
          <a:p>
            <a:pPr algn="l" marL="431801" indent="-215900" lvl="1">
              <a:lnSpc>
                <a:spcPts val="2800"/>
              </a:lnSpc>
              <a:buFont typeface="Arial"/>
              <a:buChar char="•"/>
            </a:pPr>
            <a:r>
              <a:rPr lang="en-US" sz="2000">
                <a:solidFill>
                  <a:srgbClr val="545454"/>
                </a:solidFill>
                <a:latin typeface="Inter"/>
                <a:ea typeface="Inter"/>
                <a:cs typeface="Inter"/>
                <a:sym typeface="Inter"/>
              </a:rPr>
              <a:t>Hiểu nhân vật, cốt truyện, cách xây dựng tình huống bất ngờ và thông điệp về tinh thần nhân ái trong tác phẩm.</a:t>
            </a:r>
          </a:p>
        </p:txBody>
      </p:sp>
      <p:sp>
        <p:nvSpPr>
          <p:cNvPr name="TextBox 11" id="11"/>
          <p:cNvSpPr txBox="true"/>
          <p:nvPr/>
        </p:nvSpPr>
        <p:spPr>
          <a:xfrm rot="109728">
            <a:off x="4583552" y="6423841"/>
            <a:ext cx="8001965" cy="2111375"/>
          </a:xfrm>
          <a:prstGeom prst="rect">
            <a:avLst/>
          </a:prstGeom>
        </p:spPr>
        <p:txBody>
          <a:bodyPr anchor="t" rtlCol="false" tIns="0" lIns="0" bIns="0" rIns="0">
            <a:spAutoFit/>
          </a:bodyPr>
          <a:lstStyle/>
          <a:p>
            <a:pPr algn="l">
              <a:lnSpc>
                <a:spcPts val="2800"/>
              </a:lnSpc>
            </a:pPr>
            <a:r>
              <a:rPr lang="en-US" sz="2000">
                <a:solidFill>
                  <a:srgbClr val="545454"/>
                </a:solidFill>
                <a:latin typeface="Inter"/>
                <a:ea typeface="Inter"/>
                <a:cs typeface="Inter"/>
                <a:sym typeface="Inter"/>
              </a:rPr>
              <a:t>Kỹ năng</a:t>
            </a:r>
          </a:p>
          <a:p>
            <a:pPr algn="l" marL="431801" indent="-215900" lvl="1">
              <a:lnSpc>
                <a:spcPts val="2800"/>
              </a:lnSpc>
              <a:buFont typeface="Arial"/>
              <a:buChar char="•"/>
            </a:pPr>
            <a:r>
              <a:rPr lang="en-US" sz="2000">
                <a:solidFill>
                  <a:srgbClr val="545454"/>
                </a:solidFill>
                <a:latin typeface="Inter"/>
                <a:ea typeface="Inter"/>
                <a:cs typeface="Inter"/>
                <a:sym typeface="Inter"/>
              </a:rPr>
              <a:t>Rèn kỹ năng đọc – hiểu văn bản tự sự nước ngoài, phân tích tình tiết và nhân vật.</a:t>
            </a:r>
          </a:p>
          <a:p>
            <a:pPr algn="l" marL="431801" indent="-215900" lvl="1">
              <a:lnSpc>
                <a:spcPts val="2800"/>
              </a:lnSpc>
              <a:buFont typeface="Arial"/>
              <a:buChar char="•"/>
            </a:pPr>
            <a:r>
              <a:rPr lang="en-US" sz="2000">
                <a:solidFill>
                  <a:srgbClr val="545454"/>
                </a:solidFill>
                <a:latin typeface="Inter"/>
                <a:ea typeface="Inter"/>
                <a:cs typeface="Inter"/>
                <a:sym typeface="Inter"/>
              </a:rPr>
              <a:t>Biết cách viết bài cảm nhận, nêu suy nghĩ về đức hi sinh, sự sẻ chia giữa con người.</a:t>
            </a:r>
          </a:p>
          <a:p>
            <a:pPr algn="l">
              <a:lnSpc>
                <a:spcPts val="28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54545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123854">
            <a:off x="10743195" y="1689253"/>
            <a:ext cx="5946832" cy="6908495"/>
            <a:chOff x="0" y="0"/>
            <a:chExt cx="5466080" cy="6350000"/>
          </a:xfrm>
        </p:grpSpPr>
        <p:sp>
          <p:nvSpPr>
            <p:cNvPr name="Freeform 3" id="3"/>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sp>
        <p:sp>
          <p:nvSpPr>
            <p:cNvPr name="Freeform 4" id="4"/>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2"/>
              <a:stretch>
                <a:fillRect l="0" t="-2083" r="0" b="-2083"/>
              </a:stretch>
            </a:blipFill>
          </p:spPr>
        </p:sp>
        <p:sp>
          <p:nvSpPr>
            <p:cNvPr name="Freeform 5" id="5"/>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6" id="6"/>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name="Freeform 7" id="7"/>
          <p:cNvSpPr/>
          <p:nvPr/>
        </p:nvSpPr>
        <p:spPr>
          <a:xfrm flipH="false" flipV="false" rot="1964995">
            <a:off x="15091221" y="6197192"/>
            <a:ext cx="2677869" cy="3178479"/>
          </a:xfrm>
          <a:custGeom>
            <a:avLst/>
            <a:gdLst/>
            <a:ahLst/>
            <a:cxnLst/>
            <a:rect r="r" b="b" t="t" l="l"/>
            <a:pathLst>
              <a:path h="3178479" w="2677869">
                <a:moveTo>
                  <a:pt x="0" y="0"/>
                </a:moveTo>
                <a:lnTo>
                  <a:pt x="2677869" y="0"/>
                </a:lnTo>
                <a:lnTo>
                  <a:pt x="2677869" y="3178479"/>
                </a:lnTo>
                <a:lnTo>
                  <a:pt x="0" y="3178479"/>
                </a:lnTo>
                <a:lnTo>
                  <a:pt x="0" y="0"/>
                </a:lnTo>
                <a:close/>
              </a:path>
            </a:pathLst>
          </a:custGeom>
          <a:blipFill>
            <a:blip r:embed="rId3"/>
            <a:stretch>
              <a:fillRect l="0" t="0" r="0" b="0"/>
            </a:stretch>
          </a:blipFill>
        </p:spPr>
      </p:sp>
      <p:sp>
        <p:nvSpPr>
          <p:cNvPr name="Freeform 8" id="8"/>
          <p:cNvSpPr/>
          <p:nvPr/>
        </p:nvSpPr>
        <p:spPr>
          <a:xfrm flipH="false" flipV="false" rot="-8374178">
            <a:off x="14765519" y="842310"/>
            <a:ext cx="2737262" cy="1177023"/>
          </a:xfrm>
          <a:custGeom>
            <a:avLst/>
            <a:gdLst/>
            <a:ahLst/>
            <a:cxnLst/>
            <a:rect r="r" b="b" t="t" l="l"/>
            <a:pathLst>
              <a:path h="1177023" w="2737262">
                <a:moveTo>
                  <a:pt x="0" y="0"/>
                </a:moveTo>
                <a:lnTo>
                  <a:pt x="2737263" y="0"/>
                </a:lnTo>
                <a:lnTo>
                  <a:pt x="2737263" y="1177023"/>
                </a:lnTo>
                <a:lnTo>
                  <a:pt x="0" y="1177023"/>
                </a:lnTo>
                <a:lnTo>
                  <a:pt x="0" y="0"/>
                </a:lnTo>
                <a:close/>
              </a:path>
            </a:pathLst>
          </a:custGeom>
          <a:blipFill>
            <a:blip r:embed="rId4"/>
            <a:stretch>
              <a:fillRect l="0" t="0" r="0" b="0"/>
            </a:stretch>
          </a:blipFill>
        </p:spPr>
      </p:sp>
      <p:sp>
        <p:nvSpPr>
          <p:cNvPr name="Freeform 9" id="9"/>
          <p:cNvSpPr/>
          <p:nvPr/>
        </p:nvSpPr>
        <p:spPr>
          <a:xfrm flipH="false" flipV="false" rot="-2353172">
            <a:off x="10275934" y="6871441"/>
            <a:ext cx="1762425" cy="2365671"/>
          </a:xfrm>
          <a:custGeom>
            <a:avLst/>
            <a:gdLst/>
            <a:ahLst/>
            <a:cxnLst/>
            <a:rect r="r" b="b" t="t" l="l"/>
            <a:pathLst>
              <a:path h="2365671" w="1762425">
                <a:moveTo>
                  <a:pt x="0" y="0"/>
                </a:moveTo>
                <a:lnTo>
                  <a:pt x="1762425" y="0"/>
                </a:lnTo>
                <a:lnTo>
                  <a:pt x="1762425" y="2365672"/>
                </a:lnTo>
                <a:lnTo>
                  <a:pt x="0" y="2365672"/>
                </a:lnTo>
                <a:lnTo>
                  <a:pt x="0" y="0"/>
                </a:lnTo>
                <a:close/>
              </a:path>
            </a:pathLst>
          </a:custGeom>
          <a:blipFill>
            <a:blip r:embed="rId5"/>
            <a:stretch>
              <a:fillRect l="0" t="0" r="0" b="0"/>
            </a:stretch>
          </a:blipFill>
        </p:spPr>
      </p:sp>
      <p:sp>
        <p:nvSpPr>
          <p:cNvPr name="TextBox 10" id="10"/>
          <p:cNvSpPr txBox="true"/>
          <p:nvPr/>
        </p:nvSpPr>
        <p:spPr>
          <a:xfrm rot="0">
            <a:off x="1258807" y="1297471"/>
            <a:ext cx="8316695" cy="1120775"/>
          </a:xfrm>
          <a:prstGeom prst="rect">
            <a:avLst/>
          </a:prstGeom>
        </p:spPr>
        <p:txBody>
          <a:bodyPr anchor="t" rtlCol="false" tIns="0" lIns="0" bIns="0" rIns="0">
            <a:spAutoFit/>
          </a:bodyPr>
          <a:lstStyle/>
          <a:p>
            <a:pPr algn="l">
              <a:lnSpc>
                <a:spcPts val="9100"/>
              </a:lnSpc>
            </a:pPr>
            <a:r>
              <a:rPr lang="en-US" sz="6500">
                <a:solidFill>
                  <a:srgbClr val="FFBD59"/>
                </a:solidFill>
                <a:latin typeface="Montaser Arabic"/>
                <a:ea typeface="Montaser Arabic"/>
                <a:cs typeface="Montaser Arabic"/>
                <a:sym typeface="Montaser Arabic"/>
              </a:rPr>
              <a:t>GIỚI THIỆU TÁC GIẢ</a:t>
            </a:r>
          </a:p>
        </p:txBody>
      </p:sp>
      <p:sp>
        <p:nvSpPr>
          <p:cNvPr name="TextBox 11" id="11"/>
          <p:cNvSpPr txBox="true"/>
          <p:nvPr/>
        </p:nvSpPr>
        <p:spPr>
          <a:xfrm rot="0">
            <a:off x="1258807" y="3456189"/>
            <a:ext cx="8316695" cy="5110843"/>
          </a:xfrm>
          <a:prstGeom prst="rect">
            <a:avLst/>
          </a:prstGeom>
        </p:spPr>
        <p:txBody>
          <a:bodyPr anchor="t" rtlCol="false" tIns="0" lIns="0" bIns="0" rIns="0">
            <a:spAutoFit/>
          </a:bodyPr>
          <a:lstStyle/>
          <a:p>
            <a:pPr algn="l">
              <a:lnSpc>
                <a:spcPts val="4050"/>
              </a:lnSpc>
            </a:pPr>
            <a:r>
              <a:rPr lang="en-US" sz="2410">
                <a:solidFill>
                  <a:srgbClr val="F2F1EB"/>
                </a:solidFill>
                <a:latin typeface="Inter"/>
                <a:ea typeface="Inter"/>
                <a:cs typeface="Inter"/>
                <a:sym typeface="Inter"/>
              </a:rPr>
              <a:t>O. Henry (1862–1910)</a:t>
            </a:r>
          </a:p>
          <a:p>
            <a:pPr algn="l" marL="520474" indent="-260237" lvl="1">
              <a:lnSpc>
                <a:spcPts val="4050"/>
              </a:lnSpc>
              <a:buFont typeface="Arial"/>
              <a:buChar char="•"/>
            </a:pPr>
            <a:r>
              <a:rPr lang="en-US" sz="2410">
                <a:solidFill>
                  <a:srgbClr val="F2F1EB"/>
                </a:solidFill>
                <a:latin typeface="Inter"/>
                <a:ea typeface="Inter"/>
                <a:cs typeface="Inter"/>
                <a:sym typeface="Inter"/>
              </a:rPr>
              <a:t>Nhà văn Mỹ nổi tiếng với truyện ngắn có kết thúc bất ngờ và đậm tính nhân văn.</a:t>
            </a:r>
          </a:p>
          <a:p>
            <a:pPr algn="l" marL="520474" indent="-260237" lvl="1">
              <a:lnSpc>
                <a:spcPts val="4050"/>
              </a:lnSpc>
              <a:buFont typeface="Arial"/>
              <a:buChar char="•"/>
            </a:pPr>
            <a:r>
              <a:rPr lang="en-US" sz="2410">
                <a:solidFill>
                  <a:srgbClr val="F2F1EB"/>
                </a:solidFill>
                <a:latin typeface="Inter"/>
                <a:ea typeface="Inter"/>
                <a:cs typeface="Inter"/>
                <a:sym typeface="Inter"/>
              </a:rPr>
              <a:t>Tác phẩm tiêu biểu: “Chiếc lá cuối cùng”, “Món quà của các đạo sĩ” (The Gift of the Magi)...</a:t>
            </a:r>
          </a:p>
          <a:p>
            <a:pPr algn="l">
              <a:lnSpc>
                <a:spcPts val="4050"/>
              </a:lnSpc>
            </a:pPr>
            <a:r>
              <a:rPr lang="en-US" sz="2410">
                <a:solidFill>
                  <a:srgbClr val="F2F1EB"/>
                </a:solidFill>
                <a:latin typeface="Inter"/>
                <a:ea typeface="Inter"/>
                <a:cs typeface="Inter"/>
                <a:sym typeface="Inter"/>
              </a:rPr>
              <a:t>Hoàn cảnh sáng tác “Chiếc lá cuối cùng”</a:t>
            </a:r>
          </a:p>
          <a:p>
            <a:pPr algn="l" marL="520474" indent="-260237" lvl="1">
              <a:lnSpc>
                <a:spcPts val="4050"/>
              </a:lnSpc>
              <a:buFont typeface="Arial"/>
              <a:buChar char="•"/>
            </a:pPr>
            <a:r>
              <a:rPr lang="en-US" sz="2410">
                <a:solidFill>
                  <a:srgbClr val="F2F1EB"/>
                </a:solidFill>
                <a:latin typeface="Inter"/>
                <a:ea typeface="Inter"/>
                <a:cs typeface="Inter"/>
                <a:sym typeface="Inter"/>
              </a:rPr>
              <a:t>Ra đời khoảng đầu thế kỷ XX.</a:t>
            </a:r>
          </a:p>
          <a:p>
            <a:pPr algn="l" marL="520474" indent="-260237" lvl="1">
              <a:lnSpc>
                <a:spcPts val="4050"/>
              </a:lnSpc>
              <a:buFont typeface="Arial"/>
              <a:buChar char="•"/>
            </a:pPr>
            <a:r>
              <a:rPr lang="en-US" sz="2410">
                <a:solidFill>
                  <a:srgbClr val="F2F1EB"/>
                </a:solidFill>
                <a:latin typeface="Inter"/>
                <a:ea typeface="Inter"/>
                <a:cs typeface="Inter"/>
                <a:sym typeface="Inter"/>
              </a:rPr>
              <a:t>Truyện ngắn xoay quanh tình bạn và lòng vị tha, hi sinh giữa những con người nghèo khó nhưng giàu lòng nhân ái.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45454"/>
        </a:solidFill>
      </p:bgPr>
    </p:bg>
    <p:spTree>
      <p:nvGrpSpPr>
        <p:cNvPr id="1" name=""/>
        <p:cNvGrpSpPr/>
        <p:nvPr/>
      </p:nvGrpSpPr>
      <p:grpSpPr>
        <a:xfrm>
          <a:off x="0" y="0"/>
          <a:ext cx="0" cy="0"/>
          <a:chOff x="0" y="0"/>
          <a:chExt cx="0" cy="0"/>
        </a:xfrm>
      </p:grpSpPr>
      <p:sp>
        <p:nvSpPr>
          <p:cNvPr name="TextBox 2" id="2"/>
          <p:cNvSpPr txBox="true"/>
          <p:nvPr/>
        </p:nvSpPr>
        <p:spPr>
          <a:xfrm rot="0">
            <a:off x="569542" y="776441"/>
            <a:ext cx="9434565" cy="2273299"/>
          </a:xfrm>
          <a:prstGeom prst="rect">
            <a:avLst/>
          </a:prstGeom>
        </p:spPr>
        <p:txBody>
          <a:bodyPr anchor="t" rtlCol="false" tIns="0" lIns="0" bIns="0" rIns="0">
            <a:spAutoFit/>
          </a:bodyPr>
          <a:lstStyle/>
          <a:p>
            <a:pPr algn="l">
              <a:lnSpc>
                <a:spcPts val="9100"/>
              </a:lnSpc>
            </a:pPr>
            <a:r>
              <a:rPr lang="en-US" sz="6500" b="true">
                <a:solidFill>
                  <a:srgbClr val="FFBD59"/>
                </a:solidFill>
                <a:latin typeface="Montaser Arabic Bold"/>
                <a:ea typeface="Montaser Arabic Bold"/>
                <a:cs typeface="Montaser Arabic Bold"/>
                <a:sym typeface="Montaser Arabic Bold"/>
              </a:rPr>
              <a:t>NHÂN VẬT VÀ</a:t>
            </a:r>
          </a:p>
          <a:p>
            <a:pPr algn="l">
              <a:lnSpc>
                <a:spcPts val="9100"/>
              </a:lnSpc>
            </a:pPr>
            <a:r>
              <a:rPr lang="en-US" sz="6500" b="true">
                <a:solidFill>
                  <a:srgbClr val="FFBD59"/>
                </a:solidFill>
                <a:latin typeface="Montaser Arabic Bold"/>
                <a:ea typeface="Montaser Arabic Bold"/>
                <a:cs typeface="Montaser Arabic Bold"/>
                <a:sym typeface="Montaser Arabic Bold"/>
              </a:rPr>
              <a:t> TÌNH HUỐNG TRUYỆN</a:t>
            </a:r>
          </a:p>
        </p:txBody>
      </p:sp>
      <p:grpSp>
        <p:nvGrpSpPr>
          <p:cNvPr name="Group 3" id="3"/>
          <p:cNvGrpSpPr/>
          <p:nvPr/>
        </p:nvGrpSpPr>
        <p:grpSpPr>
          <a:xfrm rot="-66000">
            <a:off x="10439147" y="1492543"/>
            <a:ext cx="6479126" cy="2041074"/>
            <a:chOff x="0" y="0"/>
            <a:chExt cx="1706436" cy="537567"/>
          </a:xfrm>
        </p:grpSpPr>
        <p:sp>
          <p:nvSpPr>
            <p:cNvPr name="Freeform 4" id="4"/>
            <p:cNvSpPr/>
            <p:nvPr/>
          </p:nvSpPr>
          <p:spPr>
            <a:xfrm flipH="false" flipV="false" rot="0">
              <a:off x="0" y="0"/>
              <a:ext cx="1706437" cy="537567"/>
            </a:xfrm>
            <a:custGeom>
              <a:avLst/>
              <a:gdLst/>
              <a:ahLst/>
              <a:cxnLst/>
              <a:rect r="r" b="b" t="t" l="l"/>
              <a:pathLst>
                <a:path h="537567" w="1706437">
                  <a:moveTo>
                    <a:pt x="0" y="0"/>
                  </a:moveTo>
                  <a:lnTo>
                    <a:pt x="1706437" y="0"/>
                  </a:lnTo>
                  <a:lnTo>
                    <a:pt x="1706437" y="537567"/>
                  </a:lnTo>
                  <a:lnTo>
                    <a:pt x="0" y="537567"/>
                  </a:lnTo>
                  <a:close/>
                </a:path>
              </a:pathLst>
            </a:custGeom>
            <a:solidFill>
              <a:srgbClr val="EDEBE1"/>
            </a:solidFill>
          </p:spPr>
        </p:sp>
        <p:sp>
          <p:nvSpPr>
            <p:cNvPr name="TextBox 5" id="5"/>
            <p:cNvSpPr txBox="true"/>
            <p:nvPr/>
          </p:nvSpPr>
          <p:spPr>
            <a:xfrm>
              <a:off x="0" y="-47625"/>
              <a:ext cx="1706436" cy="585192"/>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84000">
            <a:off x="10468017" y="7115838"/>
            <a:ext cx="6479126" cy="2041074"/>
            <a:chOff x="0" y="0"/>
            <a:chExt cx="1706436" cy="537567"/>
          </a:xfrm>
        </p:grpSpPr>
        <p:sp>
          <p:nvSpPr>
            <p:cNvPr name="Freeform 7" id="7"/>
            <p:cNvSpPr/>
            <p:nvPr/>
          </p:nvSpPr>
          <p:spPr>
            <a:xfrm flipH="false" flipV="false" rot="0">
              <a:off x="0" y="0"/>
              <a:ext cx="1706437" cy="537567"/>
            </a:xfrm>
            <a:custGeom>
              <a:avLst/>
              <a:gdLst/>
              <a:ahLst/>
              <a:cxnLst/>
              <a:rect r="r" b="b" t="t" l="l"/>
              <a:pathLst>
                <a:path h="537567" w="1706437">
                  <a:moveTo>
                    <a:pt x="0" y="0"/>
                  </a:moveTo>
                  <a:lnTo>
                    <a:pt x="1706437" y="0"/>
                  </a:lnTo>
                  <a:lnTo>
                    <a:pt x="1706437" y="537567"/>
                  </a:lnTo>
                  <a:lnTo>
                    <a:pt x="0" y="537567"/>
                  </a:lnTo>
                  <a:close/>
                </a:path>
              </a:pathLst>
            </a:custGeom>
            <a:solidFill>
              <a:srgbClr val="EDEBE1"/>
            </a:solidFill>
          </p:spPr>
        </p:sp>
        <p:sp>
          <p:nvSpPr>
            <p:cNvPr name="TextBox 8" id="8"/>
            <p:cNvSpPr txBox="true"/>
            <p:nvPr/>
          </p:nvSpPr>
          <p:spPr>
            <a:xfrm>
              <a:off x="0" y="-47625"/>
              <a:ext cx="1706436" cy="585192"/>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24000">
            <a:off x="10451096" y="4298902"/>
            <a:ext cx="6479126" cy="2041074"/>
            <a:chOff x="0" y="0"/>
            <a:chExt cx="1706436" cy="537567"/>
          </a:xfrm>
        </p:grpSpPr>
        <p:sp>
          <p:nvSpPr>
            <p:cNvPr name="Freeform 10" id="10"/>
            <p:cNvSpPr/>
            <p:nvPr/>
          </p:nvSpPr>
          <p:spPr>
            <a:xfrm flipH="false" flipV="false" rot="0">
              <a:off x="0" y="0"/>
              <a:ext cx="1706437" cy="537567"/>
            </a:xfrm>
            <a:custGeom>
              <a:avLst/>
              <a:gdLst/>
              <a:ahLst/>
              <a:cxnLst/>
              <a:rect r="r" b="b" t="t" l="l"/>
              <a:pathLst>
                <a:path h="537567" w="1706437">
                  <a:moveTo>
                    <a:pt x="0" y="0"/>
                  </a:moveTo>
                  <a:lnTo>
                    <a:pt x="1706437" y="0"/>
                  </a:lnTo>
                  <a:lnTo>
                    <a:pt x="1706437" y="537567"/>
                  </a:lnTo>
                  <a:lnTo>
                    <a:pt x="0" y="537567"/>
                  </a:lnTo>
                  <a:close/>
                </a:path>
              </a:pathLst>
            </a:custGeom>
            <a:solidFill>
              <a:srgbClr val="EDEBE1"/>
            </a:solidFill>
          </p:spPr>
        </p:sp>
        <p:sp>
          <p:nvSpPr>
            <p:cNvPr name="TextBox 11" id="11"/>
            <p:cNvSpPr txBox="true"/>
            <p:nvPr/>
          </p:nvSpPr>
          <p:spPr>
            <a:xfrm>
              <a:off x="0" y="-47625"/>
              <a:ext cx="1706436" cy="585192"/>
            </a:xfrm>
            <a:prstGeom prst="rect">
              <a:avLst/>
            </a:prstGeom>
          </p:spPr>
          <p:txBody>
            <a:bodyPr anchor="ctr" rtlCol="false" tIns="50800" lIns="50800" bIns="50800" rIns="50800"/>
            <a:lstStyle/>
            <a:p>
              <a:pPr algn="ctr">
                <a:lnSpc>
                  <a:spcPts val="2800"/>
                </a:lnSpc>
              </a:pPr>
            </a:p>
          </p:txBody>
        </p:sp>
      </p:grpSp>
      <p:sp>
        <p:nvSpPr>
          <p:cNvPr name="TextBox 12" id="12"/>
          <p:cNvSpPr txBox="true"/>
          <p:nvPr/>
        </p:nvSpPr>
        <p:spPr>
          <a:xfrm rot="-83531">
            <a:off x="10881820" y="7409306"/>
            <a:ext cx="5650364" cy="1406525"/>
          </a:xfrm>
          <a:prstGeom prst="rect">
            <a:avLst/>
          </a:prstGeom>
        </p:spPr>
        <p:txBody>
          <a:bodyPr anchor="t" rtlCol="false" tIns="0" lIns="0" bIns="0" rIns="0">
            <a:spAutoFit/>
          </a:bodyPr>
          <a:lstStyle/>
          <a:p>
            <a:pPr algn="l">
              <a:lnSpc>
                <a:spcPts val="2800"/>
              </a:lnSpc>
            </a:pPr>
            <a:r>
              <a:rPr lang="en-US" sz="2000" b="true">
                <a:solidFill>
                  <a:srgbClr val="3C3333"/>
                </a:solidFill>
                <a:latin typeface="Inter Bold"/>
                <a:ea typeface="Inter Bold"/>
                <a:cs typeface="Inter Bold"/>
                <a:sym typeface="Inter Bold"/>
              </a:rPr>
              <a:t>Tình huống truyện:</a:t>
            </a:r>
            <a:r>
              <a:rPr lang="en-US" sz="2000">
                <a:solidFill>
                  <a:srgbClr val="3C3333"/>
                </a:solidFill>
                <a:latin typeface="Inter"/>
                <a:ea typeface="Inter"/>
                <a:cs typeface="Inter"/>
                <a:sym typeface="Inter"/>
              </a:rPr>
              <a:t> bất ngờ ở chỗ “chiếc lá” kia không phải lá thật, mà là tác phẩm Berman vẽ. Khi Johnsy nhận ra điều này, nó càng làm sáng lên tính nhân văn của câu chuyện.</a:t>
            </a:r>
          </a:p>
        </p:txBody>
      </p:sp>
      <p:grpSp>
        <p:nvGrpSpPr>
          <p:cNvPr name="Group 13" id="13"/>
          <p:cNvGrpSpPr/>
          <p:nvPr/>
        </p:nvGrpSpPr>
        <p:grpSpPr>
          <a:xfrm rot="0">
            <a:off x="502154" y="1846823"/>
            <a:ext cx="6302568" cy="1322388"/>
            <a:chOff x="0" y="0"/>
            <a:chExt cx="2665147" cy="559194"/>
          </a:xfrm>
        </p:grpSpPr>
        <p:sp>
          <p:nvSpPr>
            <p:cNvPr name="Freeform 14" id="14"/>
            <p:cNvSpPr/>
            <p:nvPr/>
          </p:nvSpPr>
          <p:spPr>
            <a:xfrm flipH="false" flipV="false" rot="0">
              <a:off x="0" y="0"/>
              <a:ext cx="2665147" cy="559194"/>
            </a:xfrm>
            <a:custGeom>
              <a:avLst/>
              <a:gdLst/>
              <a:ahLst/>
              <a:cxnLst/>
              <a:rect r="r" b="b" t="t" l="l"/>
              <a:pathLst>
                <a:path h="559194" w="2665147">
                  <a:moveTo>
                    <a:pt x="1332574" y="0"/>
                  </a:moveTo>
                  <a:cubicBezTo>
                    <a:pt x="596614" y="0"/>
                    <a:pt x="0" y="125180"/>
                    <a:pt x="0" y="279597"/>
                  </a:cubicBezTo>
                  <a:cubicBezTo>
                    <a:pt x="0" y="434014"/>
                    <a:pt x="596614" y="559194"/>
                    <a:pt x="1332574" y="559194"/>
                  </a:cubicBezTo>
                  <a:cubicBezTo>
                    <a:pt x="2068534" y="559194"/>
                    <a:pt x="2665147" y="434014"/>
                    <a:pt x="2665147" y="279597"/>
                  </a:cubicBezTo>
                  <a:cubicBezTo>
                    <a:pt x="2665147" y="125180"/>
                    <a:pt x="2068534" y="0"/>
                    <a:pt x="1332574" y="0"/>
                  </a:cubicBezTo>
                  <a:close/>
                </a:path>
              </a:pathLst>
            </a:custGeom>
            <a:solidFill>
              <a:srgbClr val="000000">
                <a:alpha val="0"/>
              </a:srgbClr>
            </a:solidFill>
            <a:ln w="19050" cap="sq">
              <a:solidFill>
                <a:srgbClr val="F2F1EB"/>
              </a:solidFill>
              <a:prstDash val="solid"/>
              <a:miter/>
            </a:ln>
          </p:spPr>
        </p:sp>
        <p:sp>
          <p:nvSpPr>
            <p:cNvPr name="TextBox 15" id="15"/>
            <p:cNvSpPr txBox="true"/>
            <p:nvPr/>
          </p:nvSpPr>
          <p:spPr>
            <a:xfrm>
              <a:off x="249858" y="4799"/>
              <a:ext cx="2165432" cy="501970"/>
            </a:xfrm>
            <a:prstGeom prst="rect">
              <a:avLst/>
            </a:prstGeom>
          </p:spPr>
          <p:txBody>
            <a:bodyPr anchor="ctr" rtlCol="false" tIns="50800" lIns="50800" bIns="50800" rIns="50800"/>
            <a:lstStyle/>
            <a:p>
              <a:pPr algn="ctr">
                <a:lnSpc>
                  <a:spcPts val="2800"/>
                </a:lnSpc>
              </a:pPr>
            </a:p>
          </p:txBody>
        </p:sp>
      </p:grpSp>
      <p:sp>
        <p:nvSpPr>
          <p:cNvPr name="Freeform 16" id="16"/>
          <p:cNvSpPr/>
          <p:nvPr/>
        </p:nvSpPr>
        <p:spPr>
          <a:xfrm flipH="false" flipV="false" rot="-836857">
            <a:off x="10057195" y="1194975"/>
            <a:ext cx="1455333" cy="618516"/>
          </a:xfrm>
          <a:custGeom>
            <a:avLst/>
            <a:gdLst/>
            <a:ahLst/>
            <a:cxnLst/>
            <a:rect r="r" b="b" t="t" l="l"/>
            <a:pathLst>
              <a:path h="618516" w="1455333">
                <a:moveTo>
                  <a:pt x="0" y="0"/>
                </a:moveTo>
                <a:lnTo>
                  <a:pt x="1455333" y="0"/>
                </a:lnTo>
                <a:lnTo>
                  <a:pt x="1455333" y="618516"/>
                </a:lnTo>
                <a:lnTo>
                  <a:pt x="0" y="618516"/>
                </a:lnTo>
                <a:lnTo>
                  <a:pt x="0" y="0"/>
                </a:lnTo>
                <a:close/>
              </a:path>
            </a:pathLst>
          </a:custGeom>
          <a:blipFill>
            <a:blip r:embed="rId2"/>
            <a:stretch>
              <a:fillRect l="0" t="0" r="0" b="0"/>
            </a:stretch>
          </a:blipFill>
        </p:spPr>
      </p:sp>
      <p:sp>
        <p:nvSpPr>
          <p:cNvPr name="Freeform 17" id="17"/>
          <p:cNvSpPr/>
          <p:nvPr/>
        </p:nvSpPr>
        <p:spPr>
          <a:xfrm flipH="false" flipV="false" rot="513500">
            <a:off x="15885096" y="4001067"/>
            <a:ext cx="1455333" cy="618516"/>
          </a:xfrm>
          <a:custGeom>
            <a:avLst/>
            <a:gdLst/>
            <a:ahLst/>
            <a:cxnLst/>
            <a:rect r="r" b="b" t="t" l="l"/>
            <a:pathLst>
              <a:path h="618516" w="1455333">
                <a:moveTo>
                  <a:pt x="0" y="0"/>
                </a:moveTo>
                <a:lnTo>
                  <a:pt x="1455332" y="0"/>
                </a:lnTo>
                <a:lnTo>
                  <a:pt x="1455332" y="618516"/>
                </a:lnTo>
                <a:lnTo>
                  <a:pt x="0" y="618516"/>
                </a:lnTo>
                <a:lnTo>
                  <a:pt x="0" y="0"/>
                </a:lnTo>
                <a:close/>
              </a:path>
            </a:pathLst>
          </a:custGeom>
          <a:blipFill>
            <a:blip r:embed="rId2"/>
            <a:stretch>
              <a:fillRect l="0" t="0" r="0" b="0"/>
            </a:stretch>
          </a:blipFill>
        </p:spPr>
      </p:sp>
      <p:sp>
        <p:nvSpPr>
          <p:cNvPr name="Freeform 18" id="18"/>
          <p:cNvSpPr/>
          <p:nvPr/>
        </p:nvSpPr>
        <p:spPr>
          <a:xfrm flipH="false" flipV="false" rot="513500">
            <a:off x="10837949" y="6831363"/>
            <a:ext cx="1455333" cy="618516"/>
          </a:xfrm>
          <a:custGeom>
            <a:avLst/>
            <a:gdLst/>
            <a:ahLst/>
            <a:cxnLst/>
            <a:rect r="r" b="b" t="t" l="l"/>
            <a:pathLst>
              <a:path h="618516" w="1455333">
                <a:moveTo>
                  <a:pt x="0" y="0"/>
                </a:moveTo>
                <a:lnTo>
                  <a:pt x="1455333" y="0"/>
                </a:lnTo>
                <a:lnTo>
                  <a:pt x="1455333" y="618516"/>
                </a:lnTo>
                <a:lnTo>
                  <a:pt x="0" y="618516"/>
                </a:lnTo>
                <a:lnTo>
                  <a:pt x="0" y="0"/>
                </a:lnTo>
                <a:close/>
              </a:path>
            </a:pathLst>
          </a:custGeom>
          <a:blipFill>
            <a:blip r:embed="rId2"/>
            <a:stretch>
              <a:fillRect l="0" t="0" r="0" b="0"/>
            </a:stretch>
          </a:blipFill>
        </p:spPr>
      </p:sp>
      <p:sp>
        <p:nvSpPr>
          <p:cNvPr name="Freeform 19" id="19"/>
          <p:cNvSpPr/>
          <p:nvPr/>
        </p:nvSpPr>
        <p:spPr>
          <a:xfrm flipH="false" flipV="false" rot="173865">
            <a:off x="3050670" y="4548385"/>
            <a:ext cx="6323590" cy="4552985"/>
          </a:xfrm>
          <a:custGeom>
            <a:avLst/>
            <a:gdLst/>
            <a:ahLst/>
            <a:cxnLst/>
            <a:rect r="r" b="b" t="t" l="l"/>
            <a:pathLst>
              <a:path h="4552985" w="6323590">
                <a:moveTo>
                  <a:pt x="0" y="0"/>
                </a:moveTo>
                <a:lnTo>
                  <a:pt x="6323590" y="0"/>
                </a:lnTo>
                <a:lnTo>
                  <a:pt x="6323590" y="4552985"/>
                </a:lnTo>
                <a:lnTo>
                  <a:pt x="0" y="4552985"/>
                </a:lnTo>
                <a:lnTo>
                  <a:pt x="0" y="0"/>
                </a:lnTo>
                <a:close/>
              </a:path>
            </a:pathLst>
          </a:custGeom>
          <a:blipFill>
            <a:blip r:embed="rId3"/>
            <a:stretch>
              <a:fillRect l="0" t="0" r="0" b="0"/>
            </a:stretch>
          </a:blipFill>
        </p:spPr>
      </p:sp>
      <p:grpSp>
        <p:nvGrpSpPr>
          <p:cNvPr name="Group 20" id="20"/>
          <p:cNvGrpSpPr/>
          <p:nvPr/>
        </p:nvGrpSpPr>
        <p:grpSpPr>
          <a:xfrm rot="157866">
            <a:off x="3385582" y="4851741"/>
            <a:ext cx="5636344" cy="3901387"/>
            <a:chOff x="0" y="0"/>
            <a:chExt cx="873217" cy="604427"/>
          </a:xfrm>
        </p:grpSpPr>
        <p:sp>
          <p:nvSpPr>
            <p:cNvPr name="Freeform 21" id="21"/>
            <p:cNvSpPr/>
            <p:nvPr/>
          </p:nvSpPr>
          <p:spPr>
            <a:xfrm flipH="false" flipV="false" rot="0">
              <a:off x="0" y="0"/>
              <a:ext cx="873217" cy="604427"/>
            </a:xfrm>
            <a:custGeom>
              <a:avLst/>
              <a:gdLst/>
              <a:ahLst/>
              <a:cxnLst/>
              <a:rect r="r" b="b" t="t" l="l"/>
              <a:pathLst>
                <a:path h="604427" w="873217">
                  <a:moveTo>
                    <a:pt x="0" y="0"/>
                  </a:moveTo>
                  <a:lnTo>
                    <a:pt x="873217" y="0"/>
                  </a:lnTo>
                  <a:lnTo>
                    <a:pt x="873217" y="604427"/>
                  </a:lnTo>
                  <a:lnTo>
                    <a:pt x="0" y="604427"/>
                  </a:lnTo>
                  <a:close/>
                </a:path>
              </a:pathLst>
            </a:custGeom>
            <a:blipFill>
              <a:blip r:embed="rId4"/>
              <a:stretch>
                <a:fillRect l="-11647" t="0" r="-11647" b="0"/>
              </a:stretch>
            </a:blipFill>
          </p:spPr>
        </p:sp>
      </p:grpSp>
      <p:sp>
        <p:nvSpPr>
          <p:cNvPr name="Freeform 22" id="22"/>
          <p:cNvSpPr/>
          <p:nvPr/>
        </p:nvSpPr>
        <p:spPr>
          <a:xfrm flipH="false" flipV="false" rot="0">
            <a:off x="-137608" y="4628904"/>
            <a:ext cx="2885252" cy="5281926"/>
          </a:xfrm>
          <a:custGeom>
            <a:avLst/>
            <a:gdLst/>
            <a:ahLst/>
            <a:cxnLst/>
            <a:rect r="r" b="b" t="t" l="l"/>
            <a:pathLst>
              <a:path h="5281926" w="2885252">
                <a:moveTo>
                  <a:pt x="0" y="0"/>
                </a:moveTo>
                <a:lnTo>
                  <a:pt x="2885252" y="0"/>
                </a:lnTo>
                <a:lnTo>
                  <a:pt x="2885252" y="5281926"/>
                </a:lnTo>
                <a:lnTo>
                  <a:pt x="0" y="5281926"/>
                </a:lnTo>
                <a:lnTo>
                  <a:pt x="0" y="0"/>
                </a:lnTo>
                <a:close/>
              </a:path>
            </a:pathLst>
          </a:custGeom>
          <a:blipFill>
            <a:blip r:embed="rId5"/>
            <a:stretch>
              <a:fillRect l="0" t="0" r="0" b="0"/>
            </a:stretch>
          </a:blipFill>
        </p:spPr>
      </p:sp>
      <p:sp>
        <p:nvSpPr>
          <p:cNvPr name="Freeform 23" id="23"/>
          <p:cNvSpPr/>
          <p:nvPr/>
        </p:nvSpPr>
        <p:spPr>
          <a:xfrm flipH="true" flipV="false" rot="0">
            <a:off x="15360554" y="585929"/>
            <a:ext cx="1754287" cy="1260894"/>
          </a:xfrm>
          <a:custGeom>
            <a:avLst/>
            <a:gdLst/>
            <a:ahLst/>
            <a:cxnLst/>
            <a:rect r="r" b="b" t="t" l="l"/>
            <a:pathLst>
              <a:path h="1260894" w="1754287">
                <a:moveTo>
                  <a:pt x="1754287" y="0"/>
                </a:moveTo>
                <a:lnTo>
                  <a:pt x="0" y="0"/>
                </a:lnTo>
                <a:lnTo>
                  <a:pt x="0" y="1260894"/>
                </a:lnTo>
                <a:lnTo>
                  <a:pt x="1754287" y="1260894"/>
                </a:lnTo>
                <a:lnTo>
                  <a:pt x="1754287" y="0"/>
                </a:lnTo>
                <a:close/>
              </a:path>
            </a:pathLst>
          </a:custGeom>
          <a:blipFill>
            <a:blip r:embed="rId6"/>
            <a:stretch>
              <a:fillRect l="0" t="0" r="0" b="0"/>
            </a:stretch>
          </a:blipFill>
        </p:spPr>
      </p:sp>
      <p:sp>
        <p:nvSpPr>
          <p:cNvPr name="TextBox 24" id="24"/>
          <p:cNvSpPr txBox="true"/>
          <p:nvPr/>
        </p:nvSpPr>
        <p:spPr>
          <a:xfrm rot="-65978">
            <a:off x="11065451" y="1982749"/>
            <a:ext cx="5283344" cy="1054100"/>
          </a:xfrm>
          <a:prstGeom prst="rect">
            <a:avLst/>
          </a:prstGeom>
        </p:spPr>
        <p:txBody>
          <a:bodyPr anchor="t" rtlCol="false" tIns="0" lIns="0" bIns="0" rIns="0">
            <a:spAutoFit/>
          </a:bodyPr>
          <a:lstStyle/>
          <a:p>
            <a:pPr algn="l">
              <a:lnSpc>
                <a:spcPts val="2800"/>
              </a:lnSpc>
            </a:pPr>
            <a:r>
              <a:rPr lang="en-US" sz="2000" b="true">
                <a:solidFill>
                  <a:srgbClr val="3C3333"/>
                </a:solidFill>
                <a:latin typeface="Inter Bold"/>
                <a:ea typeface="Inter Bold"/>
                <a:cs typeface="Inter Bold"/>
                <a:sym typeface="Inter Bold"/>
              </a:rPr>
              <a:t>Johnsy: </a:t>
            </a:r>
            <a:r>
              <a:rPr lang="en-US" sz="2000">
                <a:solidFill>
                  <a:srgbClr val="3C3333"/>
                </a:solidFill>
                <a:latin typeface="Inter"/>
                <a:ea typeface="Inter"/>
                <a:cs typeface="Inter"/>
                <a:sym typeface="Inter"/>
              </a:rPr>
              <a:t>ốm yếu, suy sụp, đánh mất ý chí sống. Nhờ “chiếc lá” dường như không bao giờ rụng, cô lấy lại hi vọng.</a:t>
            </a:r>
          </a:p>
        </p:txBody>
      </p:sp>
      <p:sp>
        <p:nvSpPr>
          <p:cNvPr name="TextBox 25" id="25"/>
          <p:cNvSpPr txBox="true"/>
          <p:nvPr/>
        </p:nvSpPr>
        <p:spPr>
          <a:xfrm rot="-22551">
            <a:off x="11213783" y="4598595"/>
            <a:ext cx="5283344" cy="1406525"/>
          </a:xfrm>
          <a:prstGeom prst="rect">
            <a:avLst/>
          </a:prstGeom>
        </p:spPr>
        <p:txBody>
          <a:bodyPr anchor="t" rtlCol="false" tIns="0" lIns="0" bIns="0" rIns="0">
            <a:spAutoFit/>
          </a:bodyPr>
          <a:lstStyle/>
          <a:p>
            <a:pPr algn="l">
              <a:lnSpc>
                <a:spcPts val="2800"/>
              </a:lnSpc>
            </a:pPr>
            <a:r>
              <a:rPr lang="en-US" sz="2000" b="true">
                <a:solidFill>
                  <a:srgbClr val="3C3333"/>
                </a:solidFill>
                <a:latin typeface="Inter Bold"/>
                <a:ea typeface="Inter Bold"/>
                <a:cs typeface="Inter Bold"/>
                <a:sym typeface="Inter Bold"/>
              </a:rPr>
              <a:t>Berman:</a:t>
            </a:r>
            <a:r>
              <a:rPr lang="en-US" sz="2000">
                <a:solidFill>
                  <a:srgbClr val="3C3333"/>
                </a:solidFill>
                <a:latin typeface="Inter"/>
                <a:ea typeface="Inter"/>
                <a:cs typeface="Inter"/>
                <a:sym typeface="Inter"/>
              </a:rPr>
              <a:t> một họa sĩ già chưa bao giờ tạo được “kiệt tác” cho riêng mình. Nhưng tác phẩm “chiếc lá” cuối cùng đã trở thành kiệt tác vĩ đại – biểu tượng về lòng hi sinh.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350" t="0" r="-71350" b="0"/>
            </a:stretch>
          </a:blipFill>
        </p:spPr>
      </p:sp>
      <p:grpSp>
        <p:nvGrpSpPr>
          <p:cNvPr name="Group 3" id="3"/>
          <p:cNvGrpSpPr/>
          <p:nvPr/>
        </p:nvGrpSpPr>
        <p:grpSpPr>
          <a:xfrm rot="0">
            <a:off x="3365094" y="1586166"/>
            <a:ext cx="11561266" cy="2017375"/>
            <a:chOff x="0" y="0"/>
            <a:chExt cx="3044943" cy="531325"/>
          </a:xfrm>
        </p:grpSpPr>
        <p:sp>
          <p:nvSpPr>
            <p:cNvPr name="Freeform 4" id="4"/>
            <p:cNvSpPr/>
            <p:nvPr/>
          </p:nvSpPr>
          <p:spPr>
            <a:xfrm flipH="false" flipV="false" rot="0">
              <a:off x="0" y="0"/>
              <a:ext cx="3044943" cy="531325"/>
            </a:xfrm>
            <a:custGeom>
              <a:avLst/>
              <a:gdLst/>
              <a:ahLst/>
              <a:cxnLst/>
              <a:rect r="r" b="b" t="t" l="l"/>
              <a:pathLst>
                <a:path h="531325" w="3044943">
                  <a:moveTo>
                    <a:pt x="1522471" y="0"/>
                  </a:moveTo>
                  <a:cubicBezTo>
                    <a:pt x="681634" y="0"/>
                    <a:pt x="0" y="118941"/>
                    <a:pt x="0" y="265663"/>
                  </a:cubicBezTo>
                  <a:cubicBezTo>
                    <a:pt x="0" y="412384"/>
                    <a:pt x="681634" y="531325"/>
                    <a:pt x="1522471" y="531325"/>
                  </a:cubicBezTo>
                  <a:cubicBezTo>
                    <a:pt x="2363309" y="531325"/>
                    <a:pt x="3044943" y="412384"/>
                    <a:pt x="3044943" y="265663"/>
                  </a:cubicBezTo>
                  <a:cubicBezTo>
                    <a:pt x="3044943" y="118941"/>
                    <a:pt x="2363309" y="0"/>
                    <a:pt x="1522471" y="0"/>
                  </a:cubicBezTo>
                  <a:close/>
                </a:path>
              </a:pathLst>
            </a:custGeom>
            <a:solidFill>
              <a:srgbClr val="000000">
                <a:alpha val="0"/>
              </a:srgbClr>
            </a:solidFill>
            <a:ln w="19050" cap="sq">
              <a:solidFill>
                <a:srgbClr val="000000"/>
              </a:solidFill>
              <a:prstDash val="solid"/>
              <a:miter/>
            </a:ln>
          </p:spPr>
        </p:sp>
        <p:sp>
          <p:nvSpPr>
            <p:cNvPr name="TextBox 5" id="5"/>
            <p:cNvSpPr txBox="true"/>
            <p:nvPr/>
          </p:nvSpPr>
          <p:spPr>
            <a:xfrm>
              <a:off x="285463" y="2187"/>
              <a:ext cx="2474016" cy="479327"/>
            </a:xfrm>
            <a:prstGeom prst="rect">
              <a:avLst/>
            </a:prstGeom>
          </p:spPr>
          <p:txBody>
            <a:bodyPr anchor="ctr" rtlCol="false" tIns="50800" lIns="50800" bIns="50800" rIns="50800"/>
            <a:lstStyle/>
            <a:p>
              <a:pPr algn="ctr">
                <a:lnSpc>
                  <a:spcPts val="2800"/>
                </a:lnSpc>
              </a:pPr>
            </a:p>
          </p:txBody>
        </p:sp>
      </p:grpSp>
      <p:grpSp>
        <p:nvGrpSpPr>
          <p:cNvPr name="Group 6" id="6"/>
          <p:cNvGrpSpPr/>
          <p:nvPr/>
        </p:nvGrpSpPr>
        <p:grpSpPr>
          <a:xfrm rot="0">
            <a:off x="1688331" y="4861969"/>
            <a:ext cx="4255664" cy="3135930"/>
            <a:chOff x="0" y="0"/>
            <a:chExt cx="1120833" cy="825924"/>
          </a:xfrm>
        </p:grpSpPr>
        <p:sp>
          <p:nvSpPr>
            <p:cNvPr name="Freeform 7" id="7"/>
            <p:cNvSpPr/>
            <p:nvPr/>
          </p:nvSpPr>
          <p:spPr>
            <a:xfrm flipH="false" flipV="false" rot="0">
              <a:off x="0" y="0"/>
              <a:ext cx="1120833" cy="825924"/>
            </a:xfrm>
            <a:custGeom>
              <a:avLst/>
              <a:gdLst/>
              <a:ahLst/>
              <a:cxnLst/>
              <a:rect r="r" b="b" t="t" l="l"/>
              <a:pathLst>
                <a:path h="825924" w="1120833">
                  <a:moveTo>
                    <a:pt x="0" y="0"/>
                  </a:moveTo>
                  <a:lnTo>
                    <a:pt x="1120833" y="0"/>
                  </a:lnTo>
                  <a:lnTo>
                    <a:pt x="1120833" y="825924"/>
                  </a:lnTo>
                  <a:lnTo>
                    <a:pt x="0" y="825924"/>
                  </a:lnTo>
                  <a:close/>
                </a:path>
              </a:pathLst>
            </a:custGeom>
            <a:solidFill>
              <a:srgbClr val="EDEBE1"/>
            </a:solidFill>
          </p:spPr>
        </p:sp>
        <p:sp>
          <p:nvSpPr>
            <p:cNvPr name="TextBox 8" id="8"/>
            <p:cNvSpPr txBox="true"/>
            <p:nvPr/>
          </p:nvSpPr>
          <p:spPr>
            <a:xfrm>
              <a:off x="0" y="-47625"/>
              <a:ext cx="1120833" cy="873549"/>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0">
            <a:off x="12499937" y="4861969"/>
            <a:ext cx="4255664" cy="3135930"/>
            <a:chOff x="0" y="0"/>
            <a:chExt cx="1120833" cy="825924"/>
          </a:xfrm>
        </p:grpSpPr>
        <p:sp>
          <p:nvSpPr>
            <p:cNvPr name="Freeform 10" id="10"/>
            <p:cNvSpPr/>
            <p:nvPr/>
          </p:nvSpPr>
          <p:spPr>
            <a:xfrm flipH="false" flipV="false" rot="0">
              <a:off x="0" y="0"/>
              <a:ext cx="1120833" cy="825924"/>
            </a:xfrm>
            <a:custGeom>
              <a:avLst/>
              <a:gdLst/>
              <a:ahLst/>
              <a:cxnLst/>
              <a:rect r="r" b="b" t="t" l="l"/>
              <a:pathLst>
                <a:path h="825924" w="1120833">
                  <a:moveTo>
                    <a:pt x="0" y="0"/>
                  </a:moveTo>
                  <a:lnTo>
                    <a:pt x="1120833" y="0"/>
                  </a:lnTo>
                  <a:lnTo>
                    <a:pt x="1120833" y="825924"/>
                  </a:lnTo>
                  <a:lnTo>
                    <a:pt x="0" y="825924"/>
                  </a:lnTo>
                  <a:close/>
                </a:path>
              </a:pathLst>
            </a:custGeom>
            <a:solidFill>
              <a:srgbClr val="EDEBE1"/>
            </a:solidFill>
          </p:spPr>
        </p:sp>
        <p:sp>
          <p:nvSpPr>
            <p:cNvPr name="TextBox 11" id="11"/>
            <p:cNvSpPr txBox="true"/>
            <p:nvPr/>
          </p:nvSpPr>
          <p:spPr>
            <a:xfrm>
              <a:off x="0" y="-47625"/>
              <a:ext cx="1120833" cy="873549"/>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0">
            <a:off x="7016168" y="4861969"/>
            <a:ext cx="4255664" cy="3135930"/>
            <a:chOff x="0" y="0"/>
            <a:chExt cx="1120833" cy="825924"/>
          </a:xfrm>
        </p:grpSpPr>
        <p:sp>
          <p:nvSpPr>
            <p:cNvPr name="Freeform 13" id="13"/>
            <p:cNvSpPr/>
            <p:nvPr/>
          </p:nvSpPr>
          <p:spPr>
            <a:xfrm flipH="false" flipV="false" rot="0">
              <a:off x="0" y="0"/>
              <a:ext cx="1120833" cy="825924"/>
            </a:xfrm>
            <a:custGeom>
              <a:avLst/>
              <a:gdLst/>
              <a:ahLst/>
              <a:cxnLst/>
              <a:rect r="r" b="b" t="t" l="l"/>
              <a:pathLst>
                <a:path h="825924" w="1120833">
                  <a:moveTo>
                    <a:pt x="0" y="0"/>
                  </a:moveTo>
                  <a:lnTo>
                    <a:pt x="1120833" y="0"/>
                  </a:lnTo>
                  <a:lnTo>
                    <a:pt x="1120833" y="825924"/>
                  </a:lnTo>
                  <a:lnTo>
                    <a:pt x="0" y="825924"/>
                  </a:lnTo>
                  <a:close/>
                </a:path>
              </a:pathLst>
            </a:custGeom>
            <a:solidFill>
              <a:srgbClr val="EDEBE1"/>
            </a:solidFill>
          </p:spPr>
        </p:sp>
        <p:sp>
          <p:nvSpPr>
            <p:cNvPr name="TextBox 14" id="14"/>
            <p:cNvSpPr txBox="true"/>
            <p:nvPr/>
          </p:nvSpPr>
          <p:spPr>
            <a:xfrm>
              <a:off x="0" y="-47625"/>
              <a:ext cx="1120833" cy="873549"/>
            </a:xfrm>
            <a:prstGeom prst="rect">
              <a:avLst/>
            </a:prstGeom>
          </p:spPr>
          <p:txBody>
            <a:bodyPr anchor="ctr" rtlCol="false" tIns="50800" lIns="50800" bIns="50800" rIns="50800"/>
            <a:lstStyle/>
            <a:p>
              <a:pPr algn="ctr">
                <a:lnSpc>
                  <a:spcPts val="2800"/>
                </a:lnSpc>
              </a:pPr>
            </a:p>
          </p:txBody>
        </p:sp>
      </p:grpSp>
      <p:sp>
        <p:nvSpPr>
          <p:cNvPr name="Freeform 15" id="15"/>
          <p:cNvSpPr/>
          <p:nvPr/>
        </p:nvSpPr>
        <p:spPr>
          <a:xfrm flipH="false" flipV="false" rot="-190802">
            <a:off x="3030253" y="4303585"/>
            <a:ext cx="1455333" cy="618516"/>
          </a:xfrm>
          <a:custGeom>
            <a:avLst/>
            <a:gdLst/>
            <a:ahLst/>
            <a:cxnLst/>
            <a:rect r="r" b="b" t="t" l="l"/>
            <a:pathLst>
              <a:path h="618516" w="1455333">
                <a:moveTo>
                  <a:pt x="0" y="0"/>
                </a:moveTo>
                <a:lnTo>
                  <a:pt x="1455333" y="0"/>
                </a:lnTo>
                <a:lnTo>
                  <a:pt x="1455333" y="618516"/>
                </a:lnTo>
                <a:lnTo>
                  <a:pt x="0" y="618516"/>
                </a:lnTo>
                <a:lnTo>
                  <a:pt x="0" y="0"/>
                </a:lnTo>
                <a:close/>
              </a:path>
            </a:pathLst>
          </a:custGeom>
          <a:blipFill>
            <a:blip r:embed="rId3"/>
            <a:stretch>
              <a:fillRect l="0" t="0" r="0" b="0"/>
            </a:stretch>
          </a:blipFill>
        </p:spPr>
      </p:sp>
      <p:sp>
        <p:nvSpPr>
          <p:cNvPr name="Freeform 16" id="16"/>
          <p:cNvSpPr/>
          <p:nvPr/>
        </p:nvSpPr>
        <p:spPr>
          <a:xfrm flipH="false" flipV="false" rot="367857">
            <a:off x="8398469" y="4285041"/>
            <a:ext cx="1508328" cy="665550"/>
          </a:xfrm>
          <a:custGeom>
            <a:avLst/>
            <a:gdLst/>
            <a:ahLst/>
            <a:cxnLst/>
            <a:rect r="r" b="b" t="t" l="l"/>
            <a:pathLst>
              <a:path h="665550" w="1508328">
                <a:moveTo>
                  <a:pt x="0" y="0"/>
                </a:moveTo>
                <a:lnTo>
                  <a:pt x="1508328" y="0"/>
                </a:lnTo>
                <a:lnTo>
                  <a:pt x="1508328" y="665550"/>
                </a:lnTo>
                <a:lnTo>
                  <a:pt x="0" y="665550"/>
                </a:lnTo>
                <a:lnTo>
                  <a:pt x="0" y="0"/>
                </a:lnTo>
                <a:close/>
              </a:path>
            </a:pathLst>
          </a:custGeom>
          <a:blipFill>
            <a:blip r:embed="rId4"/>
            <a:stretch>
              <a:fillRect l="0" t="0" r="0" b="0"/>
            </a:stretch>
          </a:blipFill>
        </p:spPr>
      </p:sp>
      <p:sp>
        <p:nvSpPr>
          <p:cNvPr name="Freeform 17" id="17"/>
          <p:cNvSpPr/>
          <p:nvPr/>
        </p:nvSpPr>
        <p:spPr>
          <a:xfrm flipH="false" flipV="false" rot="-198471">
            <a:off x="13904883" y="4660293"/>
            <a:ext cx="1498149" cy="894728"/>
          </a:xfrm>
          <a:custGeom>
            <a:avLst/>
            <a:gdLst/>
            <a:ahLst/>
            <a:cxnLst/>
            <a:rect r="r" b="b" t="t" l="l"/>
            <a:pathLst>
              <a:path h="894728" w="1498149">
                <a:moveTo>
                  <a:pt x="0" y="0"/>
                </a:moveTo>
                <a:lnTo>
                  <a:pt x="1498149" y="0"/>
                </a:lnTo>
                <a:lnTo>
                  <a:pt x="1498149" y="894728"/>
                </a:lnTo>
                <a:lnTo>
                  <a:pt x="0" y="894728"/>
                </a:lnTo>
                <a:lnTo>
                  <a:pt x="0" y="0"/>
                </a:lnTo>
                <a:close/>
              </a:path>
            </a:pathLst>
          </a:custGeom>
          <a:blipFill>
            <a:blip r:embed="rId5"/>
            <a:stretch>
              <a:fillRect l="0" t="0" r="0" b="0"/>
            </a:stretch>
          </a:blipFill>
        </p:spPr>
      </p:sp>
      <p:sp>
        <p:nvSpPr>
          <p:cNvPr name="Freeform 18" id="18"/>
          <p:cNvSpPr/>
          <p:nvPr/>
        </p:nvSpPr>
        <p:spPr>
          <a:xfrm flipH="false" flipV="false" rot="-88554">
            <a:off x="15173715" y="1705820"/>
            <a:ext cx="3065915" cy="3795441"/>
          </a:xfrm>
          <a:custGeom>
            <a:avLst/>
            <a:gdLst/>
            <a:ahLst/>
            <a:cxnLst/>
            <a:rect r="r" b="b" t="t" l="l"/>
            <a:pathLst>
              <a:path h="3795441" w="3065915">
                <a:moveTo>
                  <a:pt x="0" y="0"/>
                </a:moveTo>
                <a:lnTo>
                  <a:pt x="3065915" y="0"/>
                </a:lnTo>
                <a:lnTo>
                  <a:pt x="3065915" y="3795441"/>
                </a:lnTo>
                <a:lnTo>
                  <a:pt x="0" y="3795441"/>
                </a:lnTo>
                <a:lnTo>
                  <a:pt x="0" y="0"/>
                </a:lnTo>
                <a:close/>
              </a:path>
            </a:pathLst>
          </a:custGeom>
          <a:blipFill>
            <a:blip r:embed="rId6"/>
            <a:stretch>
              <a:fillRect l="0" t="0" r="0" b="0"/>
            </a:stretch>
          </a:blipFill>
        </p:spPr>
      </p:sp>
      <p:sp>
        <p:nvSpPr>
          <p:cNvPr name="Freeform 19" id="19"/>
          <p:cNvSpPr/>
          <p:nvPr/>
        </p:nvSpPr>
        <p:spPr>
          <a:xfrm flipH="true" flipV="false" rot="-3102698">
            <a:off x="835738" y="6057126"/>
            <a:ext cx="1705186" cy="3515847"/>
          </a:xfrm>
          <a:custGeom>
            <a:avLst/>
            <a:gdLst/>
            <a:ahLst/>
            <a:cxnLst/>
            <a:rect r="r" b="b" t="t" l="l"/>
            <a:pathLst>
              <a:path h="3515847" w="1705186">
                <a:moveTo>
                  <a:pt x="1705186" y="0"/>
                </a:moveTo>
                <a:lnTo>
                  <a:pt x="0" y="0"/>
                </a:lnTo>
                <a:lnTo>
                  <a:pt x="0" y="3515847"/>
                </a:lnTo>
                <a:lnTo>
                  <a:pt x="1705186" y="3515847"/>
                </a:lnTo>
                <a:lnTo>
                  <a:pt x="1705186" y="0"/>
                </a:lnTo>
                <a:close/>
              </a:path>
            </a:pathLst>
          </a:custGeom>
          <a:blipFill>
            <a:blip r:embed="rId7"/>
            <a:stretch>
              <a:fillRect l="0" t="0" r="0" b="0"/>
            </a:stretch>
          </a:blipFill>
        </p:spPr>
      </p:sp>
      <p:sp>
        <p:nvSpPr>
          <p:cNvPr name="TextBox 20" id="20"/>
          <p:cNvSpPr txBox="true"/>
          <p:nvPr/>
        </p:nvSpPr>
        <p:spPr>
          <a:xfrm rot="0">
            <a:off x="3660231" y="2022272"/>
            <a:ext cx="10967537" cy="1120775"/>
          </a:xfrm>
          <a:prstGeom prst="rect">
            <a:avLst/>
          </a:prstGeom>
        </p:spPr>
        <p:txBody>
          <a:bodyPr anchor="t" rtlCol="false" tIns="0" lIns="0" bIns="0" rIns="0">
            <a:spAutoFit/>
          </a:bodyPr>
          <a:lstStyle/>
          <a:p>
            <a:pPr algn="ctr">
              <a:lnSpc>
                <a:spcPts val="9100"/>
              </a:lnSpc>
            </a:pPr>
            <a:r>
              <a:rPr lang="en-US" b="true" sz="6500">
                <a:solidFill>
                  <a:srgbClr val="000000"/>
                </a:solidFill>
                <a:latin typeface="Montaser Arabic Bold"/>
                <a:ea typeface="Montaser Arabic Bold"/>
                <a:cs typeface="Montaser Arabic Bold"/>
                <a:sym typeface="Montaser Arabic Bold"/>
              </a:rPr>
              <a:t>TÓM TẮT TRUYỆN</a:t>
            </a:r>
          </a:p>
        </p:txBody>
      </p:sp>
      <p:sp>
        <p:nvSpPr>
          <p:cNvPr name="TextBox 21" id="21"/>
          <p:cNvSpPr txBox="true"/>
          <p:nvPr/>
        </p:nvSpPr>
        <p:spPr>
          <a:xfrm rot="0">
            <a:off x="7356315" y="5351250"/>
            <a:ext cx="3575369" cy="2463800"/>
          </a:xfrm>
          <a:prstGeom prst="rect">
            <a:avLst/>
          </a:prstGeom>
        </p:spPr>
        <p:txBody>
          <a:bodyPr anchor="t" rtlCol="false" tIns="0" lIns="0" bIns="0" rIns="0">
            <a:spAutoFit/>
          </a:bodyPr>
          <a:lstStyle/>
          <a:p>
            <a:pPr algn="ctr">
              <a:lnSpc>
                <a:spcPts val="2800"/>
              </a:lnSpc>
            </a:pPr>
            <a:r>
              <a:rPr lang="en-US" sz="2000">
                <a:solidFill>
                  <a:srgbClr val="545454"/>
                </a:solidFill>
                <a:latin typeface="Inter"/>
                <a:ea typeface="Inter"/>
                <a:cs typeface="Inter"/>
                <a:sym typeface="Inter"/>
              </a:rPr>
              <a:t>Berman – họa sĩ già nghèo khổ, sống cùng khu trọ. Cảm thông trước hoàn cảnh của Johnsy, ông bí mật vẽ một chiếc lá thường xuân lên tường trong đêm mưa gió để cứu cô.</a:t>
            </a:r>
          </a:p>
        </p:txBody>
      </p:sp>
      <p:sp>
        <p:nvSpPr>
          <p:cNvPr name="TextBox 22" id="22"/>
          <p:cNvSpPr txBox="true"/>
          <p:nvPr/>
        </p:nvSpPr>
        <p:spPr>
          <a:xfrm rot="0">
            <a:off x="1848486" y="5527462"/>
            <a:ext cx="3818867" cy="1758950"/>
          </a:xfrm>
          <a:prstGeom prst="rect">
            <a:avLst/>
          </a:prstGeom>
        </p:spPr>
        <p:txBody>
          <a:bodyPr anchor="t" rtlCol="false" tIns="0" lIns="0" bIns="0" rIns="0">
            <a:spAutoFit/>
          </a:bodyPr>
          <a:lstStyle/>
          <a:p>
            <a:pPr algn="ctr">
              <a:lnSpc>
                <a:spcPts val="2800"/>
              </a:lnSpc>
            </a:pPr>
            <a:r>
              <a:rPr lang="en-US" sz="2000">
                <a:solidFill>
                  <a:srgbClr val="545454"/>
                </a:solidFill>
                <a:latin typeface="Inter"/>
                <a:ea typeface="Inter"/>
                <a:cs typeface="Inter"/>
                <a:sym typeface="Inter"/>
              </a:rPr>
              <a:t>Johnsy – cô họa sĩ trẻ mắc bệnh viêm phổi, mất niềm tin vào cuộc sống. Cô tin rằng khi chiếc lá thường xuân cuối cùng rụng, cũng là lúc cô lìa đời.</a:t>
            </a:r>
          </a:p>
        </p:txBody>
      </p:sp>
      <p:sp>
        <p:nvSpPr>
          <p:cNvPr name="TextBox 23" id="23"/>
          <p:cNvSpPr txBox="true"/>
          <p:nvPr/>
        </p:nvSpPr>
        <p:spPr>
          <a:xfrm rot="0">
            <a:off x="12681532" y="5549873"/>
            <a:ext cx="3575369" cy="1406525"/>
          </a:xfrm>
          <a:prstGeom prst="rect">
            <a:avLst/>
          </a:prstGeom>
        </p:spPr>
        <p:txBody>
          <a:bodyPr anchor="t" rtlCol="false" tIns="0" lIns="0" bIns="0" rIns="0">
            <a:spAutoFit/>
          </a:bodyPr>
          <a:lstStyle/>
          <a:p>
            <a:pPr algn="ctr">
              <a:lnSpc>
                <a:spcPts val="2800"/>
              </a:lnSpc>
            </a:pPr>
            <a:r>
              <a:rPr lang="en-US" sz="2000">
                <a:solidFill>
                  <a:srgbClr val="545454"/>
                </a:solidFill>
                <a:latin typeface="Inter"/>
                <a:ea typeface="Inter"/>
                <a:cs typeface="Inter"/>
                <a:sym typeface="Inter"/>
              </a:rPr>
              <a:t>Johnsy hồi sinh hi vọng, trong khi Berman qua đời vì cơn bạo bệnh sau đêm lặng lẽ vẽ chiếc lá ấy.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350" t="0" r="-71350" b="0"/>
            </a:stretch>
          </a:blipFill>
        </p:spPr>
      </p:sp>
      <p:grpSp>
        <p:nvGrpSpPr>
          <p:cNvPr name="Group 3" id="3"/>
          <p:cNvGrpSpPr/>
          <p:nvPr/>
        </p:nvGrpSpPr>
        <p:grpSpPr>
          <a:xfrm rot="0">
            <a:off x="3365094" y="1586166"/>
            <a:ext cx="11561266" cy="2017375"/>
            <a:chOff x="0" y="0"/>
            <a:chExt cx="3044943" cy="531325"/>
          </a:xfrm>
        </p:grpSpPr>
        <p:sp>
          <p:nvSpPr>
            <p:cNvPr name="Freeform 4" id="4"/>
            <p:cNvSpPr/>
            <p:nvPr/>
          </p:nvSpPr>
          <p:spPr>
            <a:xfrm flipH="false" flipV="false" rot="0">
              <a:off x="0" y="0"/>
              <a:ext cx="3044943" cy="531325"/>
            </a:xfrm>
            <a:custGeom>
              <a:avLst/>
              <a:gdLst/>
              <a:ahLst/>
              <a:cxnLst/>
              <a:rect r="r" b="b" t="t" l="l"/>
              <a:pathLst>
                <a:path h="531325" w="3044943">
                  <a:moveTo>
                    <a:pt x="1522471" y="0"/>
                  </a:moveTo>
                  <a:cubicBezTo>
                    <a:pt x="681634" y="0"/>
                    <a:pt x="0" y="118941"/>
                    <a:pt x="0" y="265663"/>
                  </a:cubicBezTo>
                  <a:cubicBezTo>
                    <a:pt x="0" y="412384"/>
                    <a:pt x="681634" y="531325"/>
                    <a:pt x="1522471" y="531325"/>
                  </a:cubicBezTo>
                  <a:cubicBezTo>
                    <a:pt x="2363309" y="531325"/>
                    <a:pt x="3044943" y="412384"/>
                    <a:pt x="3044943" y="265663"/>
                  </a:cubicBezTo>
                  <a:cubicBezTo>
                    <a:pt x="3044943" y="118941"/>
                    <a:pt x="2363309" y="0"/>
                    <a:pt x="1522471" y="0"/>
                  </a:cubicBezTo>
                  <a:close/>
                </a:path>
              </a:pathLst>
            </a:custGeom>
            <a:solidFill>
              <a:srgbClr val="000000">
                <a:alpha val="0"/>
              </a:srgbClr>
            </a:solidFill>
            <a:ln w="19050" cap="sq">
              <a:solidFill>
                <a:srgbClr val="000000"/>
              </a:solidFill>
              <a:prstDash val="solid"/>
              <a:miter/>
            </a:ln>
          </p:spPr>
        </p:sp>
        <p:sp>
          <p:nvSpPr>
            <p:cNvPr name="TextBox 5" id="5"/>
            <p:cNvSpPr txBox="true"/>
            <p:nvPr/>
          </p:nvSpPr>
          <p:spPr>
            <a:xfrm>
              <a:off x="285463" y="11712"/>
              <a:ext cx="2474016" cy="469802"/>
            </a:xfrm>
            <a:prstGeom prst="rect">
              <a:avLst/>
            </a:prstGeom>
          </p:spPr>
          <p:txBody>
            <a:bodyPr anchor="ctr" rtlCol="false" tIns="50800" lIns="50800" bIns="50800" rIns="50800"/>
            <a:lstStyle/>
            <a:p>
              <a:pPr algn="ctr">
                <a:lnSpc>
                  <a:spcPts val="2800"/>
                </a:lnSpc>
              </a:pPr>
            </a:p>
          </p:txBody>
        </p:sp>
      </p:grpSp>
      <p:sp>
        <p:nvSpPr>
          <p:cNvPr name="Freeform 6" id="6"/>
          <p:cNvSpPr/>
          <p:nvPr/>
        </p:nvSpPr>
        <p:spPr>
          <a:xfrm flipH="false" flipV="false" rot="-90000">
            <a:off x="3249113" y="4464384"/>
            <a:ext cx="11789774" cy="4565858"/>
          </a:xfrm>
          <a:custGeom>
            <a:avLst/>
            <a:gdLst/>
            <a:ahLst/>
            <a:cxnLst/>
            <a:rect r="r" b="b" t="t" l="l"/>
            <a:pathLst>
              <a:path h="4565858" w="11789774">
                <a:moveTo>
                  <a:pt x="0" y="0"/>
                </a:moveTo>
                <a:lnTo>
                  <a:pt x="11789774" y="0"/>
                </a:lnTo>
                <a:lnTo>
                  <a:pt x="11789774" y="4565858"/>
                </a:lnTo>
                <a:lnTo>
                  <a:pt x="0" y="45658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3986778">
            <a:off x="961828" y="5679069"/>
            <a:ext cx="3240434" cy="3163474"/>
          </a:xfrm>
          <a:custGeom>
            <a:avLst/>
            <a:gdLst/>
            <a:ahLst/>
            <a:cxnLst/>
            <a:rect r="r" b="b" t="t" l="l"/>
            <a:pathLst>
              <a:path h="3163474" w="3240434">
                <a:moveTo>
                  <a:pt x="0" y="0"/>
                </a:moveTo>
                <a:lnTo>
                  <a:pt x="3240434" y="0"/>
                </a:lnTo>
                <a:lnTo>
                  <a:pt x="3240434" y="3163474"/>
                </a:lnTo>
                <a:lnTo>
                  <a:pt x="0" y="3163474"/>
                </a:lnTo>
                <a:lnTo>
                  <a:pt x="0" y="0"/>
                </a:lnTo>
                <a:close/>
              </a:path>
            </a:pathLst>
          </a:custGeom>
          <a:blipFill>
            <a:blip r:embed="rId5"/>
            <a:stretch>
              <a:fillRect l="0" t="0" r="0" b="0"/>
            </a:stretch>
          </a:blipFill>
        </p:spPr>
      </p:sp>
      <p:sp>
        <p:nvSpPr>
          <p:cNvPr name="Freeform 8" id="8"/>
          <p:cNvSpPr/>
          <p:nvPr/>
        </p:nvSpPr>
        <p:spPr>
          <a:xfrm flipH="false" flipV="false" rot="0">
            <a:off x="13064483" y="3088565"/>
            <a:ext cx="3210739" cy="2516417"/>
          </a:xfrm>
          <a:custGeom>
            <a:avLst/>
            <a:gdLst/>
            <a:ahLst/>
            <a:cxnLst/>
            <a:rect r="r" b="b" t="t" l="l"/>
            <a:pathLst>
              <a:path h="2516417" w="3210739">
                <a:moveTo>
                  <a:pt x="0" y="0"/>
                </a:moveTo>
                <a:lnTo>
                  <a:pt x="3210739" y="0"/>
                </a:lnTo>
                <a:lnTo>
                  <a:pt x="3210739" y="2516417"/>
                </a:lnTo>
                <a:lnTo>
                  <a:pt x="0" y="2516417"/>
                </a:lnTo>
                <a:lnTo>
                  <a:pt x="0" y="0"/>
                </a:lnTo>
                <a:close/>
              </a:path>
            </a:pathLst>
          </a:custGeom>
          <a:blipFill>
            <a:blip r:embed="rId6"/>
            <a:stretch>
              <a:fillRect l="0" t="0" r="0" b="0"/>
            </a:stretch>
          </a:blipFill>
        </p:spPr>
      </p:sp>
      <p:sp>
        <p:nvSpPr>
          <p:cNvPr name="TextBox 9" id="9"/>
          <p:cNvSpPr txBox="true"/>
          <p:nvPr/>
        </p:nvSpPr>
        <p:spPr>
          <a:xfrm rot="0">
            <a:off x="4147833" y="1967791"/>
            <a:ext cx="9992333" cy="1120774"/>
          </a:xfrm>
          <a:prstGeom prst="rect">
            <a:avLst/>
          </a:prstGeom>
        </p:spPr>
        <p:txBody>
          <a:bodyPr anchor="t" rtlCol="false" tIns="0" lIns="0" bIns="0" rIns="0">
            <a:spAutoFit/>
          </a:bodyPr>
          <a:lstStyle/>
          <a:p>
            <a:pPr algn="ctr">
              <a:lnSpc>
                <a:spcPts val="9100"/>
              </a:lnSpc>
            </a:pPr>
            <a:r>
              <a:rPr lang="en-US" b="true" sz="6500">
                <a:solidFill>
                  <a:srgbClr val="000000"/>
                </a:solidFill>
                <a:latin typeface="Montaser Arabic Bold"/>
                <a:ea typeface="Montaser Arabic Bold"/>
                <a:cs typeface="Montaser Arabic Bold"/>
                <a:sym typeface="Montaser Arabic Bold"/>
              </a:rPr>
              <a:t>TỔNG KẾT</a:t>
            </a:r>
          </a:p>
        </p:txBody>
      </p:sp>
      <p:sp>
        <p:nvSpPr>
          <p:cNvPr name="TextBox 10" id="10"/>
          <p:cNvSpPr txBox="true"/>
          <p:nvPr/>
        </p:nvSpPr>
        <p:spPr>
          <a:xfrm rot="-91730">
            <a:off x="4380984" y="5063274"/>
            <a:ext cx="9528955" cy="3479800"/>
          </a:xfrm>
          <a:prstGeom prst="rect">
            <a:avLst/>
          </a:prstGeom>
        </p:spPr>
        <p:txBody>
          <a:bodyPr anchor="t" rtlCol="false" tIns="0" lIns="0" bIns="0" rIns="0">
            <a:spAutoFit/>
          </a:bodyPr>
          <a:lstStyle/>
          <a:p>
            <a:pPr algn="l" marL="539748" indent="-269874" lvl="1">
              <a:lnSpc>
                <a:spcPts val="3499"/>
              </a:lnSpc>
              <a:buFont typeface="Arial"/>
              <a:buChar char="•"/>
            </a:pPr>
            <a:r>
              <a:rPr lang="en-US" b="true" sz="2499">
                <a:solidFill>
                  <a:srgbClr val="545454"/>
                </a:solidFill>
                <a:latin typeface="Inter Bold"/>
                <a:ea typeface="Inter Bold"/>
                <a:cs typeface="Inter Bold"/>
                <a:sym typeface="Inter Bold"/>
              </a:rPr>
              <a:t>Nội dung: </a:t>
            </a:r>
            <a:r>
              <a:rPr lang="en-US" sz="2499">
                <a:solidFill>
                  <a:srgbClr val="545454"/>
                </a:solidFill>
                <a:latin typeface="Inter"/>
                <a:ea typeface="Inter"/>
                <a:cs typeface="Inter"/>
                <a:sym typeface="Inter"/>
              </a:rPr>
              <a:t>“Chiếc lá cuối cùng” ca ngợi lòng nhân ái, sự hi sinh và niềm hi vọng về sự sống.</a:t>
            </a:r>
          </a:p>
          <a:p>
            <a:pPr algn="l" marL="539748" indent="-269874" lvl="1">
              <a:lnSpc>
                <a:spcPts val="3499"/>
              </a:lnSpc>
              <a:buFont typeface="Arial"/>
              <a:buChar char="•"/>
            </a:pPr>
            <a:r>
              <a:rPr lang="en-US" b="true" sz="2499">
                <a:solidFill>
                  <a:srgbClr val="545454"/>
                </a:solidFill>
                <a:latin typeface="Inter Bold"/>
                <a:ea typeface="Inter Bold"/>
                <a:cs typeface="Inter Bold"/>
                <a:sym typeface="Inter Bold"/>
              </a:rPr>
              <a:t>Nghệ thuật:</a:t>
            </a:r>
            <a:r>
              <a:rPr lang="en-US" sz="2499">
                <a:solidFill>
                  <a:srgbClr val="545454"/>
                </a:solidFill>
                <a:latin typeface="Inter"/>
                <a:ea typeface="Inter"/>
                <a:cs typeface="Inter"/>
                <a:sym typeface="Inter"/>
              </a:rPr>
              <a:t> Cách xây dựng tình huống bất ngờ, ngôn từ giản dị, giàu cảm xúc.</a:t>
            </a:r>
          </a:p>
          <a:p>
            <a:pPr algn="l" marL="539748" indent="-269874" lvl="1">
              <a:lnSpc>
                <a:spcPts val="3499"/>
              </a:lnSpc>
              <a:buFont typeface="Arial"/>
              <a:buChar char="•"/>
            </a:pPr>
            <a:r>
              <a:rPr lang="en-US" b="true" sz="2499">
                <a:solidFill>
                  <a:srgbClr val="545454"/>
                </a:solidFill>
                <a:latin typeface="Inter Bold"/>
                <a:ea typeface="Inter Bold"/>
                <a:cs typeface="Inter Bold"/>
                <a:sym typeface="Inter Bold"/>
              </a:rPr>
              <a:t>Ý nghĩa: </a:t>
            </a:r>
            <a:r>
              <a:rPr lang="en-US" sz="2499">
                <a:solidFill>
                  <a:srgbClr val="545454"/>
                </a:solidFill>
                <a:latin typeface="Inter"/>
                <a:ea typeface="Inter"/>
                <a:cs typeface="Inter"/>
                <a:sym typeface="Inter"/>
              </a:rPr>
              <a:t>Truyện khẳng định tình người có thể vượt qua nghịch cảnh, khơi dậy khát vọng sống cho những ai rơi vào tuyệt vọng.</a:t>
            </a:r>
          </a:p>
          <a:p>
            <a:pPr algn="l">
              <a:lnSpc>
                <a:spcPts val="349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DAGjsUNOpjA</dc:identifier>
  <dcterms:modified xsi:type="dcterms:W3CDTF">2011-08-01T06:04:30Z</dcterms:modified>
  <cp:revision>1</cp:revision>
  <dc:title>Chiếc lá cuối cùng</dc:title>
</cp:coreProperties>
</file>