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6858000" cy="9144000"/>
  <p:embeddedFontLst>
    <p:embeddedFont>
      <p:font typeface="Montserrat Bold" pitchFamily="2" charset="0"/>
      <p:regular r:id="rId7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 Bold" pitchFamily="2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 Bold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 Bold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ontserrat Bold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Montserrat Bold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Montserrat Bold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Montserrat Bold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Montserrat Bold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Montserrat Bol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80553" y="371036"/>
            <a:ext cx="17428783" cy="9423474"/>
            <a:chOff x="0" y="0"/>
            <a:chExt cx="12029275" cy="6504044"/>
          </a:xfrm>
        </p:grpSpPr>
        <p:sp>
          <p:nvSpPr>
            <p:cNvPr id="3" name="Freeform 3"/>
            <p:cNvSpPr/>
            <p:nvPr/>
          </p:nvSpPr>
          <p:spPr>
            <a:xfrm>
              <a:off x="72390" y="72390"/>
              <a:ext cx="11884495" cy="6359264"/>
            </a:xfrm>
            <a:custGeom>
              <a:avLst/>
              <a:gdLst/>
              <a:ahLst/>
              <a:cxnLst/>
              <a:rect l="l" t="t" r="r" b="b"/>
              <a:pathLst>
                <a:path w="11884495" h="6359264">
                  <a:moveTo>
                    <a:pt x="0" y="0"/>
                  </a:moveTo>
                  <a:lnTo>
                    <a:pt x="11884495" y="0"/>
                  </a:lnTo>
                  <a:lnTo>
                    <a:pt x="11884495" y="6359264"/>
                  </a:lnTo>
                  <a:lnTo>
                    <a:pt x="0" y="6359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4353"/>
            </a:solidFill>
          </p:spPr>
        </p:sp>
        <p:sp>
          <p:nvSpPr>
            <p:cNvPr id="4" name="Freeform 4"/>
            <p:cNvSpPr/>
            <p:nvPr/>
          </p:nvSpPr>
          <p:spPr>
            <a:xfrm>
              <a:off x="0" y="0"/>
              <a:ext cx="12029275" cy="6504043"/>
            </a:xfrm>
            <a:custGeom>
              <a:avLst/>
              <a:gdLst/>
              <a:ahLst/>
              <a:cxnLst/>
              <a:rect l="l" t="t" r="r" b="b"/>
              <a:pathLst>
                <a:path w="12029275" h="6504043">
                  <a:moveTo>
                    <a:pt x="11884496" y="6359264"/>
                  </a:moveTo>
                  <a:lnTo>
                    <a:pt x="12029275" y="6359264"/>
                  </a:lnTo>
                  <a:lnTo>
                    <a:pt x="12029275" y="6504043"/>
                  </a:lnTo>
                  <a:lnTo>
                    <a:pt x="11884496" y="6504043"/>
                  </a:lnTo>
                  <a:lnTo>
                    <a:pt x="11884496" y="635926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59264"/>
                  </a:lnTo>
                  <a:lnTo>
                    <a:pt x="0" y="6359264"/>
                  </a:lnTo>
                  <a:lnTo>
                    <a:pt x="0" y="144780"/>
                  </a:lnTo>
                  <a:close/>
                  <a:moveTo>
                    <a:pt x="0" y="6359264"/>
                  </a:moveTo>
                  <a:lnTo>
                    <a:pt x="144780" y="6359264"/>
                  </a:lnTo>
                  <a:lnTo>
                    <a:pt x="144780" y="6504043"/>
                  </a:lnTo>
                  <a:lnTo>
                    <a:pt x="0" y="6504043"/>
                  </a:lnTo>
                  <a:lnTo>
                    <a:pt x="0" y="6359264"/>
                  </a:lnTo>
                  <a:close/>
                  <a:moveTo>
                    <a:pt x="11884496" y="144780"/>
                  </a:moveTo>
                  <a:lnTo>
                    <a:pt x="12029275" y="144780"/>
                  </a:lnTo>
                  <a:lnTo>
                    <a:pt x="12029275" y="6359264"/>
                  </a:lnTo>
                  <a:lnTo>
                    <a:pt x="11884496" y="6359264"/>
                  </a:lnTo>
                  <a:lnTo>
                    <a:pt x="11884496" y="144780"/>
                  </a:lnTo>
                  <a:close/>
                  <a:moveTo>
                    <a:pt x="144780" y="6359264"/>
                  </a:moveTo>
                  <a:lnTo>
                    <a:pt x="11884496" y="6359264"/>
                  </a:lnTo>
                  <a:lnTo>
                    <a:pt x="11884496" y="6504043"/>
                  </a:lnTo>
                  <a:lnTo>
                    <a:pt x="144780" y="6504043"/>
                  </a:lnTo>
                  <a:lnTo>
                    <a:pt x="144780" y="6359264"/>
                  </a:lnTo>
                  <a:close/>
                  <a:moveTo>
                    <a:pt x="11884496" y="0"/>
                  </a:moveTo>
                  <a:lnTo>
                    <a:pt x="12029275" y="0"/>
                  </a:lnTo>
                  <a:lnTo>
                    <a:pt x="12029275" y="144780"/>
                  </a:lnTo>
                  <a:lnTo>
                    <a:pt x="11884496" y="144780"/>
                  </a:lnTo>
                  <a:lnTo>
                    <a:pt x="118844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884496" y="0"/>
                  </a:lnTo>
                  <a:lnTo>
                    <a:pt x="118844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D3B689"/>
            </a:solidFill>
          </p:spPr>
        </p:sp>
      </p:grpSp>
      <p:sp>
        <p:nvSpPr>
          <p:cNvPr id="5" name="Freeform 5"/>
          <p:cNvSpPr/>
          <p:nvPr/>
        </p:nvSpPr>
        <p:spPr>
          <a:xfrm rot="-595245">
            <a:off x="4918113" y="5571669"/>
            <a:ext cx="2257983" cy="1069720"/>
          </a:xfrm>
          <a:custGeom>
            <a:avLst/>
            <a:gdLst/>
            <a:ahLst/>
            <a:cxnLst/>
            <a:rect l="l" t="t" r="r" b="b"/>
            <a:pathLst>
              <a:path w="2257983" h="1069720">
                <a:moveTo>
                  <a:pt x="0" y="0"/>
                </a:moveTo>
                <a:lnTo>
                  <a:pt x="2257983" y="0"/>
                </a:lnTo>
                <a:lnTo>
                  <a:pt x="2257983" y="1069720"/>
                </a:lnTo>
                <a:lnTo>
                  <a:pt x="0" y="10697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-595245">
            <a:off x="11312570" y="6871401"/>
            <a:ext cx="2257983" cy="1069720"/>
          </a:xfrm>
          <a:custGeom>
            <a:avLst/>
            <a:gdLst/>
            <a:ahLst/>
            <a:cxnLst/>
            <a:rect l="l" t="t" r="r" b="b"/>
            <a:pathLst>
              <a:path w="2257983" h="1069720">
                <a:moveTo>
                  <a:pt x="0" y="0"/>
                </a:moveTo>
                <a:lnTo>
                  <a:pt x="2257984" y="0"/>
                </a:lnTo>
                <a:lnTo>
                  <a:pt x="2257984" y="1069720"/>
                </a:lnTo>
                <a:lnTo>
                  <a:pt x="0" y="10697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8064354" y="5082773"/>
            <a:ext cx="1535147" cy="1095711"/>
          </a:xfrm>
          <a:custGeom>
            <a:avLst/>
            <a:gdLst/>
            <a:ahLst/>
            <a:cxnLst/>
            <a:rect l="l" t="t" r="r" b="b"/>
            <a:pathLst>
              <a:path w="1535147" h="1095711">
                <a:moveTo>
                  <a:pt x="0" y="0"/>
                </a:moveTo>
                <a:lnTo>
                  <a:pt x="1535147" y="0"/>
                </a:lnTo>
                <a:lnTo>
                  <a:pt x="1535147" y="1095711"/>
                </a:lnTo>
                <a:lnTo>
                  <a:pt x="0" y="109571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7873601" y="4977572"/>
            <a:ext cx="2095559" cy="1290270"/>
          </a:xfrm>
          <a:custGeom>
            <a:avLst/>
            <a:gdLst/>
            <a:ahLst/>
            <a:cxnLst/>
            <a:rect l="l" t="t" r="r" b="b"/>
            <a:pathLst>
              <a:path w="551917" h="339824">
                <a:moveTo>
                  <a:pt x="169912" y="0"/>
                </a:moveTo>
                <a:lnTo>
                  <a:pt x="382005" y="0"/>
                </a:lnTo>
                <a:cubicBezTo>
                  <a:pt x="475844" y="0"/>
                  <a:pt x="551917" y="76072"/>
                  <a:pt x="551917" y="169912"/>
                </a:cubicBezTo>
                <a:lnTo>
                  <a:pt x="551917" y="169912"/>
                </a:lnTo>
                <a:cubicBezTo>
                  <a:pt x="551917" y="214976"/>
                  <a:pt x="534015" y="258193"/>
                  <a:pt x="502151" y="290058"/>
                </a:cubicBezTo>
                <a:cubicBezTo>
                  <a:pt x="470286" y="321923"/>
                  <a:pt x="427068" y="339824"/>
                  <a:pt x="382005" y="339824"/>
                </a:cubicBezTo>
                <a:lnTo>
                  <a:pt x="169912" y="339824"/>
                </a:lnTo>
                <a:cubicBezTo>
                  <a:pt x="124849" y="339824"/>
                  <a:pt x="81631" y="321923"/>
                  <a:pt x="49766" y="290058"/>
                </a:cubicBezTo>
                <a:cubicBezTo>
                  <a:pt x="17901" y="258193"/>
                  <a:pt x="0" y="214976"/>
                  <a:pt x="0" y="169912"/>
                </a:cubicBezTo>
                <a:lnTo>
                  <a:pt x="0" y="169912"/>
                </a:lnTo>
                <a:cubicBezTo>
                  <a:pt x="0" y="124849"/>
                  <a:pt x="17901" y="81631"/>
                  <a:pt x="49766" y="49766"/>
                </a:cubicBezTo>
                <a:cubicBezTo>
                  <a:pt x="81631" y="17901"/>
                  <a:pt x="124849" y="0"/>
                  <a:pt x="169912" y="0"/>
                </a:cubicBezTo>
                <a:close/>
              </a:path>
            </a:pathLst>
          </a:custGeom>
          <a:solidFill>
            <a:srgbClr val="FFFFFF"/>
          </a:solidFill>
        </p:spPr>
      </p:sp>
      <p:sp>
        <p:nvSpPr>
          <p:cNvPr id="10" name="TextBox 10"/>
          <p:cNvSpPr txBox="1"/>
          <p:nvPr/>
        </p:nvSpPr>
        <p:spPr>
          <a:xfrm>
            <a:off x="7873601" y="4543589"/>
            <a:ext cx="2095559" cy="172425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8870"/>
              </a:lnSpc>
            </a:pPr>
            <a:r>
              <a:rPr lang="en-US" sz="6335" dirty="0">
                <a:solidFill>
                  <a:srgbClr val="284353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SIN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6881567" y="6487710"/>
            <a:ext cx="2095559" cy="1290270"/>
            <a:chOff x="0" y="0"/>
            <a:chExt cx="551917" cy="339824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51917" cy="339824"/>
            </a:xfrm>
            <a:custGeom>
              <a:avLst/>
              <a:gdLst/>
              <a:ahLst/>
              <a:cxnLst/>
              <a:rect l="l" t="t" r="r" b="b"/>
              <a:pathLst>
                <a:path w="551917" h="339824">
                  <a:moveTo>
                    <a:pt x="169912" y="0"/>
                  </a:moveTo>
                  <a:lnTo>
                    <a:pt x="382005" y="0"/>
                  </a:lnTo>
                  <a:cubicBezTo>
                    <a:pt x="475844" y="0"/>
                    <a:pt x="551917" y="76072"/>
                    <a:pt x="551917" y="169912"/>
                  </a:cubicBezTo>
                  <a:lnTo>
                    <a:pt x="551917" y="169912"/>
                  </a:lnTo>
                  <a:cubicBezTo>
                    <a:pt x="551917" y="214976"/>
                    <a:pt x="534015" y="258193"/>
                    <a:pt x="502151" y="290058"/>
                  </a:cubicBezTo>
                  <a:cubicBezTo>
                    <a:pt x="470286" y="321923"/>
                    <a:pt x="427068" y="339824"/>
                    <a:pt x="382005" y="339824"/>
                  </a:cubicBezTo>
                  <a:lnTo>
                    <a:pt x="169912" y="339824"/>
                  </a:lnTo>
                  <a:cubicBezTo>
                    <a:pt x="124849" y="339824"/>
                    <a:pt x="81631" y="321923"/>
                    <a:pt x="49766" y="290058"/>
                  </a:cubicBezTo>
                  <a:cubicBezTo>
                    <a:pt x="17901" y="258193"/>
                    <a:pt x="0" y="214976"/>
                    <a:pt x="0" y="169912"/>
                  </a:cubicBezTo>
                  <a:lnTo>
                    <a:pt x="0" y="169912"/>
                  </a:lnTo>
                  <a:cubicBezTo>
                    <a:pt x="0" y="124849"/>
                    <a:pt x="17901" y="81631"/>
                    <a:pt x="49766" y="49766"/>
                  </a:cubicBezTo>
                  <a:cubicBezTo>
                    <a:pt x="81631" y="17901"/>
                    <a:pt x="124849" y="0"/>
                    <a:pt x="16991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114300"/>
              <a:ext cx="551917" cy="4541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r>
                <a:rPr lang="en-US" sz="6335" dirty="0">
                  <a:solidFill>
                    <a:srgbClr val="284353"/>
                  </a:solidFill>
                  <a:latin typeface="Montserrat Bold" pitchFamily="2" charset="0"/>
                  <a:ea typeface="Staatliches"/>
                  <a:cs typeface="Staatliches"/>
                  <a:sym typeface="Staatliches"/>
                </a:rPr>
                <a:t>TAN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205726" y="6733310"/>
            <a:ext cx="2095559" cy="1290270"/>
            <a:chOff x="0" y="0"/>
            <a:chExt cx="551917" cy="33982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51917" cy="339824"/>
            </a:xfrm>
            <a:custGeom>
              <a:avLst/>
              <a:gdLst/>
              <a:ahLst/>
              <a:cxnLst/>
              <a:rect l="l" t="t" r="r" b="b"/>
              <a:pathLst>
                <a:path w="551917" h="339824">
                  <a:moveTo>
                    <a:pt x="169912" y="0"/>
                  </a:moveTo>
                  <a:lnTo>
                    <a:pt x="382005" y="0"/>
                  </a:lnTo>
                  <a:cubicBezTo>
                    <a:pt x="475844" y="0"/>
                    <a:pt x="551917" y="76072"/>
                    <a:pt x="551917" y="169912"/>
                  </a:cubicBezTo>
                  <a:lnTo>
                    <a:pt x="551917" y="169912"/>
                  </a:lnTo>
                  <a:cubicBezTo>
                    <a:pt x="551917" y="214976"/>
                    <a:pt x="534015" y="258193"/>
                    <a:pt x="502151" y="290058"/>
                  </a:cubicBezTo>
                  <a:cubicBezTo>
                    <a:pt x="470286" y="321923"/>
                    <a:pt x="427068" y="339824"/>
                    <a:pt x="382005" y="339824"/>
                  </a:cubicBezTo>
                  <a:lnTo>
                    <a:pt x="169912" y="339824"/>
                  </a:lnTo>
                  <a:cubicBezTo>
                    <a:pt x="124849" y="339824"/>
                    <a:pt x="81631" y="321923"/>
                    <a:pt x="49766" y="290058"/>
                  </a:cubicBezTo>
                  <a:cubicBezTo>
                    <a:pt x="17901" y="258193"/>
                    <a:pt x="0" y="214976"/>
                    <a:pt x="0" y="169912"/>
                  </a:cubicBezTo>
                  <a:lnTo>
                    <a:pt x="0" y="169912"/>
                  </a:lnTo>
                  <a:cubicBezTo>
                    <a:pt x="0" y="124849"/>
                    <a:pt x="17901" y="81631"/>
                    <a:pt x="49766" y="49766"/>
                  </a:cubicBezTo>
                  <a:cubicBezTo>
                    <a:pt x="81631" y="17901"/>
                    <a:pt x="124849" y="0"/>
                    <a:pt x="16991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114300"/>
              <a:ext cx="551917" cy="4541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r>
                <a:rPr lang="en-US" sz="6335" dirty="0">
                  <a:solidFill>
                    <a:srgbClr val="284353"/>
                  </a:solidFill>
                  <a:latin typeface="Montserrat Bold" pitchFamily="2" charset="0"/>
                  <a:ea typeface="Staatliches"/>
                  <a:cs typeface="Staatliches"/>
                  <a:sym typeface="Staatliches"/>
                </a:rPr>
                <a:t>COS</a:t>
              </a:r>
            </a:p>
          </p:txBody>
        </p:sp>
      </p:grpSp>
      <p:sp>
        <p:nvSpPr>
          <p:cNvPr id="17" name="Freeform 17"/>
          <p:cNvSpPr/>
          <p:nvPr/>
        </p:nvSpPr>
        <p:spPr>
          <a:xfrm rot="271852">
            <a:off x="13887807" y="5227832"/>
            <a:ext cx="2256970" cy="3080863"/>
          </a:xfrm>
          <a:custGeom>
            <a:avLst/>
            <a:gdLst/>
            <a:ahLst/>
            <a:cxnLst/>
            <a:rect l="l" t="t" r="r" b="b"/>
            <a:pathLst>
              <a:path w="2256970" h="3080863">
                <a:moveTo>
                  <a:pt x="0" y="0"/>
                </a:moveTo>
                <a:lnTo>
                  <a:pt x="2256970" y="0"/>
                </a:lnTo>
                <a:lnTo>
                  <a:pt x="2256970" y="3080863"/>
                </a:lnTo>
                <a:lnTo>
                  <a:pt x="0" y="308086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934781" y="5143500"/>
            <a:ext cx="2784240" cy="2810568"/>
          </a:xfrm>
          <a:custGeom>
            <a:avLst/>
            <a:gdLst/>
            <a:ahLst/>
            <a:cxnLst/>
            <a:rect l="l" t="t" r="r" b="b"/>
            <a:pathLst>
              <a:path w="2784240" h="2810568">
                <a:moveTo>
                  <a:pt x="0" y="0"/>
                </a:moveTo>
                <a:lnTo>
                  <a:pt x="2784240" y="0"/>
                </a:lnTo>
                <a:lnTo>
                  <a:pt x="2784240" y="2810568"/>
                </a:lnTo>
                <a:lnTo>
                  <a:pt x="0" y="281056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19" name="TextBox 19"/>
          <p:cNvSpPr txBox="1"/>
          <p:nvPr/>
        </p:nvSpPr>
        <p:spPr>
          <a:xfrm>
            <a:off x="1868917" y="1133513"/>
            <a:ext cx="14452054" cy="17346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01"/>
              </a:lnSpc>
            </a:pPr>
            <a:r>
              <a:rPr lang="en-US" sz="10429" b="1" spc="511" dirty="0">
                <a:solidFill>
                  <a:srgbClr val="FFFFFF"/>
                </a:solidFill>
                <a:latin typeface="Montserrat Bold" pitchFamily="2" charset="0"/>
                <a:ea typeface="Chonburi"/>
                <a:cs typeface="Chonburi"/>
                <a:sym typeface="Chonburi"/>
              </a:rPr>
              <a:t>LƯỢNG GIÁC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30006" y="2821169"/>
            <a:ext cx="14529876" cy="8261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Tìm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còn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thiếu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trong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một</a:t>
            </a:r>
            <a:r>
              <a:rPr lang="en-US" sz="5000" b="1" dirty="0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tam </a:t>
            </a:r>
            <a:r>
              <a:rPr lang="en-US" sz="5000" b="1" dirty="0" err="1">
                <a:solidFill>
                  <a:srgbClr val="E9CC7D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giác</a:t>
            </a:r>
            <a:endParaRPr lang="en-US" sz="5000" b="1" dirty="0">
              <a:solidFill>
                <a:srgbClr val="E9CC7D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31120" y="431763"/>
            <a:ext cx="17428783" cy="9423474"/>
            <a:chOff x="0" y="0"/>
            <a:chExt cx="12029275" cy="6504044"/>
          </a:xfrm>
        </p:grpSpPr>
        <p:sp>
          <p:nvSpPr>
            <p:cNvPr id="3" name="Freeform 3"/>
            <p:cNvSpPr/>
            <p:nvPr/>
          </p:nvSpPr>
          <p:spPr>
            <a:xfrm>
              <a:off x="72390" y="72390"/>
              <a:ext cx="11884495" cy="6359264"/>
            </a:xfrm>
            <a:custGeom>
              <a:avLst/>
              <a:gdLst/>
              <a:ahLst/>
              <a:cxnLst/>
              <a:rect l="l" t="t" r="r" b="b"/>
              <a:pathLst>
                <a:path w="11884495" h="6359264">
                  <a:moveTo>
                    <a:pt x="0" y="0"/>
                  </a:moveTo>
                  <a:lnTo>
                    <a:pt x="11884495" y="0"/>
                  </a:lnTo>
                  <a:lnTo>
                    <a:pt x="11884495" y="6359264"/>
                  </a:lnTo>
                  <a:lnTo>
                    <a:pt x="0" y="6359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E8"/>
            </a:solidFill>
          </p:spPr>
        </p:sp>
        <p:sp>
          <p:nvSpPr>
            <p:cNvPr id="4" name="Freeform 4"/>
            <p:cNvSpPr/>
            <p:nvPr/>
          </p:nvSpPr>
          <p:spPr>
            <a:xfrm>
              <a:off x="0" y="0"/>
              <a:ext cx="12029275" cy="6504043"/>
            </a:xfrm>
            <a:custGeom>
              <a:avLst/>
              <a:gdLst/>
              <a:ahLst/>
              <a:cxnLst/>
              <a:rect l="l" t="t" r="r" b="b"/>
              <a:pathLst>
                <a:path w="12029275" h="6504043">
                  <a:moveTo>
                    <a:pt x="11884496" y="6359264"/>
                  </a:moveTo>
                  <a:lnTo>
                    <a:pt x="12029275" y="6359264"/>
                  </a:lnTo>
                  <a:lnTo>
                    <a:pt x="12029275" y="6504043"/>
                  </a:lnTo>
                  <a:lnTo>
                    <a:pt x="11884496" y="6504043"/>
                  </a:lnTo>
                  <a:lnTo>
                    <a:pt x="11884496" y="635926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59264"/>
                  </a:lnTo>
                  <a:lnTo>
                    <a:pt x="0" y="6359264"/>
                  </a:lnTo>
                  <a:lnTo>
                    <a:pt x="0" y="144780"/>
                  </a:lnTo>
                  <a:close/>
                  <a:moveTo>
                    <a:pt x="0" y="6359264"/>
                  </a:moveTo>
                  <a:lnTo>
                    <a:pt x="144780" y="6359264"/>
                  </a:lnTo>
                  <a:lnTo>
                    <a:pt x="144780" y="6504043"/>
                  </a:lnTo>
                  <a:lnTo>
                    <a:pt x="0" y="6504043"/>
                  </a:lnTo>
                  <a:lnTo>
                    <a:pt x="0" y="6359264"/>
                  </a:lnTo>
                  <a:close/>
                  <a:moveTo>
                    <a:pt x="11884496" y="144780"/>
                  </a:moveTo>
                  <a:lnTo>
                    <a:pt x="12029275" y="144780"/>
                  </a:lnTo>
                  <a:lnTo>
                    <a:pt x="12029275" y="6359264"/>
                  </a:lnTo>
                  <a:lnTo>
                    <a:pt x="11884496" y="6359264"/>
                  </a:lnTo>
                  <a:lnTo>
                    <a:pt x="11884496" y="144780"/>
                  </a:lnTo>
                  <a:close/>
                  <a:moveTo>
                    <a:pt x="144780" y="6359264"/>
                  </a:moveTo>
                  <a:lnTo>
                    <a:pt x="11884496" y="6359264"/>
                  </a:lnTo>
                  <a:lnTo>
                    <a:pt x="11884496" y="6504043"/>
                  </a:lnTo>
                  <a:lnTo>
                    <a:pt x="144780" y="6504043"/>
                  </a:lnTo>
                  <a:lnTo>
                    <a:pt x="144780" y="6359264"/>
                  </a:lnTo>
                  <a:close/>
                  <a:moveTo>
                    <a:pt x="11884496" y="0"/>
                  </a:moveTo>
                  <a:lnTo>
                    <a:pt x="12029275" y="0"/>
                  </a:lnTo>
                  <a:lnTo>
                    <a:pt x="12029275" y="144780"/>
                  </a:lnTo>
                  <a:lnTo>
                    <a:pt x="11884496" y="144780"/>
                  </a:lnTo>
                  <a:lnTo>
                    <a:pt x="11884496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884496" y="0"/>
                  </a:lnTo>
                  <a:lnTo>
                    <a:pt x="1188449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D3B689"/>
            </a:solidFill>
          </p:spPr>
        </p:sp>
      </p:grpSp>
      <p:sp>
        <p:nvSpPr>
          <p:cNvPr id="5" name="TextBox 5"/>
          <p:cNvSpPr txBox="1"/>
          <p:nvPr/>
        </p:nvSpPr>
        <p:spPr>
          <a:xfrm>
            <a:off x="1858772" y="1193175"/>
            <a:ext cx="14452054" cy="11642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 spc="349" dirty="0">
                <a:solidFill>
                  <a:srgbClr val="284353"/>
                </a:solidFill>
                <a:latin typeface="Montserrat Bold" pitchFamily="2" charset="0"/>
                <a:ea typeface="Chonburi"/>
                <a:cs typeface="Chonburi"/>
                <a:sym typeface="Chonburi"/>
              </a:rPr>
              <a:t>MỤC TIÊU BÀI HỌC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7994248" y="3184914"/>
            <a:ext cx="11146349" cy="2637724"/>
            <a:chOff x="0" y="0"/>
            <a:chExt cx="11411379" cy="2700442"/>
          </a:xfrm>
        </p:grpSpPr>
        <p:sp>
          <p:nvSpPr>
            <p:cNvPr id="7" name="Freeform 7"/>
            <p:cNvSpPr/>
            <p:nvPr/>
          </p:nvSpPr>
          <p:spPr>
            <a:xfrm>
              <a:off x="72390" y="72390"/>
              <a:ext cx="11266599" cy="2555662"/>
            </a:xfrm>
            <a:custGeom>
              <a:avLst/>
              <a:gdLst/>
              <a:ahLst/>
              <a:cxnLst/>
              <a:rect l="l" t="t" r="r" b="b"/>
              <a:pathLst>
                <a:path w="11266599" h="2555662">
                  <a:moveTo>
                    <a:pt x="0" y="0"/>
                  </a:moveTo>
                  <a:lnTo>
                    <a:pt x="11266599" y="0"/>
                  </a:lnTo>
                  <a:lnTo>
                    <a:pt x="11266599" y="2555662"/>
                  </a:lnTo>
                  <a:lnTo>
                    <a:pt x="0" y="2555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6B2"/>
            </a:solidFill>
          </p:spPr>
        </p:sp>
        <p:sp>
          <p:nvSpPr>
            <p:cNvPr id="8" name="Freeform 8"/>
            <p:cNvSpPr/>
            <p:nvPr/>
          </p:nvSpPr>
          <p:spPr>
            <a:xfrm>
              <a:off x="0" y="0"/>
              <a:ext cx="11411379" cy="2700442"/>
            </a:xfrm>
            <a:custGeom>
              <a:avLst/>
              <a:gdLst/>
              <a:ahLst/>
              <a:cxnLst/>
              <a:rect l="l" t="t" r="r" b="b"/>
              <a:pathLst>
                <a:path w="11411379" h="2700442">
                  <a:moveTo>
                    <a:pt x="11266599" y="2555662"/>
                  </a:moveTo>
                  <a:lnTo>
                    <a:pt x="11411379" y="2555662"/>
                  </a:lnTo>
                  <a:lnTo>
                    <a:pt x="11411379" y="2700442"/>
                  </a:lnTo>
                  <a:lnTo>
                    <a:pt x="11266599" y="2700442"/>
                  </a:lnTo>
                  <a:lnTo>
                    <a:pt x="11266599" y="255566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2555662"/>
                  </a:lnTo>
                  <a:lnTo>
                    <a:pt x="0" y="2555662"/>
                  </a:lnTo>
                  <a:lnTo>
                    <a:pt x="0" y="144780"/>
                  </a:lnTo>
                  <a:close/>
                  <a:moveTo>
                    <a:pt x="0" y="2555662"/>
                  </a:moveTo>
                  <a:lnTo>
                    <a:pt x="144780" y="2555662"/>
                  </a:lnTo>
                  <a:lnTo>
                    <a:pt x="144780" y="2700442"/>
                  </a:lnTo>
                  <a:lnTo>
                    <a:pt x="0" y="2700442"/>
                  </a:lnTo>
                  <a:lnTo>
                    <a:pt x="0" y="2555662"/>
                  </a:lnTo>
                  <a:close/>
                  <a:moveTo>
                    <a:pt x="11266599" y="144780"/>
                  </a:moveTo>
                  <a:lnTo>
                    <a:pt x="11411379" y="144780"/>
                  </a:lnTo>
                  <a:lnTo>
                    <a:pt x="11411379" y="2555662"/>
                  </a:lnTo>
                  <a:lnTo>
                    <a:pt x="11266599" y="2555662"/>
                  </a:lnTo>
                  <a:lnTo>
                    <a:pt x="11266599" y="144780"/>
                  </a:lnTo>
                  <a:close/>
                  <a:moveTo>
                    <a:pt x="144780" y="2555662"/>
                  </a:moveTo>
                  <a:lnTo>
                    <a:pt x="11266599" y="2555662"/>
                  </a:lnTo>
                  <a:lnTo>
                    <a:pt x="11266599" y="2700442"/>
                  </a:lnTo>
                  <a:lnTo>
                    <a:pt x="144780" y="2700442"/>
                  </a:lnTo>
                  <a:lnTo>
                    <a:pt x="144780" y="2555662"/>
                  </a:lnTo>
                  <a:close/>
                  <a:moveTo>
                    <a:pt x="11266599" y="0"/>
                  </a:moveTo>
                  <a:lnTo>
                    <a:pt x="11411379" y="0"/>
                  </a:lnTo>
                  <a:lnTo>
                    <a:pt x="11411379" y="144780"/>
                  </a:lnTo>
                  <a:lnTo>
                    <a:pt x="11266599" y="144780"/>
                  </a:lnTo>
                  <a:lnTo>
                    <a:pt x="1126659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266599" y="0"/>
                  </a:lnTo>
                  <a:lnTo>
                    <a:pt x="1126659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284353"/>
            </a:solidFill>
          </p:spPr>
        </p:sp>
      </p:grpSp>
      <p:grpSp>
        <p:nvGrpSpPr>
          <p:cNvPr id="9" name="Group 9"/>
          <p:cNvGrpSpPr/>
          <p:nvPr/>
        </p:nvGrpSpPr>
        <p:grpSpPr>
          <a:xfrm>
            <a:off x="-176092" y="6214524"/>
            <a:ext cx="10321304" cy="2637724"/>
            <a:chOff x="0" y="0"/>
            <a:chExt cx="10566717" cy="2700442"/>
          </a:xfrm>
        </p:grpSpPr>
        <p:sp>
          <p:nvSpPr>
            <p:cNvPr id="10" name="Freeform 10"/>
            <p:cNvSpPr/>
            <p:nvPr/>
          </p:nvSpPr>
          <p:spPr>
            <a:xfrm>
              <a:off x="72390" y="72390"/>
              <a:ext cx="10421937" cy="2555662"/>
            </a:xfrm>
            <a:custGeom>
              <a:avLst/>
              <a:gdLst/>
              <a:ahLst/>
              <a:cxnLst/>
              <a:rect l="l" t="t" r="r" b="b"/>
              <a:pathLst>
                <a:path w="10421937" h="2555662">
                  <a:moveTo>
                    <a:pt x="0" y="0"/>
                  </a:moveTo>
                  <a:lnTo>
                    <a:pt x="10421937" y="0"/>
                  </a:lnTo>
                  <a:lnTo>
                    <a:pt x="10421937" y="2555662"/>
                  </a:lnTo>
                  <a:lnTo>
                    <a:pt x="0" y="25556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D6B2"/>
            </a:solidFill>
          </p:spPr>
        </p:sp>
        <p:sp>
          <p:nvSpPr>
            <p:cNvPr id="11" name="Freeform 11"/>
            <p:cNvSpPr/>
            <p:nvPr/>
          </p:nvSpPr>
          <p:spPr>
            <a:xfrm>
              <a:off x="0" y="0"/>
              <a:ext cx="10566717" cy="2700442"/>
            </a:xfrm>
            <a:custGeom>
              <a:avLst/>
              <a:gdLst/>
              <a:ahLst/>
              <a:cxnLst/>
              <a:rect l="l" t="t" r="r" b="b"/>
              <a:pathLst>
                <a:path w="10566717" h="2700442">
                  <a:moveTo>
                    <a:pt x="10421937" y="2555662"/>
                  </a:moveTo>
                  <a:lnTo>
                    <a:pt x="10566717" y="2555662"/>
                  </a:lnTo>
                  <a:lnTo>
                    <a:pt x="10566717" y="2700442"/>
                  </a:lnTo>
                  <a:lnTo>
                    <a:pt x="10421937" y="2700442"/>
                  </a:lnTo>
                  <a:lnTo>
                    <a:pt x="10421937" y="2555662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2555662"/>
                  </a:lnTo>
                  <a:lnTo>
                    <a:pt x="0" y="2555662"/>
                  </a:lnTo>
                  <a:lnTo>
                    <a:pt x="0" y="144780"/>
                  </a:lnTo>
                  <a:close/>
                  <a:moveTo>
                    <a:pt x="0" y="2555662"/>
                  </a:moveTo>
                  <a:lnTo>
                    <a:pt x="144780" y="2555662"/>
                  </a:lnTo>
                  <a:lnTo>
                    <a:pt x="144780" y="2700442"/>
                  </a:lnTo>
                  <a:lnTo>
                    <a:pt x="0" y="2700442"/>
                  </a:lnTo>
                  <a:lnTo>
                    <a:pt x="0" y="2555662"/>
                  </a:lnTo>
                  <a:close/>
                  <a:moveTo>
                    <a:pt x="10421937" y="144780"/>
                  </a:moveTo>
                  <a:lnTo>
                    <a:pt x="10566717" y="144780"/>
                  </a:lnTo>
                  <a:lnTo>
                    <a:pt x="10566717" y="2555662"/>
                  </a:lnTo>
                  <a:lnTo>
                    <a:pt x="10421937" y="2555662"/>
                  </a:lnTo>
                  <a:lnTo>
                    <a:pt x="10421937" y="144780"/>
                  </a:lnTo>
                  <a:close/>
                  <a:moveTo>
                    <a:pt x="144780" y="2555662"/>
                  </a:moveTo>
                  <a:lnTo>
                    <a:pt x="10421937" y="2555662"/>
                  </a:lnTo>
                  <a:lnTo>
                    <a:pt x="10421937" y="2700442"/>
                  </a:lnTo>
                  <a:lnTo>
                    <a:pt x="144780" y="2700442"/>
                  </a:lnTo>
                  <a:lnTo>
                    <a:pt x="144780" y="2555662"/>
                  </a:lnTo>
                  <a:close/>
                  <a:moveTo>
                    <a:pt x="10421937" y="0"/>
                  </a:moveTo>
                  <a:lnTo>
                    <a:pt x="10566717" y="0"/>
                  </a:lnTo>
                  <a:lnTo>
                    <a:pt x="10566717" y="144780"/>
                  </a:lnTo>
                  <a:lnTo>
                    <a:pt x="10421937" y="144780"/>
                  </a:lnTo>
                  <a:lnTo>
                    <a:pt x="1042193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0421937" y="0"/>
                  </a:lnTo>
                  <a:lnTo>
                    <a:pt x="1042193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12" name="TextBox 12"/>
          <p:cNvSpPr txBox="1"/>
          <p:nvPr/>
        </p:nvSpPr>
        <p:spPr>
          <a:xfrm>
            <a:off x="834478" y="6909817"/>
            <a:ext cx="8649338" cy="11804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60"/>
              </a:lnSpc>
            </a:pP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Hiểu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và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vận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dụng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quy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tắc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SOH CAH TOA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để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giải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bài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toán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lượng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4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giác</a:t>
            </a:r>
            <a:r>
              <a:rPr lang="en-US" sz="34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8556322" y="3711931"/>
            <a:ext cx="8926580" cy="11804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Biết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cách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tìm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còn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thiếu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trong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</a:p>
          <a:p>
            <a:pPr algn="ctr">
              <a:lnSpc>
                <a:spcPts val="4759"/>
              </a:lnSpc>
            </a:pP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tam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giác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3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vuông</a:t>
            </a:r>
            <a:r>
              <a:rPr lang="en-US" sz="33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  <p:sp>
        <p:nvSpPr>
          <p:cNvPr id="14" name="Freeform 14"/>
          <p:cNvSpPr/>
          <p:nvPr/>
        </p:nvSpPr>
        <p:spPr>
          <a:xfrm rot="-1349654">
            <a:off x="5432051" y="4295851"/>
            <a:ext cx="2161158" cy="1023849"/>
          </a:xfrm>
          <a:custGeom>
            <a:avLst/>
            <a:gdLst/>
            <a:ahLst/>
            <a:cxnLst/>
            <a:rect l="l" t="t" r="r" b="b"/>
            <a:pathLst>
              <a:path w="2161158" h="1023849">
                <a:moveTo>
                  <a:pt x="0" y="0"/>
                </a:moveTo>
                <a:lnTo>
                  <a:pt x="2161158" y="0"/>
                </a:lnTo>
                <a:lnTo>
                  <a:pt x="2161158" y="1023849"/>
                </a:lnTo>
                <a:lnTo>
                  <a:pt x="0" y="10238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 rot="1363255" flipH="1">
            <a:off x="10449113" y="7495677"/>
            <a:ext cx="2161158" cy="1023849"/>
          </a:xfrm>
          <a:custGeom>
            <a:avLst/>
            <a:gdLst/>
            <a:ahLst/>
            <a:cxnLst/>
            <a:rect l="l" t="t" r="r" b="b"/>
            <a:pathLst>
              <a:path w="2161158" h="1023849">
                <a:moveTo>
                  <a:pt x="2161158" y="0"/>
                </a:moveTo>
                <a:lnTo>
                  <a:pt x="0" y="0"/>
                </a:lnTo>
                <a:lnTo>
                  <a:pt x="0" y="1023849"/>
                </a:lnTo>
                <a:lnTo>
                  <a:pt x="2161158" y="1023849"/>
                </a:lnTo>
                <a:lnTo>
                  <a:pt x="2161158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724678" y="779031"/>
            <a:ext cx="9498544" cy="9396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946"/>
              </a:lnSpc>
            </a:pPr>
            <a:r>
              <a:rPr lang="en-US" sz="5676" spc="289" dirty="0">
                <a:solidFill>
                  <a:srgbClr val="FFFFFF"/>
                </a:solidFill>
                <a:latin typeface="Montserrat Bold" pitchFamily="2" charset="0"/>
                <a:ea typeface="Chonburi"/>
                <a:cs typeface="Chonburi"/>
                <a:sym typeface="Chonburi"/>
              </a:rPr>
              <a:t>CÁC BƯỚC GIẢI TOÁN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1342637" y="779031"/>
            <a:ext cx="5642503" cy="9396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946"/>
              </a:lnSpc>
            </a:pPr>
            <a:r>
              <a:rPr lang="en-US" sz="5676" spc="289" dirty="0">
                <a:solidFill>
                  <a:srgbClr val="F6BC52"/>
                </a:solidFill>
                <a:latin typeface="Montserrat Bold" pitchFamily="2" charset="0"/>
                <a:ea typeface="Chonburi"/>
                <a:cs typeface="Chonburi"/>
                <a:sym typeface="Chonburi"/>
              </a:rPr>
              <a:t>LƯỢNG GIÁC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724678" y="2576097"/>
            <a:ext cx="6040249" cy="3276569"/>
            <a:chOff x="0" y="0"/>
            <a:chExt cx="1590848" cy="86296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590848" cy="862965"/>
            </a:xfrm>
            <a:custGeom>
              <a:avLst/>
              <a:gdLst/>
              <a:ahLst/>
              <a:cxnLst/>
              <a:rect l="l" t="t" r="r" b="b"/>
              <a:pathLst>
                <a:path w="1590848" h="862965">
                  <a:moveTo>
                    <a:pt x="128172" y="0"/>
                  </a:moveTo>
                  <a:lnTo>
                    <a:pt x="1462675" y="0"/>
                  </a:lnTo>
                  <a:cubicBezTo>
                    <a:pt x="1533463" y="0"/>
                    <a:pt x="1590848" y="57385"/>
                    <a:pt x="1590848" y="128172"/>
                  </a:cubicBezTo>
                  <a:lnTo>
                    <a:pt x="1590848" y="734793"/>
                  </a:lnTo>
                  <a:cubicBezTo>
                    <a:pt x="1590848" y="768786"/>
                    <a:pt x="1577344" y="801387"/>
                    <a:pt x="1553307" y="825424"/>
                  </a:cubicBezTo>
                  <a:cubicBezTo>
                    <a:pt x="1529270" y="849461"/>
                    <a:pt x="1496669" y="862965"/>
                    <a:pt x="1462675" y="862965"/>
                  </a:cubicBezTo>
                  <a:lnTo>
                    <a:pt x="128172" y="862965"/>
                  </a:lnTo>
                  <a:cubicBezTo>
                    <a:pt x="57385" y="862965"/>
                    <a:pt x="0" y="805580"/>
                    <a:pt x="0" y="734793"/>
                  </a:cubicBezTo>
                  <a:lnTo>
                    <a:pt x="0" y="128172"/>
                  </a:lnTo>
                  <a:cubicBezTo>
                    <a:pt x="0" y="57385"/>
                    <a:pt x="57385" y="0"/>
                    <a:pt x="12817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114300"/>
              <a:ext cx="1590848" cy="9772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endParaRPr dirty="0">
                <a:latin typeface="Montserrat Bold" pitchFamily="2" charset="0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099460" y="2859884"/>
            <a:ext cx="1226808" cy="1226808"/>
            <a:chOff x="0" y="0"/>
            <a:chExt cx="1635744" cy="1635744"/>
          </a:xfrm>
        </p:grpSpPr>
        <p:grpSp>
          <p:nvGrpSpPr>
            <p:cNvPr id="8" name="Group 8"/>
            <p:cNvGrpSpPr>
              <a:grpSpLocks noChangeAspect="1"/>
            </p:cNvGrpSpPr>
            <p:nvPr/>
          </p:nvGrpSpPr>
          <p:grpSpPr>
            <a:xfrm>
              <a:off x="0" y="0"/>
              <a:ext cx="1635744" cy="1635744"/>
              <a:chOff x="0" y="0"/>
              <a:chExt cx="495300" cy="495300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953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495300" h="495300">
                    <a:moveTo>
                      <a:pt x="247650" y="0"/>
                    </a:moveTo>
                    <a:cubicBezTo>
                      <a:pt x="110490" y="0"/>
                      <a:pt x="0" y="110490"/>
                      <a:pt x="0" y="247650"/>
                    </a:cubicBezTo>
                    <a:cubicBezTo>
                      <a:pt x="0" y="384810"/>
                      <a:pt x="110490" y="495300"/>
                      <a:pt x="247650" y="495300"/>
                    </a:cubicBezTo>
                    <a:cubicBezTo>
                      <a:pt x="383540" y="495300"/>
                      <a:pt x="495300" y="384810"/>
                      <a:pt x="495300" y="247650"/>
                    </a:cubicBezTo>
                    <a:cubicBezTo>
                      <a:pt x="495300" y="110490"/>
                      <a:pt x="383540" y="0"/>
                      <a:pt x="247650" y="0"/>
                    </a:cubicBezTo>
                    <a:close/>
                    <a:moveTo>
                      <a:pt x="247650" y="457200"/>
                    </a:moveTo>
                    <a:cubicBezTo>
                      <a:pt x="132080" y="457200"/>
                      <a:pt x="38100" y="363220"/>
                      <a:pt x="38100" y="247650"/>
                    </a:cubicBezTo>
                    <a:cubicBezTo>
                      <a:pt x="38100" y="132080"/>
                      <a:pt x="132080" y="38100"/>
                      <a:pt x="247650" y="38100"/>
                    </a:cubicBezTo>
                    <a:cubicBezTo>
                      <a:pt x="363220" y="38100"/>
                      <a:pt x="457200" y="132080"/>
                      <a:pt x="457200" y="247650"/>
                    </a:cubicBezTo>
                    <a:cubicBezTo>
                      <a:pt x="457200" y="363220"/>
                      <a:pt x="363220" y="457200"/>
                      <a:pt x="247650" y="457200"/>
                    </a:cubicBezTo>
                    <a:close/>
                  </a:path>
                </a:pathLst>
              </a:custGeom>
              <a:solidFill>
                <a:srgbClr val="FDA649"/>
              </a:solidFill>
            </p:spPr>
          </p:sp>
          <p:sp>
            <p:nvSpPr>
              <p:cNvPr id="10" name="Freeform 10"/>
              <p:cNvSpPr/>
              <p:nvPr/>
            </p:nvSpPr>
            <p:spPr>
              <a:xfrm>
                <a:off x="38100" y="38100"/>
                <a:ext cx="4191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419100" h="419100">
                    <a:moveTo>
                      <a:pt x="209550" y="0"/>
                    </a:moveTo>
                    <a:cubicBezTo>
                      <a:pt x="93980" y="0"/>
                      <a:pt x="0" y="93980"/>
                      <a:pt x="0" y="209550"/>
                    </a:cubicBezTo>
                    <a:cubicBezTo>
                      <a:pt x="0" y="325120"/>
                      <a:pt x="93980" y="419100"/>
                      <a:pt x="209550" y="419100"/>
                    </a:cubicBezTo>
                    <a:cubicBezTo>
                      <a:pt x="325120" y="419100"/>
                      <a:pt x="419100" y="325120"/>
                      <a:pt x="419100" y="209550"/>
                    </a:cubicBezTo>
                    <a:cubicBezTo>
                      <a:pt x="419100" y="93980"/>
                      <a:pt x="325120" y="0"/>
                      <a:pt x="209550" y="0"/>
                    </a:cubicBezTo>
                    <a:close/>
                  </a:path>
                </a:pathLst>
              </a:custGeom>
              <a:solidFill>
                <a:srgbClr val="284353"/>
              </a:solidFill>
            </p:spPr>
          </p:sp>
        </p:grpSp>
        <p:sp>
          <p:nvSpPr>
            <p:cNvPr id="11" name="TextBox 11"/>
            <p:cNvSpPr txBox="1"/>
            <p:nvPr/>
          </p:nvSpPr>
          <p:spPr>
            <a:xfrm>
              <a:off x="383797" y="244158"/>
              <a:ext cx="868151" cy="11594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328"/>
                </a:lnSpc>
              </a:pPr>
              <a:r>
                <a:rPr lang="en-US" sz="5234" dirty="0">
                  <a:solidFill>
                    <a:srgbClr val="FFFFFF"/>
                  </a:solidFill>
                  <a:latin typeface="Montserrat Bold" pitchFamily="2" charset="0"/>
                  <a:ea typeface="Staatliches"/>
                  <a:cs typeface="Staatliches"/>
                  <a:sym typeface="Staatliches"/>
                </a:rPr>
                <a:t>1</a:t>
              </a: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2157640" y="3765912"/>
            <a:ext cx="5174326" cy="1462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Xác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định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,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và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trong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tam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giác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vuông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490347" y="2758370"/>
            <a:ext cx="6040249" cy="4994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032"/>
              </a:lnSpc>
            </a:pP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Xác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định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cạnh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tam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giác</a:t>
            </a:r>
            <a:endParaRPr lang="en-US" sz="3200" b="1" spc="-262" dirty="0">
              <a:solidFill>
                <a:srgbClr val="284353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14" name="Group 14"/>
          <p:cNvGrpSpPr/>
          <p:nvPr/>
        </p:nvGrpSpPr>
        <p:grpSpPr>
          <a:xfrm>
            <a:off x="9872354" y="2175253"/>
            <a:ext cx="6040249" cy="3276569"/>
            <a:chOff x="0" y="0"/>
            <a:chExt cx="1590848" cy="862965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590848" cy="862965"/>
            </a:xfrm>
            <a:custGeom>
              <a:avLst/>
              <a:gdLst/>
              <a:ahLst/>
              <a:cxnLst/>
              <a:rect l="l" t="t" r="r" b="b"/>
              <a:pathLst>
                <a:path w="1590848" h="862965">
                  <a:moveTo>
                    <a:pt x="128172" y="0"/>
                  </a:moveTo>
                  <a:lnTo>
                    <a:pt x="1462675" y="0"/>
                  </a:lnTo>
                  <a:cubicBezTo>
                    <a:pt x="1533463" y="0"/>
                    <a:pt x="1590848" y="57385"/>
                    <a:pt x="1590848" y="128172"/>
                  </a:cubicBezTo>
                  <a:lnTo>
                    <a:pt x="1590848" y="734793"/>
                  </a:lnTo>
                  <a:cubicBezTo>
                    <a:pt x="1590848" y="768786"/>
                    <a:pt x="1577344" y="801387"/>
                    <a:pt x="1553307" y="825424"/>
                  </a:cubicBezTo>
                  <a:cubicBezTo>
                    <a:pt x="1529270" y="849461"/>
                    <a:pt x="1496669" y="862965"/>
                    <a:pt x="1462675" y="862965"/>
                  </a:cubicBezTo>
                  <a:lnTo>
                    <a:pt x="128172" y="862965"/>
                  </a:lnTo>
                  <a:cubicBezTo>
                    <a:pt x="57385" y="862965"/>
                    <a:pt x="0" y="805580"/>
                    <a:pt x="0" y="734793"/>
                  </a:cubicBezTo>
                  <a:lnTo>
                    <a:pt x="0" y="128172"/>
                  </a:lnTo>
                  <a:cubicBezTo>
                    <a:pt x="0" y="57385"/>
                    <a:pt x="57385" y="0"/>
                    <a:pt x="12817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114300"/>
              <a:ext cx="1590848" cy="9772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endParaRPr dirty="0">
                <a:latin typeface="Montserrat Bold" pitchFamily="2" charset="0"/>
              </a:endParaRPr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10177372" y="3399308"/>
            <a:ext cx="5430212" cy="19577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19" lvl="1" indent="-302260" algn="ctr">
              <a:lnSpc>
                <a:spcPts val="3919"/>
              </a:lnSpc>
              <a:buFont typeface="Arial"/>
              <a:buChar char="•"/>
            </a:pP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Sin =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2799" b="1" dirty="0">
              <a:solidFill>
                <a:srgbClr val="284353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marL="604519" lvl="1" indent="-302260" algn="ctr">
              <a:lnSpc>
                <a:spcPts val="3919"/>
              </a:lnSpc>
              <a:buFont typeface="Arial"/>
              <a:buChar char="•"/>
            </a:pP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Cos =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2799" b="1" dirty="0">
              <a:solidFill>
                <a:srgbClr val="284353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marL="604519" lvl="1" indent="-302260" algn="ctr">
              <a:lnSpc>
                <a:spcPts val="3919"/>
              </a:lnSpc>
              <a:buFont typeface="Arial"/>
              <a:buChar char="•"/>
            </a:pP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Tan =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endParaRPr lang="en-US" sz="2799" b="1" dirty="0">
              <a:solidFill>
                <a:srgbClr val="284353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algn="ctr">
              <a:lnSpc>
                <a:spcPts val="3919"/>
              </a:lnSpc>
            </a:pPr>
            <a:endParaRPr lang="en-US" sz="2799" b="1" dirty="0">
              <a:solidFill>
                <a:srgbClr val="284353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8" name="Group 18"/>
          <p:cNvGrpSpPr/>
          <p:nvPr/>
        </p:nvGrpSpPr>
        <p:grpSpPr>
          <a:xfrm>
            <a:off x="2490347" y="6393208"/>
            <a:ext cx="6040249" cy="3276569"/>
            <a:chOff x="0" y="0"/>
            <a:chExt cx="1590848" cy="86296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590848" cy="862965"/>
            </a:xfrm>
            <a:custGeom>
              <a:avLst/>
              <a:gdLst/>
              <a:ahLst/>
              <a:cxnLst/>
              <a:rect l="l" t="t" r="r" b="b"/>
              <a:pathLst>
                <a:path w="1590848" h="862965">
                  <a:moveTo>
                    <a:pt x="128172" y="0"/>
                  </a:moveTo>
                  <a:lnTo>
                    <a:pt x="1462675" y="0"/>
                  </a:lnTo>
                  <a:cubicBezTo>
                    <a:pt x="1533463" y="0"/>
                    <a:pt x="1590848" y="57385"/>
                    <a:pt x="1590848" y="128172"/>
                  </a:cubicBezTo>
                  <a:lnTo>
                    <a:pt x="1590848" y="734793"/>
                  </a:lnTo>
                  <a:cubicBezTo>
                    <a:pt x="1590848" y="768786"/>
                    <a:pt x="1577344" y="801387"/>
                    <a:pt x="1553307" y="825424"/>
                  </a:cubicBezTo>
                  <a:cubicBezTo>
                    <a:pt x="1529270" y="849461"/>
                    <a:pt x="1496669" y="862965"/>
                    <a:pt x="1462675" y="862965"/>
                  </a:cubicBezTo>
                  <a:lnTo>
                    <a:pt x="128172" y="862965"/>
                  </a:lnTo>
                  <a:cubicBezTo>
                    <a:pt x="57385" y="862965"/>
                    <a:pt x="0" y="805580"/>
                    <a:pt x="0" y="734793"/>
                  </a:cubicBezTo>
                  <a:lnTo>
                    <a:pt x="0" y="128172"/>
                  </a:lnTo>
                  <a:cubicBezTo>
                    <a:pt x="0" y="57385"/>
                    <a:pt x="57385" y="0"/>
                    <a:pt x="12817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114300"/>
              <a:ext cx="1590848" cy="9772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endParaRPr dirty="0">
                <a:latin typeface="Montserrat Bold" pitchFamily="2" charset="0"/>
              </a:endParaRPr>
            </a:p>
          </p:txBody>
        </p:sp>
      </p:grpSp>
      <p:grpSp>
        <p:nvGrpSpPr>
          <p:cNvPr id="21" name="Group 21"/>
          <p:cNvGrpSpPr>
            <a:grpSpLocks noChangeAspect="1"/>
          </p:cNvGrpSpPr>
          <p:nvPr/>
        </p:nvGrpSpPr>
        <p:grpSpPr>
          <a:xfrm>
            <a:off x="7917192" y="6968831"/>
            <a:ext cx="1226808" cy="1226808"/>
            <a:chOff x="0" y="0"/>
            <a:chExt cx="495300" cy="4953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A649"/>
            </a:solidFill>
          </p:spPr>
        </p:sp>
        <p:sp>
          <p:nvSpPr>
            <p:cNvPr id="23" name="Freeform 23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24" name="TextBox 24"/>
          <p:cNvSpPr txBox="1"/>
          <p:nvPr/>
        </p:nvSpPr>
        <p:spPr>
          <a:xfrm>
            <a:off x="8205039" y="7125756"/>
            <a:ext cx="651113" cy="895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28"/>
              </a:lnSpc>
            </a:pPr>
            <a:r>
              <a:rPr lang="en-US" sz="5234" dirty="0">
                <a:solidFill>
                  <a:srgbClr val="FFFFFF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4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395859" y="6623870"/>
            <a:ext cx="4229224" cy="53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480"/>
              </a:lnSpc>
            </a:pPr>
            <a:r>
              <a:rPr lang="en-US" sz="3200" b="1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Tính</a:t>
            </a:r>
            <a:r>
              <a:rPr lang="en-US" sz="3200" b="1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kết</a:t>
            </a:r>
            <a:r>
              <a:rPr lang="en-US" sz="3200" b="1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quả</a:t>
            </a:r>
            <a:endParaRPr lang="en-US" sz="3200" b="1" dirty="0">
              <a:solidFill>
                <a:srgbClr val="284353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979753" y="7504454"/>
            <a:ext cx="4937439" cy="1462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Thực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hiện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phép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tính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để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tìm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ra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kết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quả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Làm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tròn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theo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yêu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cầu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đề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bài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  <p:sp>
        <p:nvSpPr>
          <p:cNvPr id="27" name="Freeform 27"/>
          <p:cNvSpPr/>
          <p:nvPr/>
        </p:nvSpPr>
        <p:spPr>
          <a:xfrm rot="-1349654">
            <a:off x="7445610" y="3695031"/>
            <a:ext cx="2161158" cy="1023849"/>
          </a:xfrm>
          <a:custGeom>
            <a:avLst/>
            <a:gdLst/>
            <a:ahLst/>
            <a:cxnLst/>
            <a:rect l="l" t="t" r="r" b="b"/>
            <a:pathLst>
              <a:path w="2161158" h="1023849">
                <a:moveTo>
                  <a:pt x="0" y="0"/>
                </a:moveTo>
                <a:lnTo>
                  <a:pt x="2161158" y="0"/>
                </a:lnTo>
                <a:lnTo>
                  <a:pt x="2161158" y="1023849"/>
                </a:lnTo>
                <a:lnTo>
                  <a:pt x="0" y="10238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8" name="Freeform 28"/>
          <p:cNvSpPr/>
          <p:nvPr/>
        </p:nvSpPr>
        <p:spPr>
          <a:xfrm rot="4467595">
            <a:off x="15396010" y="4631576"/>
            <a:ext cx="2161158" cy="1023849"/>
          </a:xfrm>
          <a:custGeom>
            <a:avLst/>
            <a:gdLst/>
            <a:ahLst/>
            <a:cxnLst/>
            <a:rect l="l" t="t" r="r" b="b"/>
            <a:pathLst>
              <a:path w="2161158" h="1023849">
                <a:moveTo>
                  <a:pt x="0" y="0"/>
                </a:moveTo>
                <a:lnTo>
                  <a:pt x="2161159" y="0"/>
                </a:lnTo>
                <a:lnTo>
                  <a:pt x="2161159" y="1023848"/>
                </a:lnTo>
                <a:lnTo>
                  <a:pt x="0" y="10238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9" name="Freeform 29"/>
          <p:cNvSpPr/>
          <p:nvPr/>
        </p:nvSpPr>
        <p:spPr>
          <a:xfrm rot="-1595101" flipH="1">
            <a:off x="8760397" y="5881283"/>
            <a:ext cx="2161158" cy="1023849"/>
          </a:xfrm>
          <a:custGeom>
            <a:avLst/>
            <a:gdLst/>
            <a:ahLst/>
            <a:cxnLst/>
            <a:rect l="l" t="t" r="r" b="b"/>
            <a:pathLst>
              <a:path w="2161158" h="1023849">
                <a:moveTo>
                  <a:pt x="2161158" y="0"/>
                </a:moveTo>
                <a:lnTo>
                  <a:pt x="0" y="0"/>
                </a:lnTo>
                <a:lnTo>
                  <a:pt x="0" y="1023849"/>
                </a:lnTo>
                <a:lnTo>
                  <a:pt x="2161158" y="1023849"/>
                </a:lnTo>
                <a:lnTo>
                  <a:pt x="2161158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0" name="TextBox 30"/>
          <p:cNvSpPr txBox="1"/>
          <p:nvPr/>
        </p:nvSpPr>
        <p:spPr>
          <a:xfrm>
            <a:off x="10230319" y="2479923"/>
            <a:ext cx="5430132" cy="53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Chọn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tỉ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số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lượng</a:t>
            </a:r>
            <a:r>
              <a:rPr lang="en-US" sz="3200" b="1" spc="-262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262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giác</a:t>
            </a:r>
            <a:endParaRPr lang="en-US" sz="3200" b="1" spc="-262" dirty="0">
              <a:solidFill>
                <a:srgbClr val="284353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grpSp>
        <p:nvGrpSpPr>
          <p:cNvPr id="31" name="Group 31"/>
          <p:cNvGrpSpPr>
            <a:grpSpLocks noChangeAspect="1"/>
          </p:cNvGrpSpPr>
          <p:nvPr/>
        </p:nvGrpSpPr>
        <p:grpSpPr>
          <a:xfrm>
            <a:off x="9227572" y="2375212"/>
            <a:ext cx="1226808" cy="1226808"/>
            <a:chOff x="0" y="0"/>
            <a:chExt cx="495300" cy="495300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A649"/>
            </a:solidFill>
          </p:spPr>
        </p:sp>
        <p:sp>
          <p:nvSpPr>
            <p:cNvPr id="33" name="Freeform 33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34" name="TextBox 34"/>
          <p:cNvSpPr txBox="1"/>
          <p:nvPr/>
        </p:nvSpPr>
        <p:spPr>
          <a:xfrm>
            <a:off x="9515419" y="2532137"/>
            <a:ext cx="651113" cy="895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28"/>
              </a:lnSpc>
            </a:pPr>
            <a:r>
              <a:rPr lang="en-US" sz="5234" dirty="0">
                <a:solidFill>
                  <a:srgbClr val="FFFFFF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2</a:t>
            </a:r>
          </a:p>
        </p:txBody>
      </p:sp>
      <p:grpSp>
        <p:nvGrpSpPr>
          <p:cNvPr id="35" name="Group 35"/>
          <p:cNvGrpSpPr/>
          <p:nvPr/>
        </p:nvGrpSpPr>
        <p:grpSpPr>
          <a:xfrm>
            <a:off x="10602942" y="5981731"/>
            <a:ext cx="6040249" cy="3276569"/>
            <a:chOff x="0" y="0"/>
            <a:chExt cx="1590848" cy="862965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1590848" cy="862965"/>
            </a:xfrm>
            <a:custGeom>
              <a:avLst/>
              <a:gdLst/>
              <a:ahLst/>
              <a:cxnLst/>
              <a:rect l="l" t="t" r="r" b="b"/>
              <a:pathLst>
                <a:path w="1590848" h="862965">
                  <a:moveTo>
                    <a:pt x="128172" y="0"/>
                  </a:moveTo>
                  <a:lnTo>
                    <a:pt x="1462675" y="0"/>
                  </a:lnTo>
                  <a:cubicBezTo>
                    <a:pt x="1533463" y="0"/>
                    <a:pt x="1590848" y="57385"/>
                    <a:pt x="1590848" y="128172"/>
                  </a:cubicBezTo>
                  <a:lnTo>
                    <a:pt x="1590848" y="734793"/>
                  </a:lnTo>
                  <a:cubicBezTo>
                    <a:pt x="1590848" y="768786"/>
                    <a:pt x="1577344" y="801387"/>
                    <a:pt x="1553307" y="825424"/>
                  </a:cubicBezTo>
                  <a:cubicBezTo>
                    <a:pt x="1529270" y="849461"/>
                    <a:pt x="1496669" y="862965"/>
                    <a:pt x="1462675" y="862965"/>
                  </a:cubicBezTo>
                  <a:lnTo>
                    <a:pt x="128172" y="862965"/>
                  </a:lnTo>
                  <a:cubicBezTo>
                    <a:pt x="57385" y="862965"/>
                    <a:pt x="0" y="805580"/>
                    <a:pt x="0" y="734793"/>
                  </a:cubicBezTo>
                  <a:lnTo>
                    <a:pt x="0" y="128172"/>
                  </a:lnTo>
                  <a:cubicBezTo>
                    <a:pt x="0" y="57385"/>
                    <a:pt x="57385" y="0"/>
                    <a:pt x="12817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37" name="TextBox 37"/>
            <p:cNvSpPr txBox="1"/>
            <p:nvPr/>
          </p:nvSpPr>
          <p:spPr>
            <a:xfrm>
              <a:off x="0" y="-114300"/>
              <a:ext cx="1590848" cy="9772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8870"/>
                </a:lnSpc>
              </a:pPr>
              <a:endParaRPr dirty="0">
                <a:latin typeface="Montserrat Bold" pitchFamily="2" charset="0"/>
              </a:endParaRPr>
            </a:p>
          </p:txBody>
        </p:sp>
      </p:grpSp>
      <p:grpSp>
        <p:nvGrpSpPr>
          <p:cNvPr id="38" name="Group 38"/>
          <p:cNvGrpSpPr>
            <a:grpSpLocks noChangeAspect="1"/>
          </p:cNvGrpSpPr>
          <p:nvPr/>
        </p:nvGrpSpPr>
        <p:grpSpPr>
          <a:xfrm>
            <a:off x="15660451" y="6307963"/>
            <a:ext cx="1226808" cy="1226808"/>
            <a:chOff x="0" y="0"/>
            <a:chExt cx="495300" cy="4953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A649"/>
            </a:solidFill>
          </p:spPr>
        </p:sp>
        <p:sp>
          <p:nvSpPr>
            <p:cNvPr id="40" name="Freeform 40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41" name="TextBox 41"/>
          <p:cNvSpPr txBox="1"/>
          <p:nvPr/>
        </p:nvSpPr>
        <p:spPr>
          <a:xfrm>
            <a:off x="15948298" y="6464888"/>
            <a:ext cx="651113" cy="895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28"/>
              </a:lnSpc>
            </a:pPr>
            <a:r>
              <a:rPr lang="en-US" sz="5234" dirty="0">
                <a:solidFill>
                  <a:srgbClr val="FFFFFF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3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1660555" y="6250813"/>
            <a:ext cx="3925024" cy="53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480"/>
              </a:lnSpc>
            </a:pPr>
            <a:r>
              <a:rPr lang="en-US" sz="3200" b="1" spc="-176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Áp</a:t>
            </a:r>
            <a:r>
              <a:rPr lang="en-US" sz="3200" b="1" spc="-176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176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dụng</a:t>
            </a:r>
            <a:r>
              <a:rPr lang="en-US" sz="3200" b="1" spc="-176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176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công</a:t>
            </a:r>
            <a:r>
              <a:rPr lang="en-US" sz="3200" b="1" spc="-176" dirty="0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3200" b="1" spc="-176" dirty="0" err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thức</a:t>
            </a:r>
            <a:endParaRPr lang="en-US" sz="3200" b="1" spc="-176" dirty="0">
              <a:solidFill>
                <a:srgbClr val="284353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11140257" y="7182906"/>
            <a:ext cx="4704190" cy="1462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Thay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độ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dài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các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đã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biết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vào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công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thức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phù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2799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hợp</a:t>
            </a:r>
            <a:r>
              <a:rPr lang="en-US" sz="2799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97114" y="773562"/>
            <a:ext cx="3405966" cy="1153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79"/>
              </a:lnSpc>
            </a:pPr>
            <a:r>
              <a:rPr lang="en-US" sz="6699" b="1" spc="34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BƯỚC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028700" y="2222971"/>
            <a:ext cx="16230600" cy="7035329"/>
            <a:chOff x="0" y="0"/>
            <a:chExt cx="16616519" cy="7202610"/>
          </a:xfrm>
        </p:grpSpPr>
        <p:sp>
          <p:nvSpPr>
            <p:cNvPr id="4" name="Freeform 4"/>
            <p:cNvSpPr/>
            <p:nvPr/>
          </p:nvSpPr>
          <p:spPr>
            <a:xfrm>
              <a:off x="72390" y="72390"/>
              <a:ext cx="16471740" cy="7057830"/>
            </a:xfrm>
            <a:custGeom>
              <a:avLst/>
              <a:gdLst/>
              <a:ahLst/>
              <a:cxnLst/>
              <a:rect l="l" t="t" r="r" b="b"/>
              <a:pathLst>
                <a:path w="16471740" h="7057830">
                  <a:moveTo>
                    <a:pt x="0" y="0"/>
                  </a:moveTo>
                  <a:lnTo>
                    <a:pt x="16471740" y="0"/>
                  </a:lnTo>
                  <a:lnTo>
                    <a:pt x="16471740" y="7057830"/>
                  </a:lnTo>
                  <a:lnTo>
                    <a:pt x="0" y="7057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E8">
                <a:alpha val="49804"/>
              </a:srgbClr>
            </a:solidFill>
          </p:spPr>
        </p:sp>
        <p:sp>
          <p:nvSpPr>
            <p:cNvPr id="5" name="Freeform 5"/>
            <p:cNvSpPr/>
            <p:nvPr/>
          </p:nvSpPr>
          <p:spPr>
            <a:xfrm>
              <a:off x="0" y="0"/>
              <a:ext cx="16616519" cy="7202610"/>
            </a:xfrm>
            <a:custGeom>
              <a:avLst/>
              <a:gdLst/>
              <a:ahLst/>
              <a:cxnLst/>
              <a:rect l="l" t="t" r="r" b="b"/>
              <a:pathLst>
                <a:path w="16616519" h="7202610">
                  <a:moveTo>
                    <a:pt x="16471739" y="7057830"/>
                  </a:moveTo>
                  <a:lnTo>
                    <a:pt x="16616519" y="7057830"/>
                  </a:lnTo>
                  <a:lnTo>
                    <a:pt x="16616519" y="7202610"/>
                  </a:lnTo>
                  <a:lnTo>
                    <a:pt x="16471739" y="7202610"/>
                  </a:lnTo>
                  <a:lnTo>
                    <a:pt x="16471739" y="705783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7057830"/>
                  </a:lnTo>
                  <a:lnTo>
                    <a:pt x="0" y="7057830"/>
                  </a:lnTo>
                  <a:lnTo>
                    <a:pt x="0" y="144780"/>
                  </a:lnTo>
                  <a:close/>
                  <a:moveTo>
                    <a:pt x="0" y="7057830"/>
                  </a:moveTo>
                  <a:lnTo>
                    <a:pt x="144780" y="7057830"/>
                  </a:lnTo>
                  <a:lnTo>
                    <a:pt x="144780" y="7202610"/>
                  </a:lnTo>
                  <a:lnTo>
                    <a:pt x="0" y="7202610"/>
                  </a:lnTo>
                  <a:lnTo>
                    <a:pt x="0" y="7057830"/>
                  </a:lnTo>
                  <a:close/>
                  <a:moveTo>
                    <a:pt x="16471739" y="144780"/>
                  </a:moveTo>
                  <a:lnTo>
                    <a:pt x="16616519" y="144780"/>
                  </a:lnTo>
                  <a:lnTo>
                    <a:pt x="16616519" y="7057830"/>
                  </a:lnTo>
                  <a:lnTo>
                    <a:pt x="16471739" y="7057830"/>
                  </a:lnTo>
                  <a:lnTo>
                    <a:pt x="16471739" y="144780"/>
                  </a:lnTo>
                  <a:close/>
                  <a:moveTo>
                    <a:pt x="144780" y="7057830"/>
                  </a:moveTo>
                  <a:lnTo>
                    <a:pt x="16471739" y="7057830"/>
                  </a:lnTo>
                  <a:lnTo>
                    <a:pt x="16471739" y="7202610"/>
                  </a:lnTo>
                  <a:lnTo>
                    <a:pt x="144780" y="7202610"/>
                  </a:lnTo>
                  <a:lnTo>
                    <a:pt x="144780" y="7057830"/>
                  </a:lnTo>
                  <a:close/>
                  <a:moveTo>
                    <a:pt x="16471739" y="0"/>
                  </a:moveTo>
                  <a:lnTo>
                    <a:pt x="16616519" y="0"/>
                  </a:lnTo>
                  <a:lnTo>
                    <a:pt x="16616519" y="144780"/>
                  </a:lnTo>
                  <a:lnTo>
                    <a:pt x="16471739" y="144780"/>
                  </a:lnTo>
                  <a:lnTo>
                    <a:pt x="1647173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471739" y="0"/>
                  </a:lnTo>
                  <a:lnTo>
                    <a:pt x="1647173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D3B689">
                <a:alpha val="49804"/>
              </a:srgbClr>
            </a:solidFill>
          </p:spPr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534238" y="2874039"/>
            <a:ext cx="1226808" cy="1226808"/>
            <a:chOff x="0" y="0"/>
            <a:chExt cx="495300" cy="4953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A649"/>
            </a:solidFill>
          </p:spPr>
        </p:sp>
        <p:sp>
          <p:nvSpPr>
            <p:cNvPr id="8" name="Freeform 8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9" name="TextBox 9"/>
          <p:cNvSpPr txBox="1"/>
          <p:nvPr/>
        </p:nvSpPr>
        <p:spPr>
          <a:xfrm>
            <a:off x="1822085" y="3030964"/>
            <a:ext cx="651113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dirty="0">
                <a:solidFill>
                  <a:srgbClr val="FFFFFF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1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288428" y="3027803"/>
            <a:ext cx="9999466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299"/>
              </a:lnSpc>
            </a:pPr>
            <a:r>
              <a:rPr lang="en-US" sz="4500" b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Xác định các cạnh của tam giác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054446" y="4301283"/>
            <a:ext cx="4524383" cy="22476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Xác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định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đâu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là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,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,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so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với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góc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đã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cho</a:t>
            </a: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96303" y="726275"/>
            <a:ext cx="1060520" cy="1153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79"/>
              </a:lnSpc>
            </a:pPr>
            <a:r>
              <a:rPr lang="en-US" sz="6699" spc="341" dirty="0">
                <a:solidFill>
                  <a:srgbClr val="FDA649"/>
                </a:solidFill>
                <a:latin typeface="Montserrat Bold" pitchFamily="2" charset="0"/>
                <a:ea typeface="Gulfs Display"/>
                <a:cs typeface="Gulfs Display"/>
                <a:sym typeface="Gulfs Display"/>
              </a:rPr>
              <a:t>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1476769" y="7808093"/>
            <a:ext cx="2625901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endParaRPr lang="en-US" sz="3200" b="1" dirty="0">
              <a:solidFill>
                <a:srgbClr val="FDA649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4" name="AutoShape 14"/>
          <p:cNvSpPr/>
          <p:nvPr/>
        </p:nvSpPr>
        <p:spPr>
          <a:xfrm>
            <a:off x="9996303" y="7549491"/>
            <a:ext cx="4750041" cy="0"/>
          </a:xfrm>
          <a:prstGeom prst="line">
            <a:avLst/>
          </a:prstGeom>
          <a:ln w="142875" cap="rnd">
            <a:solidFill>
              <a:srgbClr val="284353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5" name="AutoShape 15"/>
          <p:cNvSpPr/>
          <p:nvPr/>
        </p:nvSpPr>
        <p:spPr>
          <a:xfrm rot="5400000">
            <a:off x="13268433" y="6210959"/>
            <a:ext cx="2816443" cy="0"/>
          </a:xfrm>
          <a:prstGeom prst="line">
            <a:avLst/>
          </a:prstGeom>
          <a:ln w="142875" cap="rnd">
            <a:solidFill>
              <a:srgbClr val="284353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6" name="AutoShape 16"/>
          <p:cNvSpPr/>
          <p:nvPr/>
        </p:nvSpPr>
        <p:spPr>
          <a:xfrm rot="-1799999">
            <a:off x="9686029" y="6206291"/>
            <a:ext cx="5372801" cy="0"/>
          </a:xfrm>
          <a:prstGeom prst="line">
            <a:avLst/>
          </a:prstGeom>
          <a:ln w="142875" cap="rnd">
            <a:solidFill>
              <a:srgbClr val="284353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7" name="Freeform 17"/>
          <p:cNvSpPr/>
          <p:nvPr/>
        </p:nvSpPr>
        <p:spPr>
          <a:xfrm rot="5653474">
            <a:off x="11215829" y="6968477"/>
            <a:ext cx="894103" cy="511438"/>
          </a:xfrm>
          <a:custGeom>
            <a:avLst/>
            <a:gdLst/>
            <a:ahLst/>
            <a:cxnLst/>
            <a:rect l="l" t="t" r="r" b="b"/>
            <a:pathLst>
              <a:path w="894103" h="511438">
                <a:moveTo>
                  <a:pt x="0" y="0"/>
                </a:moveTo>
                <a:lnTo>
                  <a:pt x="894103" y="0"/>
                </a:lnTo>
                <a:lnTo>
                  <a:pt x="894103" y="511438"/>
                </a:lnTo>
                <a:lnTo>
                  <a:pt x="0" y="5114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69485"/>
            </a:stretch>
          </a:blipFill>
        </p:spPr>
      </p:sp>
      <p:grpSp>
        <p:nvGrpSpPr>
          <p:cNvPr id="18" name="Group 18"/>
          <p:cNvGrpSpPr/>
          <p:nvPr/>
        </p:nvGrpSpPr>
        <p:grpSpPr>
          <a:xfrm>
            <a:off x="14102670" y="7009967"/>
            <a:ext cx="643674" cy="655366"/>
            <a:chOff x="0" y="0"/>
            <a:chExt cx="443583" cy="451641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43583" cy="451641"/>
            </a:xfrm>
            <a:custGeom>
              <a:avLst/>
              <a:gdLst/>
              <a:ahLst/>
              <a:cxnLst/>
              <a:rect l="l" t="t" r="r" b="b"/>
              <a:pathLst>
                <a:path w="443583" h="451641">
                  <a:moveTo>
                    <a:pt x="0" y="0"/>
                  </a:moveTo>
                  <a:lnTo>
                    <a:pt x="0" y="451641"/>
                  </a:lnTo>
                  <a:lnTo>
                    <a:pt x="443583" y="451641"/>
                  </a:lnTo>
                  <a:lnTo>
                    <a:pt x="443583" y="0"/>
                  </a:lnTo>
                  <a:lnTo>
                    <a:pt x="0" y="0"/>
                  </a:lnTo>
                  <a:close/>
                  <a:moveTo>
                    <a:pt x="382623" y="390681"/>
                  </a:moveTo>
                  <a:lnTo>
                    <a:pt x="59690" y="390681"/>
                  </a:lnTo>
                  <a:lnTo>
                    <a:pt x="59690" y="59690"/>
                  </a:lnTo>
                  <a:lnTo>
                    <a:pt x="382623" y="59690"/>
                  </a:lnTo>
                  <a:lnTo>
                    <a:pt x="382623" y="390681"/>
                  </a:ln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20" name="TextBox 20"/>
          <p:cNvSpPr txBox="1"/>
          <p:nvPr/>
        </p:nvSpPr>
        <p:spPr>
          <a:xfrm rot="-1812389">
            <a:off x="9702112" y="5471375"/>
            <a:ext cx="4909829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x cm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1662881" y="6771825"/>
            <a:ext cx="847096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35</a:t>
            </a:r>
          </a:p>
        </p:txBody>
      </p:sp>
      <p:sp>
        <p:nvSpPr>
          <p:cNvPr id="22" name="TextBox 22"/>
          <p:cNvSpPr txBox="1"/>
          <p:nvPr/>
        </p:nvSpPr>
        <p:spPr>
          <a:xfrm rot="5400000">
            <a:off x="13743182" y="6041669"/>
            <a:ext cx="2760218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15 cm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2272901" y="6771077"/>
            <a:ext cx="339375" cy="332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284353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o</a:t>
            </a:r>
          </a:p>
        </p:txBody>
      </p:sp>
      <p:sp>
        <p:nvSpPr>
          <p:cNvPr id="24" name="TextBox 24"/>
          <p:cNvSpPr txBox="1"/>
          <p:nvPr/>
        </p:nvSpPr>
        <p:spPr>
          <a:xfrm rot="5400000">
            <a:off x="14509405" y="5909961"/>
            <a:ext cx="2605724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endParaRPr lang="en-US" sz="3200" b="1" dirty="0">
              <a:solidFill>
                <a:srgbClr val="FDA649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5" name="TextBox 25"/>
          <p:cNvSpPr txBox="1"/>
          <p:nvPr/>
        </p:nvSpPr>
        <p:spPr>
          <a:xfrm rot="-1767088">
            <a:off x="9907906" y="5012867"/>
            <a:ext cx="3747770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DA649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3200" b="1" dirty="0">
              <a:solidFill>
                <a:srgbClr val="FDA649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43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2222971"/>
            <a:ext cx="16230600" cy="7035329"/>
            <a:chOff x="0" y="0"/>
            <a:chExt cx="16616519" cy="7202610"/>
          </a:xfrm>
        </p:grpSpPr>
        <p:sp>
          <p:nvSpPr>
            <p:cNvPr id="3" name="Freeform 3"/>
            <p:cNvSpPr/>
            <p:nvPr/>
          </p:nvSpPr>
          <p:spPr>
            <a:xfrm>
              <a:off x="72390" y="72390"/>
              <a:ext cx="16471740" cy="7057830"/>
            </a:xfrm>
            <a:custGeom>
              <a:avLst/>
              <a:gdLst/>
              <a:ahLst/>
              <a:cxnLst/>
              <a:rect l="l" t="t" r="r" b="b"/>
              <a:pathLst>
                <a:path w="16471740" h="7057830">
                  <a:moveTo>
                    <a:pt x="0" y="0"/>
                  </a:moveTo>
                  <a:lnTo>
                    <a:pt x="16471740" y="0"/>
                  </a:lnTo>
                  <a:lnTo>
                    <a:pt x="16471740" y="7057830"/>
                  </a:lnTo>
                  <a:lnTo>
                    <a:pt x="0" y="70578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4353"/>
            </a:solidFill>
          </p:spPr>
        </p:sp>
        <p:sp>
          <p:nvSpPr>
            <p:cNvPr id="4" name="Freeform 4"/>
            <p:cNvSpPr/>
            <p:nvPr/>
          </p:nvSpPr>
          <p:spPr>
            <a:xfrm>
              <a:off x="0" y="0"/>
              <a:ext cx="16616519" cy="7202610"/>
            </a:xfrm>
            <a:custGeom>
              <a:avLst/>
              <a:gdLst/>
              <a:ahLst/>
              <a:cxnLst/>
              <a:rect l="l" t="t" r="r" b="b"/>
              <a:pathLst>
                <a:path w="16616519" h="7202610">
                  <a:moveTo>
                    <a:pt x="16471739" y="7057830"/>
                  </a:moveTo>
                  <a:lnTo>
                    <a:pt x="16616519" y="7057830"/>
                  </a:lnTo>
                  <a:lnTo>
                    <a:pt x="16616519" y="7202610"/>
                  </a:lnTo>
                  <a:lnTo>
                    <a:pt x="16471739" y="7202610"/>
                  </a:lnTo>
                  <a:lnTo>
                    <a:pt x="16471739" y="705783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7057830"/>
                  </a:lnTo>
                  <a:lnTo>
                    <a:pt x="0" y="7057830"/>
                  </a:lnTo>
                  <a:lnTo>
                    <a:pt x="0" y="144780"/>
                  </a:lnTo>
                  <a:close/>
                  <a:moveTo>
                    <a:pt x="0" y="7057830"/>
                  </a:moveTo>
                  <a:lnTo>
                    <a:pt x="144780" y="7057830"/>
                  </a:lnTo>
                  <a:lnTo>
                    <a:pt x="144780" y="7202610"/>
                  </a:lnTo>
                  <a:lnTo>
                    <a:pt x="0" y="7202610"/>
                  </a:lnTo>
                  <a:lnTo>
                    <a:pt x="0" y="7057830"/>
                  </a:lnTo>
                  <a:close/>
                  <a:moveTo>
                    <a:pt x="16471739" y="144780"/>
                  </a:moveTo>
                  <a:lnTo>
                    <a:pt x="16616519" y="144780"/>
                  </a:lnTo>
                  <a:lnTo>
                    <a:pt x="16616519" y="7057830"/>
                  </a:lnTo>
                  <a:lnTo>
                    <a:pt x="16471739" y="7057830"/>
                  </a:lnTo>
                  <a:lnTo>
                    <a:pt x="16471739" y="144780"/>
                  </a:lnTo>
                  <a:close/>
                  <a:moveTo>
                    <a:pt x="144780" y="7057830"/>
                  </a:moveTo>
                  <a:lnTo>
                    <a:pt x="16471739" y="7057830"/>
                  </a:lnTo>
                  <a:lnTo>
                    <a:pt x="16471739" y="7202610"/>
                  </a:lnTo>
                  <a:lnTo>
                    <a:pt x="144780" y="7202610"/>
                  </a:lnTo>
                  <a:lnTo>
                    <a:pt x="144780" y="7057830"/>
                  </a:lnTo>
                  <a:close/>
                  <a:moveTo>
                    <a:pt x="16471739" y="0"/>
                  </a:moveTo>
                  <a:lnTo>
                    <a:pt x="16616519" y="0"/>
                  </a:lnTo>
                  <a:lnTo>
                    <a:pt x="16616519" y="144780"/>
                  </a:lnTo>
                  <a:lnTo>
                    <a:pt x="16471739" y="144780"/>
                  </a:lnTo>
                  <a:lnTo>
                    <a:pt x="1647173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471739" y="0"/>
                  </a:lnTo>
                  <a:lnTo>
                    <a:pt x="1647173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D3B689"/>
            </a:solidFill>
          </p:spPr>
        </p:sp>
      </p:grpSp>
      <p:grpSp>
        <p:nvGrpSpPr>
          <p:cNvPr id="5" name="Group 5"/>
          <p:cNvGrpSpPr>
            <a:grpSpLocks noChangeAspect="1"/>
          </p:cNvGrpSpPr>
          <p:nvPr/>
        </p:nvGrpSpPr>
        <p:grpSpPr>
          <a:xfrm>
            <a:off x="1625876" y="2753629"/>
            <a:ext cx="1226808" cy="1226808"/>
            <a:chOff x="0" y="0"/>
            <a:chExt cx="495300" cy="4953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A649"/>
            </a:solidFill>
          </p:spPr>
        </p:sp>
        <p:sp>
          <p:nvSpPr>
            <p:cNvPr id="7" name="Freeform 7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284353"/>
            </a:solidFill>
          </p:spPr>
        </p:sp>
      </p:grpSp>
      <p:sp>
        <p:nvSpPr>
          <p:cNvPr id="8" name="TextBox 8"/>
          <p:cNvSpPr txBox="1"/>
          <p:nvPr/>
        </p:nvSpPr>
        <p:spPr>
          <a:xfrm>
            <a:off x="11476769" y="7808093"/>
            <a:ext cx="2134856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endParaRPr lang="en-US" sz="3200" b="1" dirty="0">
              <a:solidFill>
                <a:srgbClr val="F6BC52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" name="AutoShape 9"/>
          <p:cNvSpPr/>
          <p:nvPr/>
        </p:nvSpPr>
        <p:spPr>
          <a:xfrm>
            <a:off x="9996303" y="7549491"/>
            <a:ext cx="4750041" cy="0"/>
          </a:xfrm>
          <a:prstGeom prst="line">
            <a:avLst/>
          </a:prstGeom>
          <a:ln w="14287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AutoShape 10"/>
          <p:cNvSpPr/>
          <p:nvPr/>
        </p:nvSpPr>
        <p:spPr>
          <a:xfrm rot="5400000">
            <a:off x="13268433" y="6210959"/>
            <a:ext cx="2816443" cy="0"/>
          </a:xfrm>
          <a:prstGeom prst="line">
            <a:avLst/>
          </a:prstGeom>
          <a:ln w="14287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1" name="AutoShape 11"/>
          <p:cNvSpPr/>
          <p:nvPr/>
        </p:nvSpPr>
        <p:spPr>
          <a:xfrm rot="-1799999">
            <a:off x="9686029" y="6206291"/>
            <a:ext cx="5372801" cy="0"/>
          </a:xfrm>
          <a:prstGeom prst="line">
            <a:avLst/>
          </a:prstGeom>
          <a:ln w="14287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2" name="Freeform 12"/>
          <p:cNvSpPr/>
          <p:nvPr/>
        </p:nvSpPr>
        <p:spPr>
          <a:xfrm rot="5653474">
            <a:off x="11215829" y="6968477"/>
            <a:ext cx="894103" cy="511438"/>
          </a:xfrm>
          <a:custGeom>
            <a:avLst/>
            <a:gdLst/>
            <a:ahLst/>
            <a:cxnLst/>
            <a:rect l="l" t="t" r="r" b="b"/>
            <a:pathLst>
              <a:path w="894103" h="511438">
                <a:moveTo>
                  <a:pt x="0" y="0"/>
                </a:moveTo>
                <a:lnTo>
                  <a:pt x="894103" y="0"/>
                </a:lnTo>
                <a:lnTo>
                  <a:pt x="894103" y="511438"/>
                </a:lnTo>
                <a:lnTo>
                  <a:pt x="0" y="5114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69485"/>
            </a:stretch>
          </a:blipFill>
        </p:spPr>
      </p:sp>
      <p:grpSp>
        <p:nvGrpSpPr>
          <p:cNvPr id="13" name="Group 13"/>
          <p:cNvGrpSpPr/>
          <p:nvPr/>
        </p:nvGrpSpPr>
        <p:grpSpPr>
          <a:xfrm>
            <a:off x="14102670" y="7009967"/>
            <a:ext cx="643674" cy="655366"/>
            <a:chOff x="0" y="0"/>
            <a:chExt cx="443583" cy="451641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443583" cy="451641"/>
            </a:xfrm>
            <a:custGeom>
              <a:avLst/>
              <a:gdLst/>
              <a:ahLst/>
              <a:cxnLst/>
              <a:rect l="l" t="t" r="r" b="b"/>
              <a:pathLst>
                <a:path w="443583" h="451641">
                  <a:moveTo>
                    <a:pt x="0" y="0"/>
                  </a:moveTo>
                  <a:lnTo>
                    <a:pt x="0" y="451641"/>
                  </a:lnTo>
                  <a:lnTo>
                    <a:pt x="443583" y="451641"/>
                  </a:lnTo>
                  <a:lnTo>
                    <a:pt x="443583" y="0"/>
                  </a:lnTo>
                  <a:lnTo>
                    <a:pt x="0" y="0"/>
                  </a:lnTo>
                  <a:close/>
                  <a:moveTo>
                    <a:pt x="382623" y="390681"/>
                  </a:moveTo>
                  <a:lnTo>
                    <a:pt x="59690" y="390681"/>
                  </a:lnTo>
                  <a:lnTo>
                    <a:pt x="59690" y="59690"/>
                  </a:lnTo>
                  <a:lnTo>
                    <a:pt x="382623" y="59690"/>
                  </a:lnTo>
                  <a:lnTo>
                    <a:pt x="382623" y="39068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5" name="Freeform 15"/>
          <p:cNvSpPr/>
          <p:nvPr/>
        </p:nvSpPr>
        <p:spPr>
          <a:xfrm>
            <a:off x="5713943" y="7722404"/>
            <a:ext cx="1305084" cy="785423"/>
          </a:xfrm>
          <a:custGeom>
            <a:avLst/>
            <a:gdLst/>
            <a:ahLst/>
            <a:cxnLst/>
            <a:rect l="l" t="t" r="r" b="b"/>
            <a:pathLst>
              <a:path w="1305084" h="785423">
                <a:moveTo>
                  <a:pt x="0" y="0"/>
                </a:moveTo>
                <a:lnTo>
                  <a:pt x="1305083" y="0"/>
                </a:lnTo>
                <a:lnTo>
                  <a:pt x="1305083" y="785423"/>
                </a:lnTo>
                <a:lnTo>
                  <a:pt x="0" y="78542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600277" y="2870250"/>
            <a:ext cx="11146067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299"/>
              </a:lnSpc>
            </a:pPr>
            <a:r>
              <a:rPr lang="en-US" sz="4500" b="1">
                <a:solidFill>
                  <a:srgbClr val="284353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Chọn đúng tỉ số lượng giác cần dùng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316015" y="4263189"/>
            <a:ext cx="6191931" cy="34195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👉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Dựa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vào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mẹo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SOH – CAH – TOA: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Sin =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3200" b="1" dirty="0">
              <a:solidFill>
                <a:srgbClr val="FEFDEF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Cos =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3200" b="1" dirty="0">
              <a:solidFill>
                <a:srgbClr val="FEFDEF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Tan =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đối</a:t>
            </a:r>
            <a:r>
              <a:rPr lang="en-US" sz="3200" b="1" dirty="0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 / </a:t>
            </a:r>
            <a:r>
              <a:rPr lang="en-US" sz="3200" b="1" dirty="0" err="1">
                <a:solidFill>
                  <a:srgbClr val="FEFDE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endParaRPr lang="en-US" sz="3200" b="1" dirty="0">
              <a:solidFill>
                <a:srgbClr val="FEFDEF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  <a:p>
            <a:pPr algn="l">
              <a:lnSpc>
                <a:spcPts val="4480"/>
              </a:lnSpc>
            </a:pPr>
            <a:endParaRPr lang="en-US" sz="3200" b="1" dirty="0">
              <a:solidFill>
                <a:srgbClr val="FEFDEF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5426106" y="7855345"/>
            <a:ext cx="3816070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FFFFF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SOH CAH TOA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019026" y="850100"/>
            <a:ext cx="3405966" cy="1153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79"/>
              </a:lnSpc>
            </a:pPr>
            <a:r>
              <a:rPr lang="en-US" sz="6699" b="1" spc="341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BƯỚC 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9507946" y="850100"/>
            <a:ext cx="2413570" cy="1153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79"/>
              </a:lnSpc>
            </a:pPr>
            <a:r>
              <a:rPr lang="en-US" sz="6699" spc="341" dirty="0">
                <a:solidFill>
                  <a:srgbClr val="F6BC52"/>
                </a:solidFill>
                <a:latin typeface="Montserrat Bold" pitchFamily="2" charset="0"/>
                <a:ea typeface="Gulfs Display"/>
                <a:cs typeface="Gulfs Display"/>
                <a:sym typeface="Gulfs Display"/>
              </a:rPr>
              <a:t>2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913724" y="2910554"/>
            <a:ext cx="651113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dirty="0">
                <a:solidFill>
                  <a:srgbClr val="FFFFFF"/>
                </a:solidFill>
                <a:latin typeface="Montserrat Bold" pitchFamily="2" charset="0"/>
                <a:ea typeface="Staatliches"/>
                <a:cs typeface="Staatliches"/>
                <a:sym typeface="Staatliches"/>
              </a:rPr>
              <a:t>2</a:t>
            </a:r>
          </a:p>
        </p:txBody>
      </p:sp>
      <p:sp>
        <p:nvSpPr>
          <p:cNvPr id="22" name="TextBox 22"/>
          <p:cNvSpPr txBox="1"/>
          <p:nvPr/>
        </p:nvSpPr>
        <p:spPr>
          <a:xfrm rot="-1812389">
            <a:off x="9702112" y="5471375"/>
            <a:ext cx="4909829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FFFF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x cm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1662881" y="6771825"/>
            <a:ext cx="847096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FFFF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35</a:t>
            </a:r>
          </a:p>
        </p:txBody>
      </p:sp>
      <p:sp>
        <p:nvSpPr>
          <p:cNvPr id="24" name="TextBox 24"/>
          <p:cNvSpPr txBox="1"/>
          <p:nvPr/>
        </p:nvSpPr>
        <p:spPr>
          <a:xfrm rot="5400000">
            <a:off x="13743182" y="6041669"/>
            <a:ext cx="2760218" cy="5341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FFFF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15 cm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2272901" y="6771077"/>
            <a:ext cx="339375" cy="332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dirty="0">
                <a:solidFill>
                  <a:srgbClr val="FFFFFF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o</a:t>
            </a:r>
          </a:p>
        </p:txBody>
      </p:sp>
      <p:sp>
        <p:nvSpPr>
          <p:cNvPr id="26" name="TextBox 26"/>
          <p:cNvSpPr txBox="1"/>
          <p:nvPr/>
        </p:nvSpPr>
        <p:spPr>
          <a:xfrm rot="5400000">
            <a:off x="14818273" y="6075344"/>
            <a:ext cx="2162307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kề</a:t>
            </a:r>
            <a:endParaRPr lang="en-US" sz="3200" b="1" dirty="0">
              <a:solidFill>
                <a:srgbClr val="F6BC52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7" name="TextBox 27"/>
          <p:cNvSpPr txBox="1"/>
          <p:nvPr/>
        </p:nvSpPr>
        <p:spPr>
          <a:xfrm rot="-1767088">
            <a:off x="10315155" y="4947892"/>
            <a:ext cx="2881822" cy="530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 dirty="0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Cạnh </a:t>
            </a:r>
            <a:r>
              <a:rPr lang="en-US" sz="3200" b="1" dirty="0" err="1">
                <a:solidFill>
                  <a:srgbClr val="F6BC52"/>
                </a:solidFill>
                <a:latin typeface="Montserrat Bold" pitchFamily="2" charset="0"/>
                <a:ea typeface="Montserrat Medium"/>
                <a:cs typeface="Montserrat Medium"/>
                <a:sym typeface="Montserrat Medium"/>
              </a:rPr>
              <a:t>huyền</a:t>
            </a:r>
            <a:endParaRPr lang="en-US" sz="3200" b="1" dirty="0">
              <a:solidFill>
                <a:srgbClr val="F6BC52"/>
              </a:solidFill>
              <a:latin typeface="Montserrat Bold" pitchFamily="2" charset="0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223</Words>
  <Application>Microsoft Office PowerPoint</Application>
  <PresentationFormat>Custom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Montserrat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lượng giác</dc:title>
  <cp:lastModifiedBy>WEUP - THIET KE - 07</cp:lastModifiedBy>
  <cp:revision>3</cp:revision>
  <dcterms:created xsi:type="dcterms:W3CDTF">2006-08-16T00:00:00Z</dcterms:created>
  <dcterms:modified xsi:type="dcterms:W3CDTF">2025-04-18T03:46:04Z</dcterms:modified>
  <dc:identifier>DAGi6Bm8STM</dc:identifier>
</cp:coreProperties>
</file>