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honburi" panose="00000500000000000000" pitchFamily="2" charset="-34"/>
      <p:regular r:id="rId6"/>
    </p:embeddedFont>
    <p:embeddedFont>
      <p:font typeface="Fraunces" panose="020B0604020202020204" charset="0"/>
      <p:regular r:id="rId7"/>
    </p:embeddedFont>
    <p:embeddedFont>
      <p:font typeface="Fraunces Bold" panose="020B0604020202020204" charset="0"/>
      <p:regular r:id="rId8"/>
    </p:embeddedFont>
    <p:embeddedFont>
      <p:font typeface="Fraunces Bold Italics" panose="020B0604020202020204" charset="0"/>
      <p:regular r:id="rId9"/>
    </p:embeddedFon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Montserrat Bold" pitchFamily="2" charset="0"/>
      <p:regular r:id="rId14"/>
      <p:bold r:id="rId15"/>
    </p:embeddedFont>
    <p:embeddedFont>
      <p:font typeface="Montserrat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862" y="8334375"/>
            <a:ext cx="19507723" cy="1343307"/>
            <a:chOff x="0" y="0"/>
            <a:chExt cx="5137837" cy="353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837" cy="353793"/>
            </a:xfrm>
            <a:custGeom>
              <a:avLst/>
              <a:gdLst/>
              <a:ahLst/>
              <a:cxnLst/>
              <a:rect l="l" t="t" r="r" b="b"/>
              <a:pathLst>
                <a:path w="5137837" h="353793">
                  <a:moveTo>
                    <a:pt x="0" y="0"/>
                  </a:moveTo>
                  <a:lnTo>
                    <a:pt x="5137837" y="0"/>
                  </a:lnTo>
                  <a:lnTo>
                    <a:pt x="5137837" y="353793"/>
                  </a:lnTo>
                  <a:lnTo>
                    <a:pt x="0" y="353793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37837" cy="391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93747" y="1388186"/>
            <a:ext cx="9155964" cy="6638074"/>
          </a:xfrm>
          <a:custGeom>
            <a:avLst/>
            <a:gdLst/>
            <a:ahLst/>
            <a:cxnLst/>
            <a:rect l="l" t="t" r="r" b="b"/>
            <a:pathLst>
              <a:path w="9155964" h="6638074">
                <a:moveTo>
                  <a:pt x="0" y="0"/>
                </a:moveTo>
                <a:lnTo>
                  <a:pt x="9155964" y="0"/>
                </a:lnTo>
                <a:lnTo>
                  <a:pt x="9155964" y="6638074"/>
                </a:lnTo>
                <a:lnTo>
                  <a:pt x="0" y="663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09340" y="744901"/>
            <a:ext cx="2974644" cy="2439208"/>
          </a:xfrm>
          <a:custGeom>
            <a:avLst/>
            <a:gdLst/>
            <a:ahLst/>
            <a:cxnLst/>
            <a:rect l="l" t="t" r="r" b="b"/>
            <a:pathLst>
              <a:path w="2974644" h="2439208">
                <a:moveTo>
                  <a:pt x="0" y="0"/>
                </a:moveTo>
                <a:lnTo>
                  <a:pt x="2974644" y="0"/>
                </a:lnTo>
                <a:lnTo>
                  <a:pt x="2974644" y="2439208"/>
                </a:lnTo>
                <a:lnTo>
                  <a:pt x="0" y="2439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88915" y="1907355"/>
            <a:ext cx="9770385" cy="544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74"/>
              </a:lnSpc>
            </a:pPr>
            <a:r>
              <a:rPr lang="en-US" sz="11499">
                <a:solidFill>
                  <a:srgbClr val="320B01"/>
                </a:solidFill>
                <a:latin typeface="Chonburi"/>
                <a:ea typeface="Chonburi"/>
                <a:cs typeface="Chonburi"/>
                <a:sym typeface="Chonburi"/>
              </a:rPr>
              <a:t>Present Continuous Tense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67056" y="1462950"/>
            <a:ext cx="10753888" cy="8174561"/>
            <a:chOff x="0" y="0"/>
            <a:chExt cx="2832300" cy="2152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2300" cy="2152971"/>
            </a:xfrm>
            <a:custGeom>
              <a:avLst/>
              <a:gdLst/>
              <a:ahLst/>
              <a:cxnLst/>
              <a:rect l="l" t="t" r="r" b="b"/>
              <a:pathLst>
                <a:path w="2832300" h="2152971">
                  <a:moveTo>
                    <a:pt x="36716" y="0"/>
                  </a:moveTo>
                  <a:lnTo>
                    <a:pt x="2795584" y="0"/>
                  </a:lnTo>
                  <a:cubicBezTo>
                    <a:pt x="2815862" y="0"/>
                    <a:pt x="2832300" y="16438"/>
                    <a:pt x="2832300" y="36716"/>
                  </a:cubicBezTo>
                  <a:lnTo>
                    <a:pt x="2832300" y="2116255"/>
                  </a:lnTo>
                  <a:cubicBezTo>
                    <a:pt x="2832300" y="2125993"/>
                    <a:pt x="2828432" y="2135331"/>
                    <a:pt x="2821546" y="2142217"/>
                  </a:cubicBezTo>
                  <a:cubicBezTo>
                    <a:pt x="2814660" y="2149103"/>
                    <a:pt x="2805322" y="2152971"/>
                    <a:pt x="2795584" y="2152971"/>
                  </a:cubicBezTo>
                  <a:lnTo>
                    <a:pt x="36716" y="2152971"/>
                  </a:lnTo>
                  <a:cubicBezTo>
                    <a:pt x="16438" y="2152971"/>
                    <a:pt x="0" y="2136533"/>
                    <a:pt x="0" y="2116255"/>
                  </a:cubicBezTo>
                  <a:lnTo>
                    <a:pt x="0" y="36716"/>
                  </a:lnTo>
                  <a:cubicBezTo>
                    <a:pt x="0" y="16438"/>
                    <a:pt x="16438" y="0"/>
                    <a:pt x="36716" y="0"/>
                  </a:cubicBezTo>
                  <a:close/>
                </a:path>
              </a:pathLst>
            </a:custGeom>
            <a:solidFill>
              <a:srgbClr val="F8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32300" cy="2191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06283" y="1885125"/>
            <a:ext cx="9834436" cy="726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730" lvl="1" indent="-406365" algn="just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Khẳng định: S + am/is/are + V-ing.</a:t>
            </a:r>
          </a:p>
          <a:p>
            <a:pPr algn="just">
              <a:lnSpc>
                <a:spcPts val="5270"/>
              </a:lnSpc>
            </a:pPr>
            <a:endParaRPr lang="en-US" sz="3764">
              <a:solidFill>
                <a:srgbClr val="320B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270"/>
              </a:lnSpc>
            </a:pP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   =&gt; </a:t>
            </a:r>
            <a:r>
              <a:rPr lang="en-US" sz="3764" i="1">
                <a:solidFill>
                  <a:srgbClr val="320B0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Ví dụ</a:t>
            </a: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: I am studying now.</a:t>
            </a:r>
          </a:p>
          <a:p>
            <a:pPr algn="just">
              <a:lnSpc>
                <a:spcPts val="5270"/>
              </a:lnSpc>
            </a:pPr>
            <a:endParaRPr lang="en-US" sz="3764">
              <a:solidFill>
                <a:srgbClr val="320B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12730" lvl="1" indent="-406365" algn="just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Phủ định: S + am/is/are + not + V-ing.</a:t>
            </a:r>
          </a:p>
          <a:p>
            <a:pPr algn="just">
              <a:lnSpc>
                <a:spcPts val="5270"/>
              </a:lnSpc>
            </a:pPr>
            <a:endParaRPr lang="en-US" sz="3764">
              <a:solidFill>
                <a:srgbClr val="320B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270"/>
              </a:lnSpc>
            </a:pP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   =&gt; </a:t>
            </a:r>
            <a:r>
              <a:rPr lang="en-US" sz="3764" i="1">
                <a:solidFill>
                  <a:srgbClr val="320B0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Ví dụ</a:t>
            </a: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: They are not watching TV</a:t>
            </a:r>
          </a:p>
          <a:p>
            <a:pPr algn="just">
              <a:lnSpc>
                <a:spcPts val="5270"/>
              </a:lnSpc>
            </a:pPr>
            <a:endParaRPr lang="en-US" sz="3764">
              <a:solidFill>
                <a:srgbClr val="320B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12730" lvl="1" indent="-406365" algn="just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Câu hỏi: Am/Is/Are + S + V-ing?</a:t>
            </a:r>
          </a:p>
          <a:p>
            <a:pPr algn="just">
              <a:lnSpc>
                <a:spcPts val="5270"/>
              </a:lnSpc>
            </a:pPr>
            <a:endParaRPr lang="en-US" sz="3764">
              <a:solidFill>
                <a:srgbClr val="320B0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5270"/>
              </a:lnSpc>
            </a:pP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   =&gt; </a:t>
            </a:r>
            <a:r>
              <a:rPr lang="en-US" sz="3764" i="1">
                <a:solidFill>
                  <a:srgbClr val="320B0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Ví dụ</a:t>
            </a:r>
            <a:r>
              <a:rPr lang="en-US" sz="3764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: Are you playing soccer?</a:t>
            </a:r>
          </a:p>
        </p:txBody>
      </p:sp>
      <p:sp>
        <p:nvSpPr>
          <p:cNvPr id="6" name="Freeform 6"/>
          <p:cNvSpPr/>
          <p:nvPr/>
        </p:nvSpPr>
        <p:spPr>
          <a:xfrm>
            <a:off x="13714122" y="3975871"/>
            <a:ext cx="3711338" cy="8247418"/>
          </a:xfrm>
          <a:custGeom>
            <a:avLst/>
            <a:gdLst/>
            <a:ahLst/>
            <a:cxnLst/>
            <a:rect l="l" t="t" r="r" b="b"/>
            <a:pathLst>
              <a:path w="3711338" h="8247418">
                <a:moveTo>
                  <a:pt x="0" y="0"/>
                </a:moveTo>
                <a:lnTo>
                  <a:pt x="3711338" y="0"/>
                </a:lnTo>
                <a:lnTo>
                  <a:pt x="3711338" y="8247418"/>
                </a:lnTo>
                <a:lnTo>
                  <a:pt x="0" y="8247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4081" y="6919517"/>
            <a:ext cx="3642202" cy="2717993"/>
          </a:xfrm>
          <a:custGeom>
            <a:avLst/>
            <a:gdLst/>
            <a:ahLst/>
            <a:cxnLst/>
            <a:rect l="l" t="t" r="r" b="b"/>
            <a:pathLst>
              <a:path w="3642202" h="2717993">
                <a:moveTo>
                  <a:pt x="0" y="0"/>
                </a:moveTo>
                <a:lnTo>
                  <a:pt x="3642202" y="0"/>
                </a:lnTo>
                <a:lnTo>
                  <a:pt x="3642202" y="2717993"/>
                </a:lnTo>
                <a:lnTo>
                  <a:pt x="0" y="2717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087729">
            <a:off x="-612110" y="612720"/>
            <a:ext cx="2352381" cy="4238525"/>
          </a:xfrm>
          <a:custGeom>
            <a:avLst/>
            <a:gdLst/>
            <a:ahLst/>
            <a:cxnLst/>
            <a:rect l="l" t="t" r="r" b="b"/>
            <a:pathLst>
              <a:path w="2352381" h="4238525">
                <a:moveTo>
                  <a:pt x="0" y="0"/>
                </a:moveTo>
                <a:lnTo>
                  <a:pt x="2352381" y="0"/>
                </a:lnTo>
                <a:lnTo>
                  <a:pt x="2352381" y="4238525"/>
                </a:lnTo>
                <a:lnTo>
                  <a:pt x="0" y="4238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08827" y="390137"/>
            <a:ext cx="16229347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 Present Continuous – 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208" y="2735439"/>
            <a:ext cx="19507723" cy="1118416"/>
            <a:chOff x="0" y="0"/>
            <a:chExt cx="5137837" cy="294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837" cy="294562"/>
            </a:xfrm>
            <a:custGeom>
              <a:avLst/>
              <a:gdLst/>
              <a:ahLst/>
              <a:cxnLst/>
              <a:rect l="l" t="t" r="r" b="b"/>
              <a:pathLst>
                <a:path w="5137837" h="294562">
                  <a:moveTo>
                    <a:pt x="0" y="0"/>
                  </a:moveTo>
                  <a:lnTo>
                    <a:pt x="5137837" y="0"/>
                  </a:lnTo>
                  <a:lnTo>
                    <a:pt x="5137837" y="294562"/>
                  </a:lnTo>
                  <a:lnTo>
                    <a:pt x="0" y="294562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37837" cy="332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5497827"/>
            <a:ext cx="3600653" cy="3760473"/>
          </a:xfrm>
          <a:custGeom>
            <a:avLst/>
            <a:gdLst/>
            <a:ahLst/>
            <a:cxnLst/>
            <a:rect l="l" t="t" r="r" b="b"/>
            <a:pathLst>
              <a:path w="3600653" h="3760473">
                <a:moveTo>
                  <a:pt x="0" y="0"/>
                </a:moveTo>
                <a:lnTo>
                  <a:pt x="3600653" y="0"/>
                </a:lnTo>
                <a:lnTo>
                  <a:pt x="3600653" y="3760473"/>
                </a:lnTo>
                <a:lnTo>
                  <a:pt x="0" y="3760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28557" y="5913897"/>
            <a:ext cx="5256429" cy="3344403"/>
          </a:xfrm>
          <a:custGeom>
            <a:avLst/>
            <a:gdLst/>
            <a:ahLst/>
            <a:cxnLst/>
            <a:rect l="l" t="t" r="r" b="b"/>
            <a:pathLst>
              <a:path w="5256429" h="3344403">
                <a:moveTo>
                  <a:pt x="0" y="0"/>
                </a:moveTo>
                <a:lnTo>
                  <a:pt x="5256429" y="0"/>
                </a:lnTo>
                <a:lnTo>
                  <a:pt x="5256429" y="3344403"/>
                </a:lnTo>
                <a:lnTo>
                  <a:pt x="0" y="3344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18142" y="6128591"/>
            <a:ext cx="5099322" cy="3129709"/>
          </a:xfrm>
          <a:custGeom>
            <a:avLst/>
            <a:gdLst/>
            <a:ahLst/>
            <a:cxnLst/>
            <a:rect l="l" t="t" r="r" b="b"/>
            <a:pathLst>
              <a:path w="5099322" h="3129709">
                <a:moveTo>
                  <a:pt x="0" y="0"/>
                </a:moveTo>
                <a:lnTo>
                  <a:pt x="5099322" y="0"/>
                </a:lnTo>
                <a:lnTo>
                  <a:pt x="5099322" y="3129709"/>
                </a:lnTo>
                <a:lnTo>
                  <a:pt x="0" y="3129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58120" y="906639"/>
            <a:ext cx="16229347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Activities Happening Now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024992"/>
            <a:ext cx="4187731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320B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5337" y="3024992"/>
            <a:ext cx="2462870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320B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Cooking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39053" y="3024992"/>
            <a:ext cx="2857500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320B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975" y="4345302"/>
            <a:ext cx="527315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He is reading a book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43033" y="4345302"/>
            <a:ext cx="582747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We are cooking dinner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52418" y="4345302"/>
            <a:ext cx="543076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0"/>
              </a:lnSpc>
              <a:spcBef>
                <a:spcPct val="0"/>
              </a:spcBef>
            </a:pPr>
            <a:r>
              <a:rPr lang="en-US" sz="3400">
                <a:solidFill>
                  <a:srgbClr val="320B01"/>
                </a:solidFill>
                <a:latin typeface="Montserrat"/>
                <a:ea typeface="Montserrat"/>
                <a:cs typeface="Montserrat"/>
                <a:sym typeface="Montserrat"/>
              </a:rPr>
              <a:t>She is listening to music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7768" y="1028700"/>
            <a:ext cx="2841682" cy="1380400"/>
          </a:xfrm>
          <a:custGeom>
            <a:avLst/>
            <a:gdLst/>
            <a:ahLst/>
            <a:cxnLst/>
            <a:rect l="l" t="t" r="r" b="b"/>
            <a:pathLst>
              <a:path w="2841682" h="1380400">
                <a:moveTo>
                  <a:pt x="0" y="0"/>
                </a:moveTo>
                <a:lnTo>
                  <a:pt x="2841683" y="0"/>
                </a:lnTo>
                <a:lnTo>
                  <a:pt x="2841683" y="1380400"/>
                </a:lnTo>
                <a:lnTo>
                  <a:pt x="0" y="138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01252" y="1222250"/>
            <a:ext cx="1658048" cy="993301"/>
          </a:xfrm>
          <a:custGeom>
            <a:avLst/>
            <a:gdLst/>
            <a:ahLst/>
            <a:cxnLst/>
            <a:rect l="l" t="t" r="r" b="b"/>
            <a:pathLst>
              <a:path w="1658048" h="993301">
                <a:moveTo>
                  <a:pt x="0" y="0"/>
                </a:moveTo>
                <a:lnTo>
                  <a:pt x="1658048" y="0"/>
                </a:lnTo>
                <a:lnTo>
                  <a:pt x="1658048" y="993300"/>
                </a:lnTo>
                <a:lnTo>
                  <a:pt x="0" y="993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38068" y="8136438"/>
            <a:ext cx="2659831" cy="2810918"/>
          </a:xfrm>
          <a:custGeom>
            <a:avLst/>
            <a:gdLst/>
            <a:ahLst/>
            <a:cxnLst/>
            <a:rect l="l" t="t" r="r" b="b"/>
            <a:pathLst>
              <a:path w="2659831" h="2810918">
                <a:moveTo>
                  <a:pt x="0" y="0"/>
                </a:moveTo>
                <a:lnTo>
                  <a:pt x="2659832" y="0"/>
                </a:lnTo>
                <a:lnTo>
                  <a:pt x="2659832" y="2810919"/>
                </a:lnTo>
                <a:lnTo>
                  <a:pt x="0" y="28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2034010"/>
            <a:ext cx="6514520" cy="7148993"/>
          </a:xfrm>
          <a:custGeom>
            <a:avLst/>
            <a:gdLst/>
            <a:ahLst/>
            <a:cxnLst/>
            <a:rect l="l" t="t" r="r" b="b"/>
            <a:pathLst>
              <a:path w="6514520" h="7148993">
                <a:moveTo>
                  <a:pt x="0" y="0"/>
                </a:moveTo>
                <a:lnTo>
                  <a:pt x="6514520" y="0"/>
                </a:lnTo>
                <a:lnTo>
                  <a:pt x="6514520" y="7148993"/>
                </a:lnTo>
                <a:lnTo>
                  <a:pt x="0" y="7148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37498" y="716890"/>
            <a:ext cx="1172532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320B01"/>
                </a:solidFill>
                <a:latin typeface="Fraunces Bold"/>
                <a:ea typeface="Fraunces Bold"/>
                <a:cs typeface="Fraunces Bold"/>
                <a:sym typeface="Fraunces Bold"/>
              </a:rPr>
              <a:t>Quick Exercises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06580" y="1644388"/>
            <a:ext cx="8803480" cy="761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3"/>
              </a:lnSpc>
            </a:pPr>
            <a:r>
              <a:rPr lang="en-US" sz="3596" b="1" i="1">
                <a:solidFill>
                  <a:srgbClr val="320B01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Bài tập 1: Điền chỗ trống</a:t>
            </a:r>
          </a:p>
          <a:p>
            <a:pPr marL="776419" lvl="1" indent="-388210" algn="l">
              <a:lnSpc>
                <a:spcPts val="7623"/>
              </a:lnSpc>
              <a:buAutoNum type="arabicPeriod"/>
            </a:pPr>
            <a:r>
              <a:rPr lang="en-US" sz="3596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 I ___ (am/is/are) studying English.</a:t>
            </a:r>
          </a:p>
          <a:p>
            <a:pPr marL="776419" lvl="1" indent="-388210" algn="l">
              <a:lnSpc>
                <a:spcPts val="7623"/>
              </a:lnSpc>
              <a:buAutoNum type="arabicPeriod"/>
            </a:pPr>
            <a:r>
              <a:rPr lang="en-US" sz="3596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 They ___ (is/are) not sleeping now.</a:t>
            </a:r>
          </a:p>
          <a:p>
            <a:pPr algn="l">
              <a:lnSpc>
                <a:spcPts val="7623"/>
              </a:lnSpc>
            </a:pPr>
            <a:r>
              <a:rPr lang="en-US" sz="3596" b="1" i="1">
                <a:solidFill>
                  <a:srgbClr val="320B01"/>
                </a:solidFill>
                <a:latin typeface="Fraunces Bold Italics"/>
                <a:ea typeface="Fraunces Bold Italics"/>
                <a:cs typeface="Fraunces Bold Italics"/>
                <a:sym typeface="Fraunces Bold Italics"/>
              </a:rPr>
              <a:t>Bài tập 2: Chọn đáp án đúng</a:t>
            </a:r>
          </a:p>
          <a:p>
            <a:pPr marL="776419" lvl="1" indent="-388210" algn="l">
              <a:lnSpc>
                <a:spcPts val="7623"/>
              </a:lnSpc>
              <a:buAutoNum type="arabicPeriod"/>
            </a:pPr>
            <a:r>
              <a:rPr lang="en-US" sz="3596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___ she cooking dinner?”</a:t>
            </a:r>
          </a:p>
          <a:p>
            <a:pPr algn="l">
              <a:lnSpc>
                <a:spcPts val="7623"/>
              </a:lnSpc>
            </a:pPr>
            <a:r>
              <a:rPr lang="en-US" sz="3596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       A. Is                        B. Are</a:t>
            </a:r>
          </a:p>
          <a:p>
            <a:pPr marL="776419" lvl="1" indent="-388210" algn="l">
              <a:lnSpc>
                <a:spcPts val="7623"/>
              </a:lnSpc>
              <a:buAutoNum type="arabicPeriod"/>
            </a:pPr>
            <a:r>
              <a:rPr lang="en-US" sz="3596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He ___ watching TV at the moment.</a:t>
            </a:r>
          </a:p>
          <a:p>
            <a:pPr marL="0" lvl="0" indent="0" algn="l">
              <a:lnSpc>
                <a:spcPts val="7623"/>
              </a:lnSpc>
            </a:pPr>
            <a:r>
              <a:rPr lang="en-US" sz="3596">
                <a:solidFill>
                  <a:srgbClr val="320B01"/>
                </a:solidFill>
                <a:latin typeface="Fraunces"/>
                <a:ea typeface="Fraunces"/>
                <a:cs typeface="Fraunces"/>
                <a:sym typeface="Fraunces"/>
              </a:rPr>
              <a:t>       A. am                     B. 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Chonburi</vt:lpstr>
      <vt:lpstr>Fraunces Bold Italics</vt:lpstr>
      <vt:lpstr>Montserrat</vt:lpstr>
      <vt:lpstr>Montserrat Italics</vt:lpstr>
      <vt:lpstr>Arial</vt:lpstr>
      <vt:lpstr>Fraunces Bold</vt:lpstr>
      <vt:lpstr>Fraunces</vt:lpstr>
      <vt:lpstr>Calibri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1: Tối giản tiếng anh</dc:title>
  <cp:lastModifiedBy>WEUP - THIET KE - 07</cp:lastModifiedBy>
  <cp:revision>2</cp:revision>
  <dcterms:created xsi:type="dcterms:W3CDTF">2006-08-16T00:00:00Z</dcterms:created>
  <dcterms:modified xsi:type="dcterms:W3CDTF">2025-04-18T07:30:47Z</dcterms:modified>
  <dc:identifier>DAGjSSZEcvc</dc:identifier>
</cp:coreProperties>
</file>