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18288000" cy="10287000"/>
  <p:notesSz cx="6858000" cy="9144000"/>
  <p:embeddedFontLst>
    <p:embeddedFont>
      <p:font typeface="Baloo" panose="020B0604020202020204" charset="0"/>
      <p:regular r:id="rId8"/>
    </p:embeddedFont>
    <p:embeddedFont>
      <p:font typeface="Montserrat" pitchFamily="2" charset="0"/>
      <p:regular r:id="rId9"/>
      <p:bold r:id="rId10"/>
      <p:italic r:id="rId11"/>
      <p:boldItalic r:id="rId12"/>
    </p:embeddedFont>
    <p:embeddedFont>
      <p:font typeface="Montserrat ExtraBold" pitchFamily="2" charset="0"/>
      <p:bold r:id="rId13"/>
      <p:boldItalic r:id="rId14"/>
    </p:embeddedFont>
    <p:embeddedFont>
      <p:font typeface="Montserrat SemiBold" pitchFamily="2" charset="0"/>
      <p:bold r:id="rId15"/>
      <p:boldItalic r:id="rId16"/>
    </p:embeddedFont>
    <p:embeddedFont>
      <p:font typeface="Open Sans" panose="020F0502020204030204" pitchFamily="34" charset="0"/>
      <p:regular r:id="rId17"/>
    </p:embeddedFont>
    <p:embeddedFont>
      <p:font typeface="Open Sans Bold" panose="020B0604020202020204" charset="0"/>
      <p:regular r:id="rId18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69" d="100"/>
          <a:sy n="69" d="100"/>
        </p:scale>
        <p:origin x="834" y="4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1.fntdata"/><Relationship Id="rId13" Type="http://schemas.openxmlformats.org/officeDocument/2006/relationships/font" Target="fonts/font6.fntdata"/><Relationship Id="rId18" Type="http://schemas.openxmlformats.org/officeDocument/2006/relationships/font" Target="fonts/font11.fntdata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font" Target="fonts/font5.fntdata"/><Relationship Id="rId17" Type="http://schemas.openxmlformats.org/officeDocument/2006/relationships/font" Target="fonts/font10.fntdata"/><Relationship Id="rId2" Type="http://schemas.openxmlformats.org/officeDocument/2006/relationships/slide" Target="slides/slide1.xml"/><Relationship Id="rId16" Type="http://schemas.openxmlformats.org/officeDocument/2006/relationships/font" Target="fonts/font9.fntdata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4.fntdata"/><Relationship Id="rId5" Type="http://schemas.openxmlformats.org/officeDocument/2006/relationships/slide" Target="slides/slide4.xml"/><Relationship Id="rId15" Type="http://schemas.openxmlformats.org/officeDocument/2006/relationships/font" Target="fonts/font8.fntdata"/><Relationship Id="rId10" Type="http://schemas.openxmlformats.org/officeDocument/2006/relationships/font" Target="fonts/font3.fntdata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font" Target="fonts/font2.fntdata"/><Relationship Id="rId14" Type="http://schemas.openxmlformats.org/officeDocument/2006/relationships/font" Target="fonts/font7.fntdata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4/18/2025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4/18/2025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4/18/2025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4/18/2025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12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svg"/><Relationship Id="rId5" Type="http://schemas.openxmlformats.org/officeDocument/2006/relationships/image" Target="../media/image4.sv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sv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6.svg"/><Relationship Id="rId7" Type="http://schemas.openxmlformats.org/officeDocument/2006/relationships/image" Target="../media/image15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5" Type="http://schemas.openxmlformats.org/officeDocument/2006/relationships/image" Target="../media/image13.svg"/><Relationship Id="rId4" Type="http://schemas.openxmlformats.org/officeDocument/2006/relationships/image" Target="../media/image12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18.svg"/><Relationship Id="rId7" Type="http://schemas.openxmlformats.org/officeDocument/2006/relationships/image" Target="../media/image22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png"/><Relationship Id="rId11" Type="http://schemas.openxmlformats.org/officeDocument/2006/relationships/image" Target="../media/image26.png"/><Relationship Id="rId5" Type="http://schemas.openxmlformats.org/officeDocument/2006/relationships/image" Target="../media/image20.svg"/><Relationship Id="rId10" Type="http://schemas.openxmlformats.org/officeDocument/2006/relationships/image" Target="../media/image25.png"/><Relationship Id="rId4" Type="http://schemas.openxmlformats.org/officeDocument/2006/relationships/image" Target="../media/image19.png"/><Relationship Id="rId9" Type="http://schemas.openxmlformats.org/officeDocument/2006/relationships/image" Target="../media/image2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sv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svg"/><Relationship Id="rId3" Type="http://schemas.openxmlformats.org/officeDocument/2006/relationships/image" Target="../media/image33.svg"/><Relationship Id="rId7" Type="http://schemas.openxmlformats.org/officeDocument/2006/relationships/image" Target="../media/image37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6.jpeg"/><Relationship Id="rId5" Type="http://schemas.openxmlformats.org/officeDocument/2006/relationships/image" Target="../media/image35.svg"/><Relationship Id="rId4" Type="http://schemas.openxmlformats.org/officeDocument/2006/relationships/image" Target="../media/image34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36.jpeg"/><Relationship Id="rId7" Type="http://schemas.openxmlformats.org/officeDocument/2006/relationships/image" Target="../media/image38.sv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7.png"/><Relationship Id="rId5" Type="http://schemas.openxmlformats.org/officeDocument/2006/relationships/image" Target="../media/image15.svg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CE6B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2814058" y="-2545711"/>
            <a:ext cx="15623192" cy="15509568"/>
          </a:xfrm>
          <a:custGeom>
            <a:avLst/>
            <a:gdLst/>
            <a:ahLst/>
            <a:cxnLst/>
            <a:rect l="l" t="t" r="r" b="b"/>
            <a:pathLst>
              <a:path w="15623192" h="15509568">
                <a:moveTo>
                  <a:pt x="0" y="0"/>
                </a:moveTo>
                <a:lnTo>
                  <a:pt x="15623191" y="0"/>
                </a:lnTo>
                <a:lnTo>
                  <a:pt x="15623191" y="15509568"/>
                </a:lnTo>
                <a:lnTo>
                  <a:pt x="0" y="1550956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 rot="635954">
            <a:off x="12600314" y="-925973"/>
            <a:ext cx="4337068" cy="2381445"/>
          </a:xfrm>
          <a:custGeom>
            <a:avLst/>
            <a:gdLst/>
            <a:ahLst/>
            <a:cxnLst/>
            <a:rect l="l" t="t" r="r" b="b"/>
            <a:pathLst>
              <a:path w="4337068" h="2381445">
                <a:moveTo>
                  <a:pt x="0" y="0"/>
                </a:moveTo>
                <a:lnTo>
                  <a:pt x="4337068" y="0"/>
                </a:lnTo>
                <a:lnTo>
                  <a:pt x="4337068" y="2381445"/>
                </a:lnTo>
                <a:lnTo>
                  <a:pt x="0" y="2381445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 rot="-9387507">
            <a:off x="4175204" y="8923342"/>
            <a:ext cx="5813856" cy="3541167"/>
          </a:xfrm>
          <a:custGeom>
            <a:avLst/>
            <a:gdLst/>
            <a:ahLst/>
            <a:cxnLst/>
            <a:rect l="l" t="t" r="r" b="b"/>
            <a:pathLst>
              <a:path w="5813856" h="3541167">
                <a:moveTo>
                  <a:pt x="0" y="0"/>
                </a:moveTo>
                <a:lnTo>
                  <a:pt x="5813856" y="0"/>
                </a:lnTo>
                <a:lnTo>
                  <a:pt x="5813856" y="3541166"/>
                </a:lnTo>
                <a:lnTo>
                  <a:pt x="0" y="3541166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623138" y="-1252781"/>
            <a:ext cx="3086812" cy="3086812"/>
          </a:xfrm>
          <a:custGeom>
            <a:avLst/>
            <a:gdLst/>
            <a:ahLst/>
            <a:cxnLst/>
            <a:rect l="l" t="t" r="r" b="b"/>
            <a:pathLst>
              <a:path w="3086812" h="3086812">
                <a:moveTo>
                  <a:pt x="0" y="0"/>
                </a:moveTo>
                <a:lnTo>
                  <a:pt x="3086812" y="0"/>
                </a:lnTo>
                <a:lnTo>
                  <a:pt x="3086812" y="3086813"/>
                </a:lnTo>
                <a:lnTo>
                  <a:pt x="0" y="3086813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7959427" y="724941"/>
            <a:ext cx="2494887" cy="2218181"/>
          </a:xfrm>
          <a:custGeom>
            <a:avLst/>
            <a:gdLst/>
            <a:ahLst/>
            <a:cxnLst/>
            <a:rect l="l" t="t" r="r" b="b"/>
            <a:pathLst>
              <a:path w="2494887" h="2218181">
                <a:moveTo>
                  <a:pt x="0" y="0"/>
                </a:moveTo>
                <a:lnTo>
                  <a:pt x="2494887" y="0"/>
                </a:lnTo>
                <a:lnTo>
                  <a:pt x="2494887" y="2218181"/>
                </a:lnTo>
                <a:lnTo>
                  <a:pt x="0" y="2218181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</p:sp>
      <p:grpSp>
        <p:nvGrpSpPr>
          <p:cNvPr id="7" name="Group 7"/>
          <p:cNvGrpSpPr/>
          <p:nvPr/>
        </p:nvGrpSpPr>
        <p:grpSpPr>
          <a:xfrm>
            <a:off x="1176632" y="5676916"/>
            <a:ext cx="7641810" cy="1476177"/>
            <a:chOff x="0" y="0"/>
            <a:chExt cx="13144360" cy="2539111"/>
          </a:xfrm>
        </p:grpSpPr>
        <p:sp>
          <p:nvSpPr>
            <p:cNvPr id="8" name="Freeform 8"/>
            <p:cNvSpPr/>
            <p:nvPr/>
          </p:nvSpPr>
          <p:spPr>
            <a:xfrm>
              <a:off x="-19558" y="-6477"/>
              <a:ext cx="13183223" cy="2559431"/>
            </a:xfrm>
            <a:custGeom>
              <a:avLst/>
              <a:gdLst/>
              <a:ahLst/>
              <a:cxnLst/>
              <a:rect l="l" t="t" r="r" b="b"/>
              <a:pathLst>
                <a:path w="13183223" h="2559431">
                  <a:moveTo>
                    <a:pt x="13154521" y="1279017"/>
                  </a:moveTo>
                  <a:cubicBezTo>
                    <a:pt x="13140042" y="1351661"/>
                    <a:pt x="13112483" y="1464564"/>
                    <a:pt x="13068287" y="1568450"/>
                  </a:cubicBezTo>
                  <a:cubicBezTo>
                    <a:pt x="13035649" y="1645031"/>
                    <a:pt x="12990563" y="1716405"/>
                    <a:pt x="12944971" y="1785874"/>
                  </a:cubicBezTo>
                  <a:cubicBezTo>
                    <a:pt x="12845657" y="1937385"/>
                    <a:pt x="12737707" y="2098421"/>
                    <a:pt x="12592418" y="2209546"/>
                  </a:cubicBezTo>
                  <a:cubicBezTo>
                    <a:pt x="12408903" y="2349754"/>
                    <a:pt x="12179668" y="2417191"/>
                    <a:pt x="11954243" y="2451227"/>
                  </a:cubicBezTo>
                  <a:cubicBezTo>
                    <a:pt x="11692877" y="2490724"/>
                    <a:pt x="11428210" y="2487803"/>
                    <a:pt x="11164558" y="2493772"/>
                  </a:cubicBezTo>
                  <a:cubicBezTo>
                    <a:pt x="10894048" y="2499995"/>
                    <a:pt x="10623918" y="2515870"/>
                    <a:pt x="10353789" y="2530475"/>
                  </a:cubicBezTo>
                  <a:cubicBezTo>
                    <a:pt x="2582291" y="2559431"/>
                    <a:pt x="1825117" y="2550033"/>
                    <a:pt x="1292479" y="2479802"/>
                  </a:cubicBezTo>
                  <a:cubicBezTo>
                    <a:pt x="841502" y="2420366"/>
                    <a:pt x="587502" y="2310003"/>
                    <a:pt x="286639" y="1948180"/>
                  </a:cubicBezTo>
                  <a:cubicBezTo>
                    <a:pt x="151130" y="1785239"/>
                    <a:pt x="54610" y="1588770"/>
                    <a:pt x="28702" y="1377188"/>
                  </a:cubicBezTo>
                  <a:cubicBezTo>
                    <a:pt x="0" y="1279017"/>
                    <a:pt x="39751" y="1080262"/>
                    <a:pt x="154559" y="878713"/>
                  </a:cubicBezTo>
                  <a:cubicBezTo>
                    <a:pt x="272288" y="671830"/>
                    <a:pt x="363347" y="509524"/>
                    <a:pt x="561594" y="374015"/>
                  </a:cubicBezTo>
                  <a:cubicBezTo>
                    <a:pt x="763397" y="235966"/>
                    <a:pt x="1094105" y="214757"/>
                    <a:pt x="1329309" y="154559"/>
                  </a:cubicBezTo>
                  <a:cubicBezTo>
                    <a:pt x="1393698" y="138049"/>
                    <a:pt x="1458595" y="123444"/>
                    <a:pt x="1523746" y="110363"/>
                  </a:cubicBezTo>
                  <a:cubicBezTo>
                    <a:pt x="1588770" y="97409"/>
                    <a:pt x="1772793" y="54610"/>
                    <a:pt x="1838960" y="50165"/>
                  </a:cubicBezTo>
                  <a:cubicBezTo>
                    <a:pt x="2134743" y="30353"/>
                    <a:pt x="2061083" y="46609"/>
                    <a:pt x="2189734" y="32004"/>
                  </a:cubicBezTo>
                  <a:cubicBezTo>
                    <a:pt x="2456053" y="1524"/>
                    <a:pt x="2705735" y="14986"/>
                    <a:pt x="6735212" y="7620"/>
                  </a:cubicBezTo>
                  <a:cubicBezTo>
                    <a:pt x="10486124" y="0"/>
                    <a:pt x="10811625" y="39624"/>
                    <a:pt x="11087468" y="32004"/>
                  </a:cubicBezTo>
                  <a:cubicBezTo>
                    <a:pt x="11351121" y="24765"/>
                    <a:pt x="11695926" y="42672"/>
                    <a:pt x="11958562" y="72771"/>
                  </a:cubicBezTo>
                  <a:cubicBezTo>
                    <a:pt x="12393663" y="122428"/>
                    <a:pt x="12640678" y="161163"/>
                    <a:pt x="12891758" y="540258"/>
                  </a:cubicBezTo>
                  <a:cubicBezTo>
                    <a:pt x="12955765" y="638302"/>
                    <a:pt x="13013042" y="740664"/>
                    <a:pt x="13058762" y="848614"/>
                  </a:cubicBezTo>
                  <a:cubicBezTo>
                    <a:pt x="13144996" y="1052957"/>
                    <a:pt x="13183223" y="1273937"/>
                    <a:pt x="13154521" y="1279017"/>
                  </a:cubicBezTo>
                  <a:close/>
                </a:path>
              </a:pathLst>
            </a:custGeom>
            <a:solidFill>
              <a:srgbClr val="F0BA7A"/>
            </a:solidFill>
          </p:spPr>
        </p:sp>
      </p:grpSp>
      <p:sp>
        <p:nvSpPr>
          <p:cNvPr id="9" name="Freeform 9"/>
          <p:cNvSpPr/>
          <p:nvPr/>
        </p:nvSpPr>
        <p:spPr>
          <a:xfrm>
            <a:off x="11603656" y="1745615"/>
            <a:ext cx="7982228" cy="15025371"/>
          </a:xfrm>
          <a:custGeom>
            <a:avLst/>
            <a:gdLst/>
            <a:ahLst/>
            <a:cxnLst/>
            <a:rect l="l" t="t" r="r" b="b"/>
            <a:pathLst>
              <a:path w="7982228" h="15025371">
                <a:moveTo>
                  <a:pt x="0" y="0"/>
                </a:moveTo>
                <a:lnTo>
                  <a:pt x="7982228" y="0"/>
                </a:lnTo>
                <a:lnTo>
                  <a:pt x="7982228" y="15025370"/>
                </a:lnTo>
                <a:lnTo>
                  <a:pt x="0" y="15025370"/>
                </a:lnTo>
                <a:lnTo>
                  <a:pt x="0" y="0"/>
                </a:lnTo>
                <a:close/>
              </a:path>
            </a:pathLst>
          </a:custGeom>
          <a:blipFill>
            <a:blip r:embed="rId12"/>
            <a:stretch>
              <a:fillRect/>
            </a:stretch>
          </a:blipFill>
        </p:spPr>
      </p:sp>
      <p:sp>
        <p:nvSpPr>
          <p:cNvPr id="10" name="TextBox 10"/>
          <p:cNvSpPr txBox="1"/>
          <p:nvPr/>
        </p:nvSpPr>
        <p:spPr>
          <a:xfrm>
            <a:off x="1028700" y="3701699"/>
            <a:ext cx="11043006" cy="150737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1759"/>
              </a:lnSpc>
            </a:pPr>
            <a:r>
              <a:rPr lang="en-US" sz="10690" spc="-106" dirty="0">
                <a:solidFill>
                  <a:srgbClr val="303F80"/>
                </a:solidFill>
                <a:latin typeface="Baloo"/>
                <a:ea typeface="Baloo"/>
                <a:cs typeface="Baloo"/>
                <a:sym typeface="Baloo"/>
              </a:rPr>
              <a:t>CẤU TẠO TẾ BÀO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1711914" y="6183548"/>
            <a:ext cx="6819253" cy="5200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989"/>
              </a:lnSpc>
            </a:pPr>
            <a:r>
              <a:rPr lang="en-US" sz="3799" dirty="0" err="1">
                <a:solidFill>
                  <a:srgbClr val="3F322B"/>
                </a:solidFill>
                <a:latin typeface="Open Sans"/>
                <a:ea typeface="Open Sans"/>
                <a:cs typeface="Open Sans"/>
                <a:sym typeface="Open Sans"/>
              </a:rPr>
              <a:t>Đơn</a:t>
            </a:r>
            <a:r>
              <a:rPr lang="en-US" sz="3799" dirty="0">
                <a:solidFill>
                  <a:srgbClr val="3F322B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3799" dirty="0" err="1">
                <a:solidFill>
                  <a:srgbClr val="3F322B"/>
                </a:solidFill>
                <a:latin typeface="Open Sans"/>
                <a:ea typeface="Open Sans"/>
                <a:cs typeface="Open Sans"/>
                <a:sym typeface="Open Sans"/>
              </a:rPr>
              <a:t>vị</a:t>
            </a:r>
            <a:r>
              <a:rPr lang="en-US" sz="3799" dirty="0">
                <a:solidFill>
                  <a:srgbClr val="3F322B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3799" dirty="0" err="1">
                <a:solidFill>
                  <a:srgbClr val="3F322B"/>
                </a:solidFill>
                <a:latin typeface="Open Sans"/>
                <a:ea typeface="Open Sans"/>
                <a:cs typeface="Open Sans"/>
                <a:sym typeface="Open Sans"/>
              </a:rPr>
              <a:t>cơ</a:t>
            </a:r>
            <a:r>
              <a:rPr lang="en-US" sz="3799" dirty="0">
                <a:solidFill>
                  <a:srgbClr val="3F322B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3799" dirty="0" err="1">
                <a:solidFill>
                  <a:srgbClr val="3F322B"/>
                </a:solidFill>
                <a:latin typeface="Open Sans"/>
                <a:ea typeface="Open Sans"/>
                <a:cs typeface="Open Sans"/>
                <a:sym typeface="Open Sans"/>
              </a:rPr>
              <a:t>bản</a:t>
            </a:r>
            <a:r>
              <a:rPr lang="en-US" sz="3799" dirty="0">
                <a:solidFill>
                  <a:srgbClr val="3F322B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3799" dirty="0" err="1">
                <a:solidFill>
                  <a:srgbClr val="3F322B"/>
                </a:solidFill>
                <a:latin typeface="Open Sans"/>
                <a:ea typeface="Open Sans"/>
                <a:cs typeface="Open Sans"/>
                <a:sym typeface="Open Sans"/>
              </a:rPr>
              <a:t>của</a:t>
            </a:r>
            <a:r>
              <a:rPr lang="en-US" sz="3799" dirty="0">
                <a:solidFill>
                  <a:srgbClr val="3F322B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3799" dirty="0" err="1">
                <a:solidFill>
                  <a:srgbClr val="3F322B"/>
                </a:solidFill>
                <a:latin typeface="Open Sans"/>
                <a:ea typeface="Open Sans"/>
                <a:cs typeface="Open Sans"/>
                <a:sym typeface="Open Sans"/>
              </a:rPr>
              <a:t>sự</a:t>
            </a:r>
            <a:r>
              <a:rPr lang="en-US" sz="3799" dirty="0">
                <a:solidFill>
                  <a:srgbClr val="3F322B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3799" dirty="0" err="1">
                <a:solidFill>
                  <a:srgbClr val="3F322B"/>
                </a:solidFill>
                <a:latin typeface="Open Sans"/>
                <a:ea typeface="Open Sans"/>
                <a:cs typeface="Open Sans"/>
                <a:sym typeface="Open Sans"/>
              </a:rPr>
              <a:t>sống</a:t>
            </a:r>
            <a:endParaRPr lang="en-US" sz="3799" dirty="0">
              <a:solidFill>
                <a:srgbClr val="3F322B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8E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8855091" y="1907108"/>
            <a:ext cx="7764617" cy="3567885"/>
            <a:chOff x="0" y="0"/>
            <a:chExt cx="18014466" cy="8277749"/>
          </a:xfrm>
        </p:grpSpPr>
        <p:sp>
          <p:nvSpPr>
            <p:cNvPr id="3" name="Freeform 3"/>
            <p:cNvSpPr/>
            <p:nvPr/>
          </p:nvSpPr>
          <p:spPr>
            <a:xfrm>
              <a:off x="-19304" y="-3175"/>
              <a:ext cx="18040756" cy="8285497"/>
            </a:xfrm>
            <a:custGeom>
              <a:avLst/>
              <a:gdLst/>
              <a:ahLst/>
              <a:cxnLst/>
              <a:rect l="l" t="t" r="r" b="b"/>
              <a:pathLst>
                <a:path w="18040756" h="8285497">
                  <a:moveTo>
                    <a:pt x="18015990" y="7701804"/>
                  </a:moveTo>
                  <a:cubicBezTo>
                    <a:pt x="17994273" y="7819152"/>
                    <a:pt x="17945506" y="7970409"/>
                    <a:pt x="17860162" y="8054102"/>
                  </a:cubicBezTo>
                  <a:cubicBezTo>
                    <a:pt x="17674868" y="8235712"/>
                    <a:pt x="17308728" y="8255651"/>
                    <a:pt x="16901692" y="8232284"/>
                  </a:cubicBezTo>
                  <a:cubicBezTo>
                    <a:pt x="16609338" y="8215519"/>
                    <a:pt x="16406138" y="8258446"/>
                    <a:pt x="16113277" y="8261239"/>
                  </a:cubicBezTo>
                  <a:cubicBezTo>
                    <a:pt x="15815081" y="8264034"/>
                    <a:pt x="15679444" y="8265303"/>
                    <a:pt x="15381121" y="8268097"/>
                  </a:cubicBezTo>
                  <a:cubicBezTo>
                    <a:pt x="10592177" y="8270891"/>
                    <a:pt x="2587498" y="8273685"/>
                    <a:pt x="2289302" y="8276479"/>
                  </a:cubicBezTo>
                  <a:cubicBezTo>
                    <a:pt x="1995678" y="8279273"/>
                    <a:pt x="1701800" y="8285497"/>
                    <a:pt x="1408303" y="8274828"/>
                  </a:cubicBezTo>
                  <a:cubicBezTo>
                    <a:pt x="1260348" y="8269494"/>
                    <a:pt x="1112393" y="8259461"/>
                    <a:pt x="965454" y="8241681"/>
                  </a:cubicBezTo>
                  <a:cubicBezTo>
                    <a:pt x="844931" y="8227076"/>
                    <a:pt x="723900" y="8209042"/>
                    <a:pt x="607949" y="8172339"/>
                  </a:cubicBezTo>
                  <a:cubicBezTo>
                    <a:pt x="501777" y="8138811"/>
                    <a:pt x="399542" y="8089535"/>
                    <a:pt x="315849" y="8015113"/>
                  </a:cubicBezTo>
                  <a:cubicBezTo>
                    <a:pt x="227203" y="7936247"/>
                    <a:pt x="170053" y="7831090"/>
                    <a:pt x="135636" y="7718568"/>
                  </a:cubicBezTo>
                  <a:cubicBezTo>
                    <a:pt x="98425" y="7596902"/>
                    <a:pt x="85852" y="7469013"/>
                    <a:pt x="71882" y="7343029"/>
                  </a:cubicBezTo>
                  <a:cubicBezTo>
                    <a:pt x="55626" y="7196344"/>
                    <a:pt x="40894" y="7049532"/>
                    <a:pt x="27813" y="6902593"/>
                  </a:cubicBezTo>
                  <a:cubicBezTo>
                    <a:pt x="14732" y="5087980"/>
                    <a:pt x="32004" y="4437838"/>
                    <a:pt x="22225" y="1259967"/>
                  </a:cubicBezTo>
                  <a:cubicBezTo>
                    <a:pt x="12319" y="1113282"/>
                    <a:pt x="30734" y="951865"/>
                    <a:pt x="33020" y="804799"/>
                  </a:cubicBezTo>
                  <a:cubicBezTo>
                    <a:pt x="35052" y="677926"/>
                    <a:pt x="0" y="445389"/>
                    <a:pt x="66040" y="335788"/>
                  </a:cubicBezTo>
                  <a:cubicBezTo>
                    <a:pt x="123444" y="240665"/>
                    <a:pt x="205232" y="159639"/>
                    <a:pt x="302387" y="105410"/>
                  </a:cubicBezTo>
                  <a:cubicBezTo>
                    <a:pt x="461137" y="16764"/>
                    <a:pt x="641858" y="2032"/>
                    <a:pt x="821055" y="10033"/>
                  </a:cubicBezTo>
                  <a:cubicBezTo>
                    <a:pt x="915289" y="10033"/>
                    <a:pt x="1009396" y="10287"/>
                    <a:pt x="1103630" y="10668"/>
                  </a:cubicBezTo>
                  <a:cubicBezTo>
                    <a:pt x="1675130" y="13081"/>
                    <a:pt x="2246503" y="21336"/>
                    <a:pt x="7234840" y="18796"/>
                  </a:cubicBezTo>
                  <a:cubicBezTo>
                    <a:pt x="15280918" y="17526"/>
                    <a:pt x="15546476" y="10541"/>
                    <a:pt x="15812160" y="5334"/>
                  </a:cubicBezTo>
                  <a:cubicBezTo>
                    <a:pt x="16085844" y="0"/>
                    <a:pt x="16359530" y="5334"/>
                    <a:pt x="16633088" y="10160"/>
                  </a:cubicBezTo>
                  <a:cubicBezTo>
                    <a:pt x="16910202" y="14986"/>
                    <a:pt x="17186808" y="13208"/>
                    <a:pt x="17463921" y="9144"/>
                  </a:cubicBezTo>
                  <a:cubicBezTo>
                    <a:pt x="17652770" y="6350"/>
                    <a:pt x="17898262" y="30734"/>
                    <a:pt x="17982336" y="230505"/>
                  </a:cubicBezTo>
                  <a:cubicBezTo>
                    <a:pt x="18006973" y="289052"/>
                    <a:pt x="18013069" y="353060"/>
                    <a:pt x="18014847" y="415925"/>
                  </a:cubicBezTo>
                  <a:cubicBezTo>
                    <a:pt x="18017007" y="488442"/>
                    <a:pt x="18016626" y="561086"/>
                    <a:pt x="18017387" y="633603"/>
                  </a:cubicBezTo>
                  <a:cubicBezTo>
                    <a:pt x="18018912" y="781558"/>
                    <a:pt x="17984240" y="1194054"/>
                    <a:pt x="17985891" y="2730796"/>
                  </a:cubicBezTo>
                  <a:cubicBezTo>
                    <a:pt x="17989066" y="6963807"/>
                    <a:pt x="18028437" y="6997335"/>
                    <a:pt x="18031485" y="7295277"/>
                  </a:cubicBezTo>
                  <a:cubicBezTo>
                    <a:pt x="18032882" y="7430405"/>
                    <a:pt x="18040756" y="7568200"/>
                    <a:pt x="18015990" y="7701804"/>
                  </a:cubicBezTo>
                  <a:close/>
                </a:path>
              </a:pathLst>
            </a:custGeom>
            <a:solidFill>
              <a:srgbClr val="D5DEE1"/>
            </a:solidFill>
          </p:spPr>
        </p:sp>
      </p:grpSp>
      <p:sp>
        <p:nvSpPr>
          <p:cNvPr id="4" name="Freeform 4"/>
          <p:cNvSpPr/>
          <p:nvPr/>
        </p:nvSpPr>
        <p:spPr>
          <a:xfrm rot="-9387507">
            <a:off x="6922540" y="8677475"/>
            <a:ext cx="5813856" cy="3541167"/>
          </a:xfrm>
          <a:custGeom>
            <a:avLst/>
            <a:gdLst/>
            <a:ahLst/>
            <a:cxnLst/>
            <a:rect l="l" t="t" r="r" b="b"/>
            <a:pathLst>
              <a:path w="5813856" h="3541167">
                <a:moveTo>
                  <a:pt x="0" y="0"/>
                </a:moveTo>
                <a:lnTo>
                  <a:pt x="5813856" y="0"/>
                </a:lnTo>
                <a:lnTo>
                  <a:pt x="5813856" y="3541167"/>
                </a:lnTo>
                <a:lnTo>
                  <a:pt x="0" y="354116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grpSp>
        <p:nvGrpSpPr>
          <p:cNvPr id="5" name="Group 5"/>
          <p:cNvGrpSpPr/>
          <p:nvPr/>
        </p:nvGrpSpPr>
        <p:grpSpPr>
          <a:xfrm>
            <a:off x="8999546" y="5966301"/>
            <a:ext cx="7620163" cy="3291999"/>
            <a:chOff x="0" y="0"/>
            <a:chExt cx="18308715" cy="7909577"/>
          </a:xfrm>
        </p:grpSpPr>
        <p:sp>
          <p:nvSpPr>
            <p:cNvPr id="6" name="Freeform 6"/>
            <p:cNvSpPr/>
            <p:nvPr/>
          </p:nvSpPr>
          <p:spPr>
            <a:xfrm>
              <a:off x="-19304" y="-3175"/>
              <a:ext cx="18335003" cy="7917324"/>
            </a:xfrm>
            <a:custGeom>
              <a:avLst/>
              <a:gdLst/>
              <a:ahLst/>
              <a:cxnLst/>
              <a:rect l="l" t="t" r="r" b="b"/>
              <a:pathLst>
                <a:path w="18335003" h="7917324">
                  <a:moveTo>
                    <a:pt x="18310239" y="7333632"/>
                  </a:moveTo>
                  <a:cubicBezTo>
                    <a:pt x="18288522" y="7450980"/>
                    <a:pt x="18239755" y="7602238"/>
                    <a:pt x="18154409" y="7685930"/>
                  </a:cubicBezTo>
                  <a:cubicBezTo>
                    <a:pt x="17969117" y="7867540"/>
                    <a:pt x="17602976" y="7887479"/>
                    <a:pt x="17195941" y="7864111"/>
                  </a:cubicBezTo>
                  <a:cubicBezTo>
                    <a:pt x="16903587" y="7847347"/>
                    <a:pt x="16700387" y="7890273"/>
                    <a:pt x="16407525" y="7893067"/>
                  </a:cubicBezTo>
                  <a:cubicBezTo>
                    <a:pt x="16109330" y="7895861"/>
                    <a:pt x="15973693" y="7897131"/>
                    <a:pt x="15675370" y="7899926"/>
                  </a:cubicBezTo>
                  <a:cubicBezTo>
                    <a:pt x="10778089" y="7902719"/>
                    <a:pt x="2587498" y="7905514"/>
                    <a:pt x="2289302" y="7908307"/>
                  </a:cubicBezTo>
                  <a:cubicBezTo>
                    <a:pt x="1995678" y="7911102"/>
                    <a:pt x="1701800" y="7917324"/>
                    <a:pt x="1408303" y="7906656"/>
                  </a:cubicBezTo>
                  <a:cubicBezTo>
                    <a:pt x="1260348" y="7901322"/>
                    <a:pt x="1112393" y="7891290"/>
                    <a:pt x="965454" y="7873509"/>
                  </a:cubicBezTo>
                  <a:cubicBezTo>
                    <a:pt x="844931" y="7858904"/>
                    <a:pt x="723900" y="7840870"/>
                    <a:pt x="607949" y="7804167"/>
                  </a:cubicBezTo>
                  <a:cubicBezTo>
                    <a:pt x="501777" y="7770640"/>
                    <a:pt x="399542" y="7721364"/>
                    <a:pt x="315849" y="7646941"/>
                  </a:cubicBezTo>
                  <a:cubicBezTo>
                    <a:pt x="227203" y="7568074"/>
                    <a:pt x="170053" y="7462918"/>
                    <a:pt x="135636" y="7350396"/>
                  </a:cubicBezTo>
                  <a:cubicBezTo>
                    <a:pt x="98425" y="7228730"/>
                    <a:pt x="85852" y="7100841"/>
                    <a:pt x="71882" y="6974857"/>
                  </a:cubicBezTo>
                  <a:cubicBezTo>
                    <a:pt x="55626" y="6828172"/>
                    <a:pt x="40894" y="6681360"/>
                    <a:pt x="27813" y="6534421"/>
                  </a:cubicBezTo>
                  <a:cubicBezTo>
                    <a:pt x="14732" y="4835139"/>
                    <a:pt x="32004" y="4228246"/>
                    <a:pt x="22225" y="1259967"/>
                  </a:cubicBezTo>
                  <a:cubicBezTo>
                    <a:pt x="12319" y="1113282"/>
                    <a:pt x="30734" y="951865"/>
                    <a:pt x="33020" y="804799"/>
                  </a:cubicBezTo>
                  <a:cubicBezTo>
                    <a:pt x="35052" y="677926"/>
                    <a:pt x="0" y="445389"/>
                    <a:pt x="66040" y="335788"/>
                  </a:cubicBezTo>
                  <a:cubicBezTo>
                    <a:pt x="123444" y="240665"/>
                    <a:pt x="205232" y="159639"/>
                    <a:pt x="302387" y="105410"/>
                  </a:cubicBezTo>
                  <a:cubicBezTo>
                    <a:pt x="461137" y="16764"/>
                    <a:pt x="641858" y="2032"/>
                    <a:pt x="821055" y="10033"/>
                  </a:cubicBezTo>
                  <a:cubicBezTo>
                    <a:pt x="915289" y="10033"/>
                    <a:pt x="1009396" y="10287"/>
                    <a:pt x="1103630" y="10668"/>
                  </a:cubicBezTo>
                  <a:cubicBezTo>
                    <a:pt x="1675130" y="13081"/>
                    <a:pt x="2246503" y="21336"/>
                    <a:pt x="7341394" y="18796"/>
                  </a:cubicBezTo>
                  <a:cubicBezTo>
                    <a:pt x="15575167" y="17526"/>
                    <a:pt x="15840724" y="10541"/>
                    <a:pt x="16106407" y="5334"/>
                  </a:cubicBezTo>
                  <a:cubicBezTo>
                    <a:pt x="16380093" y="0"/>
                    <a:pt x="16653779" y="5334"/>
                    <a:pt x="16927336" y="10160"/>
                  </a:cubicBezTo>
                  <a:cubicBezTo>
                    <a:pt x="17204450" y="14986"/>
                    <a:pt x="17481055" y="13208"/>
                    <a:pt x="17758170" y="9144"/>
                  </a:cubicBezTo>
                  <a:cubicBezTo>
                    <a:pt x="17947019" y="6350"/>
                    <a:pt x="18192509" y="30734"/>
                    <a:pt x="18276583" y="230505"/>
                  </a:cubicBezTo>
                  <a:cubicBezTo>
                    <a:pt x="18301222" y="289052"/>
                    <a:pt x="18307318" y="353060"/>
                    <a:pt x="18309096" y="415925"/>
                  </a:cubicBezTo>
                  <a:cubicBezTo>
                    <a:pt x="18311254" y="488442"/>
                    <a:pt x="18310874" y="561086"/>
                    <a:pt x="18311636" y="633603"/>
                  </a:cubicBezTo>
                  <a:cubicBezTo>
                    <a:pt x="18313159" y="781558"/>
                    <a:pt x="18278489" y="1194054"/>
                    <a:pt x="18280140" y="2634760"/>
                  </a:cubicBezTo>
                  <a:cubicBezTo>
                    <a:pt x="18283315" y="6595635"/>
                    <a:pt x="18322684" y="6629164"/>
                    <a:pt x="18325732" y="6927105"/>
                  </a:cubicBezTo>
                  <a:cubicBezTo>
                    <a:pt x="18327129" y="7062233"/>
                    <a:pt x="18335003" y="7200028"/>
                    <a:pt x="18310239" y="7333632"/>
                  </a:cubicBezTo>
                  <a:close/>
                </a:path>
              </a:pathLst>
            </a:custGeom>
            <a:solidFill>
              <a:srgbClr val="F0BA7A"/>
            </a:solidFill>
          </p:spPr>
        </p:sp>
      </p:grpSp>
      <p:sp>
        <p:nvSpPr>
          <p:cNvPr id="7" name="Freeform 7"/>
          <p:cNvSpPr/>
          <p:nvPr/>
        </p:nvSpPr>
        <p:spPr>
          <a:xfrm rot="-1959763">
            <a:off x="-2022697" y="-247590"/>
            <a:ext cx="5316982" cy="2919507"/>
          </a:xfrm>
          <a:custGeom>
            <a:avLst/>
            <a:gdLst/>
            <a:ahLst/>
            <a:cxnLst/>
            <a:rect l="l" t="t" r="r" b="b"/>
            <a:pathLst>
              <a:path w="5316982" h="2919507">
                <a:moveTo>
                  <a:pt x="0" y="0"/>
                </a:moveTo>
                <a:lnTo>
                  <a:pt x="5316982" y="0"/>
                </a:lnTo>
                <a:lnTo>
                  <a:pt x="5316982" y="2919507"/>
                </a:lnTo>
                <a:lnTo>
                  <a:pt x="0" y="2919507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>
            <a:off x="611101" y="3477014"/>
            <a:ext cx="5991840" cy="5327290"/>
          </a:xfrm>
          <a:custGeom>
            <a:avLst/>
            <a:gdLst/>
            <a:ahLst/>
            <a:cxnLst/>
            <a:rect l="l" t="t" r="r" b="b"/>
            <a:pathLst>
              <a:path w="5991840" h="5327290">
                <a:moveTo>
                  <a:pt x="0" y="0"/>
                </a:moveTo>
                <a:lnTo>
                  <a:pt x="5991840" y="0"/>
                </a:lnTo>
                <a:lnTo>
                  <a:pt x="5991840" y="5327291"/>
                </a:lnTo>
                <a:lnTo>
                  <a:pt x="0" y="5327291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alphaModFix amt="54000"/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 flipH="1">
            <a:off x="0" y="1592588"/>
            <a:ext cx="6602941" cy="9692390"/>
          </a:xfrm>
          <a:custGeom>
            <a:avLst/>
            <a:gdLst/>
            <a:ahLst/>
            <a:cxnLst/>
            <a:rect l="l" t="t" r="r" b="b"/>
            <a:pathLst>
              <a:path w="6602941" h="9692390">
                <a:moveTo>
                  <a:pt x="6602941" y="0"/>
                </a:moveTo>
                <a:lnTo>
                  <a:pt x="0" y="0"/>
                </a:lnTo>
                <a:lnTo>
                  <a:pt x="0" y="9692390"/>
                </a:lnTo>
                <a:lnTo>
                  <a:pt x="6602941" y="9692390"/>
                </a:lnTo>
                <a:lnTo>
                  <a:pt x="6602941" y="0"/>
                </a:lnTo>
                <a:close/>
              </a:path>
            </a:pathLst>
          </a:custGeom>
          <a:blipFill>
            <a:blip r:embed="rId8"/>
            <a:stretch>
              <a:fillRect/>
            </a:stretch>
          </a:blipFill>
        </p:spPr>
      </p:sp>
      <p:sp>
        <p:nvSpPr>
          <p:cNvPr id="10" name="TextBox 10"/>
          <p:cNvSpPr txBox="1"/>
          <p:nvPr/>
        </p:nvSpPr>
        <p:spPr>
          <a:xfrm>
            <a:off x="6770578" y="814695"/>
            <a:ext cx="10488722" cy="92828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983"/>
              </a:lnSpc>
            </a:pPr>
            <a:r>
              <a:rPr lang="en-US" sz="6983" spc="-69">
                <a:solidFill>
                  <a:srgbClr val="303F80"/>
                </a:solidFill>
                <a:latin typeface="Baloo"/>
                <a:ea typeface="Baloo"/>
                <a:cs typeface="Baloo"/>
                <a:sym typeface="Baloo"/>
              </a:rPr>
              <a:t>Mục tiêu / Yêu cầu cần đạt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9144000" y="2019676"/>
            <a:ext cx="7475708" cy="37204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980"/>
              </a:lnSpc>
            </a:pPr>
            <a:r>
              <a:rPr lang="en-US" sz="3000" b="1">
                <a:solidFill>
                  <a:srgbClr val="3F322B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Kiến thức:</a:t>
            </a:r>
          </a:p>
          <a:p>
            <a:pPr marL="647700" lvl="1" indent="-323850" algn="l">
              <a:lnSpc>
                <a:spcPts val="4980"/>
              </a:lnSpc>
              <a:buAutoNum type="arabicPeriod"/>
            </a:pPr>
            <a:r>
              <a:rPr lang="en-US" sz="3000">
                <a:solidFill>
                  <a:srgbClr val="3F322B"/>
                </a:solidFill>
                <a:latin typeface="Open Sans"/>
                <a:ea typeface="Open Sans"/>
                <a:cs typeface="Open Sans"/>
                <a:sym typeface="Open Sans"/>
              </a:rPr>
              <a:t>Nêu được các thành phần cơ bản của tế bào (màng, chất tế bào, nhân…).</a:t>
            </a:r>
          </a:p>
          <a:p>
            <a:pPr marL="647700" lvl="1" indent="-323850" algn="l">
              <a:lnSpc>
                <a:spcPts val="4980"/>
              </a:lnSpc>
              <a:buAutoNum type="arabicPeriod"/>
            </a:pPr>
            <a:r>
              <a:rPr lang="en-US" sz="3000">
                <a:solidFill>
                  <a:srgbClr val="3F322B"/>
                </a:solidFill>
                <a:latin typeface="Open Sans"/>
                <a:ea typeface="Open Sans"/>
                <a:cs typeface="Open Sans"/>
                <a:sym typeface="Open Sans"/>
              </a:rPr>
              <a:t>Hiểu được chức năng chính của từng bào quan (ti thể, ribosome, lục lạp…).</a:t>
            </a:r>
          </a:p>
          <a:p>
            <a:pPr algn="l">
              <a:lnSpc>
                <a:spcPts val="4980"/>
              </a:lnSpc>
            </a:pPr>
            <a:endParaRPr lang="en-US" sz="3000">
              <a:solidFill>
                <a:srgbClr val="3F322B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2" name="TextBox 12"/>
          <p:cNvSpPr txBox="1"/>
          <p:nvPr/>
        </p:nvSpPr>
        <p:spPr>
          <a:xfrm>
            <a:off x="9350228" y="6016834"/>
            <a:ext cx="6774343" cy="37204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4980"/>
              </a:lnSpc>
            </a:pPr>
            <a:r>
              <a:rPr lang="en-US" sz="3000" b="1">
                <a:solidFill>
                  <a:srgbClr val="3F322B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Kỹ năng:</a:t>
            </a:r>
          </a:p>
          <a:p>
            <a:pPr marL="647700" lvl="1" indent="-323850" algn="just">
              <a:lnSpc>
                <a:spcPts val="4980"/>
              </a:lnSpc>
              <a:buAutoNum type="arabicPeriod"/>
            </a:pPr>
            <a:r>
              <a:rPr lang="en-US" sz="3000">
                <a:solidFill>
                  <a:srgbClr val="3F322B"/>
                </a:solidFill>
                <a:latin typeface="Open Sans"/>
                <a:ea typeface="Open Sans"/>
                <a:cs typeface="Open Sans"/>
                <a:sym typeface="Open Sans"/>
              </a:rPr>
              <a:t>Quan sát hình ảnh tế bào dưới kính hiển vi.</a:t>
            </a:r>
          </a:p>
          <a:p>
            <a:pPr marL="647700" lvl="1" indent="-323850" algn="just">
              <a:lnSpc>
                <a:spcPts val="4980"/>
              </a:lnSpc>
              <a:buAutoNum type="arabicPeriod"/>
            </a:pPr>
            <a:r>
              <a:rPr lang="en-US" sz="3000">
                <a:solidFill>
                  <a:srgbClr val="3F322B"/>
                </a:solidFill>
                <a:latin typeface="Open Sans"/>
                <a:ea typeface="Open Sans"/>
                <a:cs typeface="Open Sans"/>
                <a:sym typeface="Open Sans"/>
              </a:rPr>
              <a:t>Vận dụng kiến thức để so sánh tế bào động vật và thực vật.</a:t>
            </a:r>
          </a:p>
          <a:p>
            <a:pPr algn="just">
              <a:lnSpc>
                <a:spcPts val="4980"/>
              </a:lnSpc>
            </a:pPr>
            <a:endParaRPr lang="en-US" sz="3000">
              <a:solidFill>
                <a:srgbClr val="3F322B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8E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-10096856">
            <a:off x="-139762" y="7911127"/>
            <a:ext cx="5813856" cy="3541167"/>
          </a:xfrm>
          <a:custGeom>
            <a:avLst/>
            <a:gdLst/>
            <a:ahLst/>
            <a:cxnLst/>
            <a:rect l="l" t="t" r="r" b="b"/>
            <a:pathLst>
              <a:path w="5813856" h="3541167">
                <a:moveTo>
                  <a:pt x="0" y="0"/>
                </a:moveTo>
                <a:lnTo>
                  <a:pt x="5813855" y="0"/>
                </a:lnTo>
                <a:lnTo>
                  <a:pt x="5813855" y="3541166"/>
                </a:lnTo>
                <a:lnTo>
                  <a:pt x="0" y="354116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grpSp>
        <p:nvGrpSpPr>
          <p:cNvPr id="3" name="Group 3"/>
          <p:cNvGrpSpPr/>
          <p:nvPr/>
        </p:nvGrpSpPr>
        <p:grpSpPr>
          <a:xfrm>
            <a:off x="10407900" y="32152"/>
            <a:ext cx="7880100" cy="1366903"/>
            <a:chOff x="0" y="0"/>
            <a:chExt cx="1918131" cy="332724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1918131" cy="332724"/>
            </a:xfrm>
            <a:custGeom>
              <a:avLst/>
              <a:gdLst/>
              <a:ahLst/>
              <a:cxnLst/>
              <a:rect l="l" t="t" r="r" b="b"/>
              <a:pathLst>
                <a:path w="1918131" h="332724">
                  <a:moveTo>
                    <a:pt x="19649" y="0"/>
                  </a:moveTo>
                  <a:lnTo>
                    <a:pt x="1898482" y="0"/>
                  </a:lnTo>
                  <a:cubicBezTo>
                    <a:pt x="1903693" y="0"/>
                    <a:pt x="1908691" y="2070"/>
                    <a:pt x="1912376" y="5755"/>
                  </a:cubicBezTo>
                  <a:cubicBezTo>
                    <a:pt x="1916061" y="9440"/>
                    <a:pt x="1918131" y="14438"/>
                    <a:pt x="1918131" y="19649"/>
                  </a:cubicBezTo>
                  <a:lnTo>
                    <a:pt x="1918131" y="313075"/>
                  </a:lnTo>
                  <a:cubicBezTo>
                    <a:pt x="1918131" y="323927"/>
                    <a:pt x="1909334" y="332724"/>
                    <a:pt x="1898482" y="332724"/>
                  </a:cubicBezTo>
                  <a:lnTo>
                    <a:pt x="19649" y="332724"/>
                  </a:lnTo>
                  <a:cubicBezTo>
                    <a:pt x="8797" y="332724"/>
                    <a:pt x="0" y="323927"/>
                    <a:pt x="0" y="313075"/>
                  </a:cubicBezTo>
                  <a:lnTo>
                    <a:pt x="0" y="19649"/>
                  </a:lnTo>
                  <a:cubicBezTo>
                    <a:pt x="0" y="8797"/>
                    <a:pt x="8797" y="0"/>
                    <a:pt x="19649" y="0"/>
                  </a:cubicBezTo>
                  <a:close/>
                </a:path>
              </a:pathLst>
            </a:custGeom>
            <a:solidFill>
              <a:srgbClr val="F0F5DB"/>
            </a:solidFill>
          </p:spPr>
        </p:sp>
        <p:sp>
          <p:nvSpPr>
            <p:cNvPr id="5" name="TextBox 5"/>
            <p:cNvSpPr txBox="1"/>
            <p:nvPr/>
          </p:nvSpPr>
          <p:spPr>
            <a:xfrm>
              <a:off x="0" y="-57150"/>
              <a:ext cx="1918131" cy="38987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939"/>
                </a:lnSpc>
              </a:pPr>
              <a:endParaRPr/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10407900" y="7446264"/>
            <a:ext cx="7880100" cy="1366903"/>
            <a:chOff x="0" y="0"/>
            <a:chExt cx="1918131" cy="332724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1918131" cy="332724"/>
            </a:xfrm>
            <a:custGeom>
              <a:avLst/>
              <a:gdLst/>
              <a:ahLst/>
              <a:cxnLst/>
              <a:rect l="l" t="t" r="r" b="b"/>
              <a:pathLst>
                <a:path w="1918131" h="332724">
                  <a:moveTo>
                    <a:pt x="19649" y="0"/>
                  </a:moveTo>
                  <a:lnTo>
                    <a:pt x="1898482" y="0"/>
                  </a:lnTo>
                  <a:cubicBezTo>
                    <a:pt x="1903693" y="0"/>
                    <a:pt x="1908691" y="2070"/>
                    <a:pt x="1912376" y="5755"/>
                  </a:cubicBezTo>
                  <a:cubicBezTo>
                    <a:pt x="1916061" y="9440"/>
                    <a:pt x="1918131" y="14438"/>
                    <a:pt x="1918131" y="19649"/>
                  </a:cubicBezTo>
                  <a:lnTo>
                    <a:pt x="1918131" y="313075"/>
                  </a:lnTo>
                  <a:cubicBezTo>
                    <a:pt x="1918131" y="323927"/>
                    <a:pt x="1909334" y="332724"/>
                    <a:pt x="1898482" y="332724"/>
                  </a:cubicBezTo>
                  <a:lnTo>
                    <a:pt x="19649" y="332724"/>
                  </a:lnTo>
                  <a:cubicBezTo>
                    <a:pt x="8797" y="332724"/>
                    <a:pt x="0" y="323927"/>
                    <a:pt x="0" y="313075"/>
                  </a:cubicBezTo>
                  <a:lnTo>
                    <a:pt x="0" y="19649"/>
                  </a:lnTo>
                  <a:cubicBezTo>
                    <a:pt x="0" y="8797"/>
                    <a:pt x="8797" y="0"/>
                    <a:pt x="19649" y="0"/>
                  </a:cubicBezTo>
                  <a:close/>
                </a:path>
              </a:pathLst>
            </a:custGeom>
            <a:solidFill>
              <a:srgbClr val="F0F5DB"/>
            </a:solidFill>
          </p:spPr>
        </p:sp>
        <p:sp>
          <p:nvSpPr>
            <p:cNvPr id="8" name="TextBox 8"/>
            <p:cNvSpPr txBox="1"/>
            <p:nvPr/>
          </p:nvSpPr>
          <p:spPr>
            <a:xfrm>
              <a:off x="0" y="-57150"/>
              <a:ext cx="1918131" cy="38987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939"/>
                </a:lnSpc>
              </a:pPr>
              <a:endParaRPr/>
            </a:p>
          </p:txBody>
        </p:sp>
      </p:grpSp>
      <p:grpSp>
        <p:nvGrpSpPr>
          <p:cNvPr id="9" name="Group 9"/>
          <p:cNvGrpSpPr/>
          <p:nvPr/>
        </p:nvGrpSpPr>
        <p:grpSpPr>
          <a:xfrm>
            <a:off x="10407900" y="1913691"/>
            <a:ext cx="7880100" cy="1366903"/>
            <a:chOff x="0" y="0"/>
            <a:chExt cx="1918131" cy="332724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1918131" cy="332724"/>
            </a:xfrm>
            <a:custGeom>
              <a:avLst/>
              <a:gdLst/>
              <a:ahLst/>
              <a:cxnLst/>
              <a:rect l="l" t="t" r="r" b="b"/>
              <a:pathLst>
                <a:path w="1918131" h="332724">
                  <a:moveTo>
                    <a:pt x="19649" y="0"/>
                  </a:moveTo>
                  <a:lnTo>
                    <a:pt x="1898482" y="0"/>
                  </a:lnTo>
                  <a:cubicBezTo>
                    <a:pt x="1903693" y="0"/>
                    <a:pt x="1908691" y="2070"/>
                    <a:pt x="1912376" y="5755"/>
                  </a:cubicBezTo>
                  <a:cubicBezTo>
                    <a:pt x="1916061" y="9440"/>
                    <a:pt x="1918131" y="14438"/>
                    <a:pt x="1918131" y="19649"/>
                  </a:cubicBezTo>
                  <a:lnTo>
                    <a:pt x="1918131" y="313075"/>
                  </a:lnTo>
                  <a:cubicBezTo>
                    <a:pt x="1918131" y="323927"/>
                    <a:pt x="1909334" y="332724"/>
                    <a:pt x="1898482" y="332724"/>
                  </a:cubicBezTo>
                  <a:lnTo>
                    <a:pt x="19649" y="332724"/>
                  </a:lnTo>
                  <a:cubicBezTo>
                    <a:pt x="8797" y="332724"/>
                    <a:pt x="0" y="323927"/>
                    <a:pt x="0" y="313075"/>
                  </a:cubicBezTo>
                  <a:lnTo>
                    <a:pt x="0" y="19649"/>
                  </a:lnTo>
                  <a:cubicBezTo>
                    <a:pt x="0" y="8797"/>
                    <a:pt x="8797" y="0"/>
                    <a:pt x="19649" y="0"/>
                  </a:cubicBezTo>
                  <a:close/>
                </a:path>
              </a:pathLst>
            </a:custGeom>
            <a:solidFill>
              <a:srgbClr val="F0F5DB"/>
            </a:solidFill>
          </p:spPr>
        </p:sp>
        <p:sp>
          <p:nvSpPr>
            <p:cNvPr id="11" name="TextBox 11"/>
            <p:cNvSpPr txBox="1"/>
            <p:nvPr/>
          </p:nvSpPr>
          <p:spPr>
            <a:xfrm>
              <a:off x="0" y="-57150"/>
              <a:ext cx="1918131" cy="38987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939"/>
                </a:lnSpc>
              </a:pPr>
              <a:endParaRPr/>
            </a:p>
          </p:txBody>
        </p:sp>
      </p:grpSp>
      <p:grpSp>
        <p:nvGrpSpPr>
          <p:cNvPr id="12" name="Group 12"/>
          <p:cNvGrpSpPr/>
          <p:nvPr/>
        </p:nvGrpSpPr>
        <p:grpSpPr>
          <a:xfrm>
            <a:off x="10407900" y="3683186"/>
            <a:ext cx="7880100" cy="1366903"/>
            <a:chOff x="0" y="0"/>
            <a:chExt cx="1918131" cy="332724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1918131" cy="332724"/>
            </a:xfrm>
            <a:custGeom>
              <a:avLst/>
              <a:gdLst/>
              <a:ahLst/>
              <a:cxnLst/>
              <a:rect l="l" t="t" r="r" b="b"/>
              <a:pathLst>
                <a:path w="1918131" h="332724">
                  <a:moveTo>
                    <a:pt x="19649" y="0"/>
                  </a:moveTo>
                  <a:lnTo>
                    <a:pt x="1898482" y="0"/>
                  </a:lnTo>
                  <a:cubicBezTo>
                    <a:pt x="1903693" y="0"/>
                    <a:pt x="1908691" y="2070"/>
                    <a:pt x="1912376" y="5755"/>
                  </a:cubicBezTo>
                  <a:cubicBezTo>
                    <a:pt x="1916061" y="9440"/>
                    <a:pt x="1918131" y="14438"/>
                    <a:pt x="1918131" y="19649"/>
                  </a:cubicBezTo>
                  <a:lnTo>
                    <a:pt x="1918131" y="313075"/>
                  </a:lnTo>
                  <a:cubicBezTo>
                    <a:pt x="1918131" y="323927"/>
                    <a:pt x="1909334" y="332724"/>
                    <a:pt x="1898482" y="332724"/>
                  </a:cubicBezTo>
                  <a:lnTo>
                    <a:pt x="19649" y="332724"/>
                  </a:lnTo>
                  <a:cubicBezTo>
                    <a:pt x="8797" y="332724"/>
                    <a:pt x="0" y="323927"/>
                    <a:pt x="0" y="313075"/>
                  </a:cubicBezTo>
                  <a:lnTo>
                    <a:pt x="0" y="19649"/>
                  </a:lnTo>
                  <a:cubicBezTo>
                    <a:pt x="0" y="8797"/>
                    <a:pt x="8797" y="0"/>
                    <a:pt x="19649" y="0"/>
                  </a:cubicBezTo>
                  <a:close/>
                </a:path>
              </a:pathLst>
            </a:custGeom>
            <a:solidFill>
              <a:srgbClr val="F0F5DB"/>
            </a:solidFill>
          </p:spPr>
        </p:sp>
        <p:sp>
          <p:nvSpPr>
            <p:cNvPr id="14" name="TextBox 14"/>
            <p:cNvSpPr txBox="1"/>
            <p:nvPr/>
          </p:nvSpPr>
          <p:spPr>
            <a:xfrm>
              <a:off x="0" y="-57150"/>
              <a:ext cx="1918131" cy="38987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939"/>
                </a:lnSpc>
              </a:pPr>
              <a:endParaRPr/>
            </a:p>
          </p:txBody>
        </p:sp>
      </p:grpSp>
      <p:grpSp>
        <p:nvGrpSpPr>
          <p:cNvPr id="15" name="Group 15"/>
          <p:cNvGrpSpPr/>
          <p:nvPr/>
        </p:nvGrpSpPr>
        <p:grpSpPr>
          <a:xfrm>
            <a:off x="10407900" y="5564725"/>
            <a:ext cx="7880100" cy="1366903"/>
            <a:chOff x="0" y="0"/>
            <a:chExt cx="1918131" cy="332724"/>
          </a:xfrm>
        </p:grpSpPr>
        <p:sp>
          <p:nvSpPr>
            <p:cNvPr id="16" name="Freeform 16"/>
            <p:cNvSpPr/>
            <p:nvPr/>
          </p:nvSpPr>
          <p:spPr>
            <a:xfrm>
              <a:off x="0" y="0"/>
              <a:ext cx="1918131" cy="332724"/>
            </a:xfrm>
            <a:custGeom>
              <a:avLst/>
              <a:gdLst/>
              <a:ahLst/>
              <a:cxnLst/>
              <a:rect l="l" t="t" r="r" b="b"/>
              <a:pathLst>
                <a:path w="1918131" h="332724">
                  <a:moveTo>
                    <a:pt x="19649" y="0"/>
                  </a:moveTo>
                  <a:lnTo>
                    <a:pt x="1898482" y="0"/>
                  </a:lnTo>
                  <a:cubicBezTo>
                    <a:pt x="1903693" y="0"/>
                    <a:pt x="1908691" y="2070"/>
                    <a:pt x="1912376" y="5755"/>
                  </a:cubicBezTo>
                  <a:cubicBezTo>
                    <a:pt x="1916061" y="9440"/>
                    <a:pt x="1918131" y="14438"/>
                    <a:pt x="1918131" y="19649"/>
                  </a:cubicBezTo>
                  <a:lnTo>
                    <a:pt x="1918131" y="313075"/>
                  </a:lnTo>
                  <a:cubicBezTo>
                    <a:pt x="1918131" y="323927"/>
                    <a:pt x="1909334" y="332724"/>
                    <a:pt x="1898482" y="332724"/>
                  </a:cubicBezTo>
                  <a:lnTo>
                    <a:pt x="19649" y="332724"/>
                  </a:lnTo>
                  <a:cubicBezTo>
                    <a:pt x="8797" y="332724"/>
                    <a:pt x="0" y="323927"/>
                    <a:pt x="0" y="313075"/>
                  </a:cubicBezTo>
                  <a:lnTo>
                    <a:pt x="0" y="19649"/>
                  </a:lnTo>
                  <a:cubicBezTo>
                    <a:pt x="0" y="8797"/>
                    <a:pt x="8797" y="0"/>
                    <a:pt x="19649" y="0"/>
                  </a:cubicBezTo>
                  <a:close/>
                </a:path>
              </a:pathLst>
            </a:custGeom>
            <a:solidFill>
              <a:srgbClr val="F0F5DB"/>
            </a:solidFill>
          </p:spPr>
        </p:sp>
        <p:sp>
          <p:nvSpPr>
            <p:cNvPr id="17" name="TextBox 17"/>
            <p:cNvSpPr txBox="1"/>
            <p:nvPr/>
          </p:nvSpPr>
          <p:spPr>
            <a:xfrm>
              <a:off x="0" y="-57150"/>
              <a:ext cx="1918131" cy="38987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939"/>
                </a:lnSpc>
              </a:pPr>
              <a:endParaRPr/>
            </a:p>
          </p:txBody>
        </p:sp>
      </p:grpSp>
      <p:sp>
        <p:nvSpPr>
          <p:cNvPr id="18" name="Freeform 18"/>
          <p:cNvSpPr/>
          <p:nvPr/>
        </p:nvSpPr>
        <p:spPr>
          <a:xfrm rot="5400000">
            <a:off x="11315871" y="8091957"/>
            <a:ext cx="840597" cy="73552"/>
          </a:xfrm>
          <a:custGeom>
            <a:avLst/>
            <a:gdLst/>
            <a:ahLst/>
            <a:cxnLst/>
            <a:rect l="l" t="t" r="r" b="b"/>
            <a:pathLst>
              <a:path w="840597" h="73552">
                <a:moveTo>
                  <a:pt x="0" y="0"/>
                </a:moveTo>
                <a:lnTo>
                  <a:pt x="840597" y="0"/>
                </a:lnTo>
                <a:lnTo>
                  <a:pt x="840597" y="73552"/>
                </a:lnTo>
                <a:lnTo>
                  <a:pt x="0" y="73552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19" name="AutoShape 19"/>
          <p:cNvSpPr/>
          <p:nvPr/>
        </p:nvSpPr>
        <p:spPr>
          <a:xfrm>
            <a:off x="8483773" y="1035002"/>
            <a:ext cx="1924127" cy="1562141"/>
          </a:xfrm>
          <a:prstGeom prst="line">
            <a:avLst/>
          </a:prstGeom>
          <a:ln w="47625" cap="flat">
            <a:solidFill>
              <a:srgbClr val="B9CF4F"/>
            </a:solidFill>
            <a:prstDash val="solid"/>
            <a:headEnd type="none" w="sm" len="sm"/>
            <a:tailEnd type="arrow" w="med" len="sm"/>
          </a:ln>
        </p:spPr>
      </p:sp>
      <p:sp>
        <p:nvSpPr>
          <p:cNvPr id="20" name="AutoShape 20"/>
          <p:cNvSpPr/>
          <p:nvPr/>
        </p:nvSpPr>
        <p:spPr>
          <a:xfrm flipV="1">
            <a:off x="8483701" y="4366638"/>
            <a:ext cx="1924199" cy="1359414"/>
          </a:xfrm>
          <a:prstGeom prst="line">
            <a:avLst/>
          </a:prstGeom>
          <a:ln w="47625" cap="flat">
            <a:solidFill>
              <a:srgbClr val="B9CF4F"/>
            </a:solidFill>
            <a:prstDash val="solid"/>
            <a:headEnd type="none" w="sm" len="sm"/>
            <a:tailEnd type="arrow" w="med" len="sm"/>
          </a:ln>
        </p:spPr>
      </p:sp>
      <p:sp>
        <p:nvSpPr>
          <p:cNvPr id="21" name="AutoShape 21"/>
          <p:cNvSpPr/>
          <p:nvPr/>
        </p:nvSpPr>
        <p:spPr>
          <a:xfrm>
            <a:off x="8483701" y="5726052"/>
            <a:ext cx="1924199" cy="522125"/>
          </a:xfrm>
          <a:prstGeom prst="line">
            <a:avLst/>
          </a:prstGeom>
          <a:ln w="47625" cap="flat">
            <a:solidFill>
              <a:srgbClr val="B9CF4F"/>
            </a:solidFill>
            <a:prstDash val="solid"/>
            <a:headEnd type="none" w="sm" len="sm"/>
            <a:tailEnd type="arrow" w="med" len="sm"/>
          </a:ln>
        </p:spPr>
      </p:sp>
      <p:sp>
        <p:nvSpPr>
          <p:cNvPr id="22" name="AutoShape 22"/>
          <p:cNvSpPr/>
          <p:nvPr/>
        </p:nvSpPr>
        <p:spPr>
          <a:xfrm>
            <a:off x="8483701" y="5726052"/>
            <a:ext cx="1924199" cy="2403664"/>
          </a:xfrm>
          <a:prstGeom prst="line">
            <a:avLst/>
          </a:prstGeom>
          <a:ln w="47625" cap="flat">
            <a:solidFill>
              <a:srgbClr val="B9CF4F"/>
            </a:solidFill>
            <a:prstDash val="solid"/>
            <a:headEnd type="none" w="sm" len="sm"/>
            <a:tailEnd type="arrow" w="med" len="sm"/>
          </a:ln>
        </p:spPr>
      </p:sp>
      <p:sp>
        <p:nvSpPr>
          <p:cNvPr id="23" name="AutoShape 23"/>
          <p:cNvSpPr/>
          <p:nvPr/>
        </p:nvSpPr>
        <p:spPr>
          <a:xfrm flipV="1">
            <a:off x="3220492" y="1035002"/>
            <a:ext cx="1924121" cy="2810812"/>
          </a:xfrm>
          <a:prstGeom prst="line">
            <a:avLst/>
          </a:prstGeom>
          <a:ln w="47625" cap="flat">
            <a:solidFill>
              <a:srgbClr val="136447"/>
            </a:solidFill>
            <a:prstDash val="solid"/>
            <a:headEnd type="none" w="sm" len="sm"/>
            <a:tailEnd type="none" w="sm" len="sm"/>
          </a:ln>
        </p:spPr>
      </p:sp>
      <p:grpSp>
        <p:nvGrpSpPr>
          <p:cNvPr id="24" name="Group 24"/>
          <p:cNvGrpSpPr/>
          <p:nvPr/>
        </p:nvGrpSpPr>
        <p:grpSpPr>
          <a:xfrm>
            <a:off x="5144613" y="313578"/>
            <a:ext cx="3339160" cy="1442847"/>
            <a:chOff x="0" y="0"/>
            <a:chExt cx="812800" cy="351210"/>
          </a:xfrm>
        </p:grpSpPr>
        <p:sp>
          <p:nvSpPr>
            <p:cNvPr id="25" name="Freeform 25"/>
            <p:cNvSpPr/>
            <p:nvPr/>
          </p:nvSpPr>
          <p:spPr>
            <a:xfrm>
              <a:off x="0" y="0"/>
              <a:ext cx="812800" cy="351210"/>
            </a:xfrm>
            <a:custGeom>
              <a:avLst/>
              <a:gdLst/>
              <a:ahLst/>
              <a:cxnLst/>
              <a:rect l="l" t="t" r="r" b="b"/>
              <a:pathLst>
                <a:path w="812800" h="351210">
                  <a:moveTo>
                    <a:pt x="46370" y="0"/>
                  </a:moveTo>
                  <a:lnTo>
                    <a:pt x="766430" y="0"/>
                  </a:lnTo>
                  <a:cubicBezTo>
                    <a:pt x="792039" y="0"/>
                    <a:pt x="812800" y="20761"/>
                    <a:pt x="812800" y="46370"/>
                  </a:cubicBezTo>
                  <a:lnTo>
                    <a:pt x="812800" y="304839"/>
                  </a:lnTo>
                  <a:cubicBezTo>
                    <a:pt x="812800" y="330449"/>
                    <a:pt x="792039" y="351210"/>
                    <a:pt x="766430" y="351210"/>
                  </a:cubicBezTo>
                  <a:lnTo>
                    <a:pt x="46370" y="351210"/>
                  </a:lnTo>
                  <a:cubicBezTo>
                    <a:pt x="20761" y="351210"/>
                    <a:pt x="0" y="330449"/>
                    <a:pt x="0" y="304839"/>
                  </a:cubicBezTo>
                  <a:lnTo>
                    <a:pt x="0" y="46370"/>
                  </a:lnTo>
                  <a:cubicBezTo>
                    <a:pt x="0" y="20761"/>
                    <a:pt x="20761" y="0"/>
                    <a:pt x="46370" y="0"/>
                  </a:cubicBezTo>
                  <a:close/>
                </a:path>
              </a:pathLst>
            </a:custGeom>
            <a:solidFill>
              <a:srgbClr val="DFE9E5"/>
            </a:solidFill>
            <a:ln cap="sq">
              <a:noFill/>
              <a:prstDash val="solid"/>
              <a:miter/>
            </a:ln>
          </p:spPr>
        </p:sp>
        <p:sp>
          <p:nvSpPr>
            <p:cNvPr id="26" name="TextBox 26"/>
            <p:cNvSpPr txBox="1"/>
            <p:nvPr/>
          </p:nvSpPr>
          <p:spPr>
            <a:xfrm>
              <a:off x="0" y="-57150"/>
              <a:ext cx="812800" cy="40836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lvl="0" indent="0"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27" name="Group 27"/>
          <p:cNvGrpSpPr/>
          <p:nvPr/>
        </p:nvGrpSpPr>
        <p:grpSpPr>
          <a:xfrm>
            <a:off x="5144542" y="5004629"/>
            <a:ext cx="3339160" cy="1442847"/>
            <a:chOff x="0" y="0"/>
            <a:chExt cx="812800" cy="351210"/>
          </a:xfrm>
        </p:grpSpPr>
        <p:sp>
          <p:nvSpPr>
            <p:cNvPr id="28" name="Freeform 28"/>
            <p:cNvSpPr/>
            <p:nvPr/>
          </p:nvSpPr>
          <p:spPr>
            <a:xfrm>
              <a:off x="0" y="0"/>
              <a:ext cx="812800" cy="351210"/>
            </a:xfrm>
            <a:custGeom>
              <a:avLst/>
              <a:gdLst/>
              <a:ahLst/>
              <a:cxnLst/>
              <a:rect l="l" t="t" r="r" b="b"/>
              <a:pathLst>
                <a:path w="812800" h="351210">
                  <a:moveTo>
                    <a:pt x="46370" y="0"/>
                  </a:moveTo>
                  <a:lnTo>
                    <a:pt x="766430" y="0"/>
                  </a:lnTo>
                  <a:cubicBezTo>
                    <a:pt x="792039" y="0"/>
                    <a:pt x="812800" y="20761"/>
                    <a:pt x="812800" y="46370"/>
                  </a:cubicBezTo>
                  <a:lnTo>
                    <a:pt x="812800" y="304839"/>
                  </a:lnTo>
                  <a:cubicBezTo>
                    <a:pt x="812800" y="330449"/>
                    <a:pt x="792039" y="351210"/>
                    <a:pt x="766430" y="351210"/>
                  </a:cubicBezTo>
                  <a:lnTo>
                    <a:pt x="46370" y="351210"/>
                  </a:lnTo>
                  <a:cubicBezTo>
                    <a:pt x="20761" y="351210"/>
                    <a:pt x="0" y="330449"/>
                    <a:pt x="0" y="304839"/>
                  </a:cubicBezTo>
                  <a:lnTo>
                    <a:pt x="0" y="46370"/>
                  </a:lnTo>
                  <a:cubicBezTo>
                    <a:pt x="0" y="20761"/>
                    <a:pt x="20761" y="0"/>
                    <a:pt x="46370" y="0"/>
                  </a:cubicBezTo>
                  <a:close/>
                </a:path>
              </a:pathLst>
            </a:custGeom>
            <a:solidFill>
              <a:srgbClr val="DFE9E5"/>
            </a:solidFill>
            <a:ln cap="sq">
              <a:noFill/>
              <a:prstDash val="solid"/>
              <a:miter/>
            </a:ln>
          </p:spPr>
        </p:sp>
        <p:sp>
          <p:nvSpPr>
            <p:cNvPr id="29" name="TextBox 29"/>
            <p:cNvSpPr txBox="1"/>
            <p:nvPr/>
          </p:nvSpPr>
          <p:spPr>
            <a:xfrm>
              <a:off x="0" y="-57150"/>
              <a:ext cx="812800" cy="40836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lvl="0" indent="0"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30" name="AutoShape 30"/>
          <p:cNvSpPr/>
          <p:nvPr/>
        </p:nvSpPr>
        <p:spPr>
          <a:xfrm>
            <a:off x="3220492" y="3845814"/>
            <a:ext cx="1924050" cy="1880238"/>
          </a:xfrm>
          <a:prstGeom prst="line">
            <a:avLst/>
          </a:prstGeom>
          <a:ln w="47625" cap="flat">
            <a:solidFill>
              <a:srgbClr val="136447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31" name="AutoShape 31"/>
          <p:cNvSpPr/>
          <p:nvPr/>
        </p:nvSpPr>
        <p:spPr>
          <a:xfrm flipV="1">
            <a:off x="8483773" y="1029048"/>
            <a:ext cx="1924127" cy="5954"/>
          </a:xfrm>
          <a:prstGeom prst="line">
            <a:avLst/>
          </a:prstGeom>
          <a:ln w="47625" cap="flat">
            <a:solidFill>
              <a:srgbClr val="B9CF4F"/>
            </a:solidFill>
            <a:prstDash val="solid"/>
            <a:headEnd type="none" w="sm" len="sm"/>
            <a:tailEnd type="arrow" w="med" len="sm"/>
          </a:ln>
        </p:spPr>
      </p:sp>
      <p:sp>
        <p:nvSpPr>
          <p:cNvPr id="32" name="AutoShape 32"/>
          <p:cNvSpPr/>
          <p:nvPr/>
        </p:nvSpPr>
        <p:spPr>
          <a:xfrm>
            <a:off x="8375665" y="5878452"/>
            <a:ext cx="2289812" cy="4020759"/>
          </a:xfrm>
          <a:prstGeom prst="line">
            <a:avLst/>
          </a:prstGeom>
          <a:ln w="47625" cap="flat">
            <a:solidFill>
              <a:srgbClr val="B9CF4F"/>
            </a:solidFill>
            <a:prstDash val="solid"/>
            <a:headEnd type="none" w="sm" len="sm"/>
            <a:tailEnd type="arrow" w="med" len="sm"/>
          </a:ln>
        </p:spPr>
      </p:sp>
      <p:grpSp>
        <p:nvGrpSpPr>
          <p:cNvPr id="33" name="Group 33"/>
          <p:cNvGrpSpPr/>
          <p:nvPr/>
        </p:nvGrpSpPr>
        <p:grpSpPr>
          <a:xfrm>
            <a:off x="10407900" y="9032242"/>
            <a:ext cx="7880100" cy="1366903"/>
            <a:chOff x="0" y="0"/>
            <a:chExt cx="1918131" cy="332724"/>
          </a:xfrm>
        </p:grpSpPr>
        <p:sp>
          <p:nvSpPr>
            <p:cNvPr id="34" name="Freeform 34"/>
            <p:cNvSpPr/>
            <p:nvPr/>
          </p:nvSpPr>
          <p:spPr>
            <a:xfrm>
              <a:off x="0" y="0"/>
              <a:ext cx="1918131" cy="332724"/>
            </a:xfrm>
            <a:custGeom>
              <a:avLst/>
              <a:gdLst/>
              <a:ahLst/>
              <a:cxnLst/>
              <a:rect l="l" t="t" r="r" b="b"/>
              <a:pathLst>
                <a:path w="1918131" h="332724">
                  <a:moveTo>
                    <a:pt x="19649" y="0"/>
                  </a:moveTo>
                  <a:lnTo>
                    <a:pt x="1898482" y="0"/>
                  </a:lnTo>
                  <a:cubicBezTo>
                    <a:pt x="1903693" y="0"/>
                    <a:pt x="1908691" y="2070"/>
                    <a:pt x="1912376" y="5755"/>
                  </a:cubicBezTo>
                  <a:cubicBezTo>
                    <a:pt x="1916061" y="9440"/>
                    <a:pt x="1918131" y="14438"/>
                    <a:pt x="1918131" y="19649"/>
                  </a:cubicBezTo>
                  <a:lnTo>
                    <a:pt x="1918131" y="313075"/>
                  </a:lnTo>
                  <a:cubicBezTo>
                    <a:pt x="1918131" y="323927"/>
                    <a:pt x="1909334" y="332724"/>
                    <a:pt x="1898482" y="332724"/>
                  </a:cubicBezTo>
                  <a:lnTo>
                    <a:pt x="19649" y="332724"/>
                  </a:lnTo>
                  <a:cubicBezTo>
                    <a:pt x="8797" y="332724"/>
                    <a:pt x="0" y="323927"/>
                    <a:pt x="0" y="313075"/>
                  </a:cubicBezTo>
                  <a:lnTo>
                    <a:pt x="0" y="19649"/>
                  </a:lnTo>
                  <a:cubicBezTo>
                    <a:pt x="0" y="8797"/>
                    <a:pt x="8797" y="0"/>
                    <a:pt x="19649" y="0"/>
                  </a:cubicBezTo>
                  <a:close/>
                </a:path>
              </a:pathLst>
            </a:custGeom>
            <a:solidFill>
              <a:srgbClr val="F0F5DB"/>
            </a:solidFill>
          </p:spPr>
        </p:sp>
        <p:sp>
          <p:nvSpPr>
            <p:cNvPr id="35" name="TextBox 35"/>
            <p:cNvSpPr txBox="1"/>
            <p:nvPr/>
          </p:nvSpPr>
          <p:spPr>
            <a:xfrm>
              <a:off x="0" y="-57150"/>
              <a:ext cx="1918131" cy="38987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939"/>
                </a:lnSpc>
              </a:pPr>
              <a:endParaRPr/>
            </a:p>
          </p:txBody>
        </p:sp>
      </p:grpSp>
      <p:sp>
        <p:nvSpPr>
          <p:cNvPr id="36" name="Freeform 36"/>
          <p:cNvSpPr/>
          <p:nvPr/>
        </p:nvSpPr>
        <p:spPr>
          <a:xfrm rot="5400000">
            <a:off x="10890622" y="-77987"/>
            <a:ext cx="1339500" cy="1521765"/>
          </a:xfrm>
          <a:custGeom>
            <a:avLst/>
            <a:gdLst/>
            <a:ahLst/>
            <a:cxnLst/>
            <a:rect l="l" t="t" r="r" b="b"/>
            <a:pathLst>
              <a:path w="1339500" h="1521765">
                <a:moveTo>
                  <a:pt x="0" y="0"/>
                </a:moveTo>
                <a:lnTo>
                  <a:pt x="1339500" y="0"/>
                </a:lnTo>
                <a:lnTo>
                  <a:pt x="1339500" y="1521764"/>
                </a:lnTo>
                <a:lnTo>
                  <a:pt x="0" y="1521764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</p:sp>
      <p:sp>
        <p:nvSpPr>
          <p:cNvPr id="37" name="Freeform 37"/>
          <p:cNvSpPr/>
          <p:nvPr/>
        </p:nvSpPr>
        <p:spPr>
          <a:xfrm>
            <a:off x="11041922" y="2009174"/>
            <a:ext cx="1307931" cy="1175938"/>
          </a:xfrm>
          <a:custGeom>
            <a:avLst/>
            <a:gdLst/>
            <a:ahLst/>
            <a:cxnLst/>
            <a:rect l="l" t="t" r="r" b="b"/>
            <a:pathLst>
              <a:path w="1307931" h="1175938">
                <a:moveTo>
                  <a:pt x="0" y="0"/>
                </a:moveTo>
                <a:lnTo>
                  <a:pt x="1307931" y="0"/>
                </a:lnTo>
                <a:lnTo>
                  <a:pt x="1307931" y="1175938"/>
                </a:lnTo>
                <a:lnTo>
                  <a:pt x="0" y="1175938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</p:spPr>
      </p:sp>
      <p:sp>
        <p:nvSpPr>
          <p:cNvPr id="38" name="Freeform 38"/>
          <p:cNvSpPr/>
          <p:nvPr/>
        </p:nvSpPr>
        <p:spPr>
          <a:xfrm>
            <a:off x="10872482" y="3805886"/>
            <a:ext cx="1727374" cy="1121504"/>
          </a:xfrm>
          <a:custGeom>
            <a:avLst/>
            <a:gdLst/>
            <a:ahLst/>
            <a:cxnLst/>
            <a:rect l="l" t="t" r="r" b="b"/>
            <a:pathLst>
              <a:path w="1727374" h="1121504">
                <a:moveTo>
                  <a:pt x="0" y="0"/>
                </a:moveTo>
                <a:lnTo>
                  <a:pt x="1727375" y="0"/>
                </a:lnTo>
                <a:lnTo>
                  <a:pt x="1727375" y="1121504"/>
                </a:lnTo>
                <a:lnTo>
                  <a:pt x="0" y="1121504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/>
            </a:stretch>
          </a:blipFill>
        </p:spPr>
      </p:sp>
      <p:sp>
        <p:nvSpPr>
          <p:cNvPr id="39" name="Freeform 39"/>
          <p:cNvSpPr/>
          <p:nvPr/>
        </p:nvSpPr>
        <p:spPr>
          <a:xfrm>
            <a:off x="11176001" y="5669214"/>
            <a:ext cx="1193890" cy="1193890"/>
          </a:xfrm>
          <a:custGeom>
            <a:avLst/>
            <a:gdLst/>
            <a:ahLst/>
            <a:cxnLst/>
            <a:rect l="l" t="t" r="r" b="b"/>
            <a:pathLst>
              <a:path w="1193890" h="1193890">
                <a:moveTo>
                  <a:pt x="0" y="0"/>
                </a:moveTo>
                <a:lnTo>
                  <a:pt x="1193889" y="0"/>
                </a:lnTo>
                <a:lnTo>
                  <a:pt x="1193889" y="1193890"/>
                </a:lnTo>
                <a:lnTo>
                  <a:pt x="0" y="1193890"/>
                </a:lnTo>
                <a:lnTo>
                  <a:pt x="0" y="0"/>
                </a:lnTo>
                <a:close/>
              </a:path>
            </a:pathLst>
          </a:custGeom>
          <a:blipFill>
            <a:blip r:embed="rId9"/>
            <a:stretch>
              <a:fillRect/>
            </a:stretch>
          </a:blipFill>
        </p:spPr>
      </p:sp>
      <p:sp>
        <p:nvSpPr>
          <p:cNvPr id="40" name="Freeform 40"/>
          <p:cNvSpPr/>
          <p:nvPr/>
        </p:nvSpPr>
        <p:spPr>
          <a:xfrm>
            <a:off x="10854199" y="7674578"/>
            <a:ext cx="1837493" cy="981185"/>
          </a:xfrm>
          <a:custGeom>
            <a:avLst/>
            <a:gdLst/>
            <a:ahLst/>
            <a:cxnLst/>
            <a:rect l="l" t="t" r="r" b="b"/>
            <a:pathLst>
              <a:path w="1837493" h="981185">
                <a:moveTo>
                  <a:pt x="0" y="0"/>
                </a:moveTo>
                <a:lnTo>
                  <a:pt x="1837493" y="0"/>
                </a:lnTo>
                <a:lnTo>
                  <a:pt x="1837493" y="981186"/>
                </a:lnTo>
                <a:lnTo>
                  <a:pt x="0" y="981186"/>
                </a:lnTo>
                <a:lnTo>
                  <a:pt x="0" y="0"/>
                </a:lnTo>
                <a:close/>
              </a:path>
            </a:pathLst>
          </a:custGeom>
          <a:blipFill>
            <a:blip r:embed="rId10"/>
            <a:stretch>
              <a:fillRect/>
            </a:stretch>
          </a:blipFill>
        </p:spPr>
      </p:sp>
      <p:sp>
        <p:nvSpPr>
          <p:cNvPr id="41" name="Freeform 41"/>
          <p:cNvSpPr/>
          <p:nvPr/>
        </p:nvSpPr>
        <p:spPr>
          <a:xfrm>
            <a:off x="10854199" y="9155301"/>
            <a:ext cx="1623096" cy="1052819"/>
          </a:xfrm>
          <a:custGeom>
            <a:avLst/>
            <a:gdLst/>
            <a:ahLst/>
            <a:cxnLst/>
            <a:rect l="l" t="t" r="r" b="b"/>
            <a:pathLst>
              <a:path w="1623096" h="1052819">
                <a:moveTo>
                  <a:pt x="0" y="0"/>
                </a:moveTo>
                <a:lnTo>
                  <a:pt x="1623096" y="0"/>
                </a:lnTo>
                <a:lnTo>
                  <a:pt x="1623096" y="1052819"/>
                </a:lnTo>
                <a:lnTo>
                  <a:pt x="0" y="1052819"/>
                </a:lnTo>
                <a:lnTo>
                  <a:pt x="0" y="0"/>
                </a:lnTo>
                <a:close/>
              </a:path>
            </a:pathLst>
          </a:custGeom>
          <a:blipFill>
            <a:blip r:embed="rId11"/>
            <a:stretch>
              <a:fillRect/>
            </a:stretch>
          </a:blipFill>
        </p:spPr>
      </p:sp>
      <p:sp>
        <p:nvSpPr>
          <p:cNvPr id="42" name="TextBox 42"/>
          <p:cNvSpPr txBox="1"/>
          <p:nvPr/>
        </p:nvSpPr>
        <p:spPr>
          <a:xfrm>
            <a:off x="13576370" y="2403142"/>
            <a:ext cx="4388663" cy="37920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158"/>
              </a:lnSpc>
              <a:spcBef>
                <a:spcPct val="0"/>
              </a:spcBef>
            </a:pPr>
            <a:r>
              <a:rPr lang="en-US" sz="2255" b="1">
                <a:solidFill>
                  <a:srgbClr val="136447"/>
                </a:solidFill>
                <a:latin typeface="Montserrat SemiBold" pitchFamily="2" charset="0"/>
                <a:ea typeface="Poppins Bold"/>
                <a:cs typeface="Poppins Bold"/>
                <a:sym typeface="Poppins Bold"/>
              </a:rPr>
              <a:t>Tế bào thực vật</a:t>
            </a:r>
          </a:p>
        </p:txBody>
      </p:sp>
      <p:sp>
        <p:nvSpPr>
          <p:cNvPr id="43" name="TextBox 43"/>
          <p:cNvSpPr txBox="1"/>
          <p:nvPr/>
        </p:nvSpPr>
        <p:spPr>
          <a:xfrm>
            <a:off x="261413" y="2172688"/>
            <a:ext cx="2819477" cy="326583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ctr">
              <a:lnSpc>
                <a:spcPts val="4320"/>
              </a:lnSpc>
              <a:spcBef>
                <a:spcPct val="0"/>
              </a:spcBef>
            </a:pPr>
            <a:r>
              <a:rPr lang="en-US" sz="3000" b="1" spc="270" dirty="0" err="1">
                <a:solidFill>
                  <a:srgbClr val="136447"/>
                </a:solidFill>
                <a:latin typeface="Montserrat ExtraBold" pitchFamily="2" charset="0"/>
                <a:ea typeface="Open Sans Bold"/>
                <a:cs typeface="Open Sans Bold"/>
                <a:sym typeface="Open Sans Bold"/>
              </a:rPr>
              <a:t>Tế</a:t>
            </a:r>
            <a:r>
              <a:rPr lang="en-US" sz="3000" b="1" spc="270" dirty="0">
                <a:solidFill>
                  <a:srgbClr val="136447"/>
                </a:solidFill>
                <a:latin typeface="Montserrat ExtraBold" pitchFamily="2" charset="0"/>
                <a:ea typeface="Open Sans Bold"/>
                <a:cs typeface="Open Sans Bold"/>
                <a:sym typeface="Open Sans Bold"/>
              </a:rPr>
              <a:t> </a:t>
            </a:r>
            <a:r>
              <a:rPr lang="en-US" sz="3000" b="1" spc="270" dirty="0" err="1">
                <a:solidFill>
                  <a:srgbClr val="136447"/>
                </a:solidFill>
                <a:latin typeface="Montserrat ExtraBold" pitchFamily="2" charset="0"/>
                <a:ea typeface="Open Sans Bold"/>
                <a:cs typeface="Open Sans Bold"/>
                <a:sym typeface="Open Sans Bold"/>
              </a:rPr>
              <a:t>bào</a:t>
            </a:r>
            <a:r>
              <a:rPr lang="en-US" sz="3000" b="1" spc="270" dirty="0">
                <a:solidFill>
                  <a:srgbClr val="136447"/>
                </a:solidFill>
                <a:latin typeface="Montserrat ExtraBold" pitchFamily="2" charset="0"/>
                <a:ea typeface="Open Sans Bold"/>
                <a:cs typeface="Open Sans Bold"/>
                <a:sym typeface="Open Sans Bold"/>
              </a:rPr>
              <a:t>: </a:t>
            </a:r>
            <a:r>
              <a:rPr lang="en-US" sz="3000" spc="270" dirty="0" err="1">
                <a:solidFill>
                  <a:srgbClr val="136447"/>
                </a:solidFill>
                <a:latin typeface="Montserrat ExtraBold" pitchFamily="2" charset="0"/>
                <a:ea typeface="Open Sans"/>
                <a:cs typeface="Open Sans"/>
                <a:sym typeface="Open Sans"/>
              </a:rPr>
              <a:t>Đơn</a:t>
            </a:r>
            <a:r>
              <a:rPr lang="en-US" sz="3000" spc="270" dirty="0">
                <a:solidFill>
                  <a:srgbClr val="136447"/>
                </a:solidFill>
                <a:latin typeface="Montserrat ExtraBold" pitchFamily="2" charset="0"/>
                <a:ea typeface="Open Sans"/>
                <a:cs typeface="Open Sans"/>
                <a:sym typeface="Open Sans"/>
              </a:rPr>
              <a:t> </a:t>
            </a:r>
            <a:r>
              <a:rPr lang="en-US" sz="3000" spc="270" dirty="0" err="1">
                <a:solidFill>
                  <a:srgbClr val="136447"/>
                </a:solidFill>
                <a:latin typeface="Montserrat ExtraBold" pitchFamily="2" charset="0"/>
                <a:ea typeface="Open Sans"/>
                <a:cs typeface="Open Sans"/>
                <a:sym typeface="Open Sans"/>
              </a:rPr>
              <a:t>vị</a:t>
            </a:r>
            <a:r>
              <a:rPr lang="en-US" sz="3000" spc="270" dirty="0">
                <a:solidFill>
                  <a:srgbClr val="136447"/>
                </a:solidFill>
                <a:latin typeface="Montserrat ExtraBold" pitchFamily="2" charset="0"/>
                <a:ea typeface="Open Sans"/>
                <a:cs typeface="Open Sans"/>
                <a:sym typeface="Open Sans"/>
              </a:rPr>
              <a:t> </a:t>
            </a:r>
            <a:r>
              <a:rPr lang="en-US" sz="3000" spc="270" dirty="0" err="1">
                <a:solidFill>
                  <a:srgbClr val="136447"/>
                </a:solidFill>
                <a:latin typeface="Montserrat ExtraBold" pitchFamily="2" charset="0"/>
                <a:ea typeface="Open Sans"/>
                <a:cs typeface="Open Sans"/>
                <a:sym typeface="Open Sans"/>
              </a:rPr>
              <a:t>cấu</a:t>
            </a:r>
            <a:r>
              <a:rPr lang="en-US" sz="3000" spc="270" dirty="0">
                <a:solidFill>
                  <a:srgbClr val="136447"/>
                </a:solidFill>
                <a:latin typeface="Montserrat ExtraBold" pitchFamily="2" charset="0"/>
                <a:ea typeface="Open Sans"/>
                <a:cs typeface="Open Sans"/>
                <a:sym typeface="Open Sans"/>
              </a:rPr>
              <a:t> </a:t>
            </a:r>
            <a:r>
              <a:rPr lang="en-US" sz="3000" spc="270" dirty="0" err="1">
                <a:solidFill>
                  <a:srgbClr val="136447"/>
                </a:solidFill>
                <a:latin typeface="Montserrat ExtraBold" pitchFamily="2" charset="0"/>
                <a:ea typeface="Open Sans"/>
                <a:cs typeface="Open Sans"/>
                <a:sym typeface="Open Sans"/>
              </a:rPr>
              <a:t>trúc</a:t>
            </a:r>
            <a:r>
              <a:rPr lang="en-US" sz="3000" spc="270" dirty="0">
                <a:solidFill>
                  <a:srgbClr val="136447"/>
                </a:solidFill>
                <a:latin typeface="Montserrat ExtraBold" pitchFamily="2" charset="0"/>
                <a:ea typeface="Open Sans"/>
                <a:cs typeface="Open Sans"/>
                <a:sym typeface="Open Sans"/>
              </a:rPr>
              <a:t> </a:t>
            </a:r>
            <a:r>
              <a:rPr lang="en-US" sz="3000" spc="270" dirty="0" err="1">
                <a:solidFill>
                  <a:srgbClr val="136447"/>
                </a:solidFill>
                <a:latin typeface="Montserrat ExtraBold" pitchFamily="2" charset="0"/>
                <a:ea typeface="Open Sans"/>
                <a:cs typeface="Open Sans"/>
                <a:sym typeface="Open Sans"/>
              </a:rPr>
              <a:t>và</a:t>
            </a:r>
            <a:r>
              <a:rPr lang="en-US" sz="3000" spc="270" dirty="0">
                <a:solidFill>
                  <a:srgbClr val="136447"/>
                </a:solidFill>
                <a:latin typeface="Montserrat ExtraBold" pitchFamily="2" charset="0"/>
                <a:ea typeface="Open Sans"/>
                <a:cs typeface="Open Sans"/>
                <a:sym typeface="Open Sans"/>
              </a:rPr>
              <a:t> </a:t>
            </a:r>
            <a:r>
              <a:rPr lang="en-US" sz="3000" spc="270" dirty="0" err="1">
                <a:solidFill>
                  <a:srgbClr val="136447"/>
                </a:solidFill>
                <a:latin typeface="Montserrat ExtraBold" pitchFamily="2" charset="0"/>
                <a:ea typeface="Open Sans"/>
                <a:cs typeface="Open Sans"/>
                <a:sym typeface="Open Sans"/>
              </a:rPr>
              <a:t>chức</a:t>
            </a:r>
            <a:r>
              <a:rPr lang="en-US" sz="3000" spc="270" dirty="0">
                <a:solidFill>
                  <a:srgbClr val="136447"/>
                </a:solidFill>
                <a:latin typeface="Montserrat ExtraBold" pitchFamily="2" charset="0"/>
                <a:ea typeface="Open Sans"/>
                <a:cs typeface="Open Sans"/>
                <a:sym typeface="Open Sans"/>
              </a:rPr>
              <a:t> </a:t>
            </a:r>
            <a:r>
              <a:rPr lang="en-US" sz="3000" spc="270" dirty="0" err="1">
                <a:solidFill>
                  <a:srgbClr val="136447"/>
                </a:solidFill>
                <a:latin typeface="Montserrat ExtraBold" pitchFamily="2" charset="0"/>
                <a:ea typeface="Open Sans"/>
                <a:cs typeface="Open Sans"/>
                <a:sym typeface="Open Sans"/>
              </a:rPr>
              <a:t>năng</a:t>
            </a:r>
            <a:r>
              <a:rPr lang="en-US" sz="3000" spc="270" dirty="0">
                <a:solidFill>
                  <a:srgbClr val="136447"/>
                </a:solidFill>
                <a:latin typeface="Montserrat ExtraBold" pitchFamily="2" charset="0"/>
                <a:ea typeface="Open Sans"/>
                <a:cs typeface="Open Sans"/>
                <a:sym typeface="Open Sans"/>
              </a:rPr>
              <a:t> </a:t>
            </a:r>
            <a:r>
              <a:rPr lang="en-US" sz="3000" spc="270" dirty="0" err="1">
                <a:solidFill>
                  <a:srgbClr val="136447"/>
                </a:solidFill>
                <a:latin typeface="Montserrat ExtraBold" pitchFamily="2" charset="0"/>
                <a:ea typeface="Open Sans"/>
                <a:cs typeface="Open Sans"/>
                <a:sym typeface="Open Sans"/>
              </a:rPr>
              <a:t>nhỏ</a:t>
            </a:r>
            <a:r>
              <a:rPr lang="en-US" sz="3000" spc="270" dirty="0">
                <a:solidFill>
                  <a:srgbClr val="136447"/>
                </a:solidFill>
                <a:latin typeface="Montserrat ExtraBold" pitchFamily="2" charset="0"/>
                <a:ea typeface="Open Sans"/>
                <a:cs typeface="Open Sans"/>
                <a:sym typeface="Open Sans"/>
              </a:rPr>
              <a:t> </a:t>
            </a:r>
            <a:r>
              <a:rPr lang="en-US" sz="3000" spc="270" dirty="0" err="1">
                <a:solidFill>
                  <a:srgbClr val="136447"/>
                </a:solidFill>
                <a:latin typeface="Montserrat ExtraBold" pitchFamily="2" charset="0"/>
                <a:ea typeface="Open Sans"/>
                <a:cs typeface="Open Sans"/>
                <a:sym typeface="Open Sans"/>
              </a:rPr>
              <a:t>nhất</a:t>
            </a:r>
            <a:r>
              <a:rPr lang="en-US" sz="3000" spc="270" dirty="0">
                <a:solidFill>
                  <a:srgbClr val="136447"/>
                </a:solidFill>
                <a:latin typeface="Montserrat ExtraBold" pitchFamily="2" charset="0"/>
                <a:ea typeface="Open Sans"/>
                <a:cs typeface="Open Sans"/>
                <a:sym typeface="Open Sans"/>
              </a:rPr>
              <a:t> </a:t>
            </a:r>
            <a:r>
              <a:rPr lang="en-US" sz="3000" spc="270" dirty="0" err="1">
                <a:solidFill>
                  <a:srgbClr val="136447"/>
                </a:solidFill>
                <a:latin typeface="Montserrat ExtraBold" pitchFamily="2" charset="0"/>
                <a:ea typeface="Open Sans"/>
                <a:cs typeface="Open Sans"/>
                <a:sym typeface="Open Sans"/>
              </a:rPr>
              <a:t>của</a:t>
            </a:r>
            <a:r>
              <a:rPr lang="en-US" sz="3000" spc="270" dirty="0">
                <a:solidFill>
                  <a:srgbClr val="136447"/>
                </a:solidFill>
                <a:latin typeface="Montserrat ExtraBold" pitchFamily="2" charset="0"/>
                <a:ea typeface="Open Sans"/>
                <a:cs typeface="Open Sans"/>
                <a:sym typeface="Open Sans"/>
              </a:rPr>
              <a:t> </a:t>
            </a:r>
            <a:r>
              <a:rPr lang="en-US" sz="3000" spc="270" dirty="0" err="1">
                <a:solidFill>
                  <a:srgbClr val="136447"/>
                </a:solidFill>
                <a:latin typeface="Montserrat ExtraBold" pitchFamily="2" charset="0"/>
                <a:ea typeface="Open Sans"/>
                <a:cs typeface="Open Sans"/>
                <a:sym typeface="Open Sans"/>
              </a:rPr>
              <a:t>sinh</a:t>
            </a:r>
            <a:r>
              <a:rPr lang="en-US" sz="3000" spc="270" dirty="0">
                <a:solidFill>
                  <a:srgbClr val="136447"/>
                </a:solidFill>
                <a:latin typeface="Montserrat ExtraBold" pitchFamily="2" charset="0"/>
                <a:ea typeface="Open Sans"/>
                <a:cs typeface="Open Sans"/>
                <a:sym typeface="Open Sans"/>
              </a:rPr>
              <a:t> </a:t>
            </a:r>
            <a:r>
              <a:rPr lang="en-US" sz="3000" spc="270" dirty="0" err="1">
                <a:solidFill>
                  <a:srgbClr val="136447"/>
                </a:solidFill>
                <a:latin typeface="Montserrat ExtraBold" pitchFamily="2" charset="0"/>
                <a:ea typeface="Open Sans"/>
                <a:cs typeface="Open Sans"/>
                <a:sym typeface="Open Sans"/>
              </a:rPr>
              <a:t>vật</a:t>
            </a:r>
            <a:endParaRPr lang="en-US" sz="3000" spc="270" dirty="0">
              <a:solidFill>
                <a:srgbClr val="136447"/>
              </a:solidFill>
              <a:latin typeface="Montserrat ExtraBold" pitchFamily="2" charset="0"/>
              <a:ea typeface="Open Sans"/>
              <a:cs typeface="Open Sans"/>
              <a:sym typeface="Open Sans"/>
            </a:endParaRPr>
          </a:p>
        </p:txBody>
      </p:sp>
      <p:sp>
        <p:nvSpPr>
          <p:cNvPr id="44" name="TextBox 44"/>
          <p:cNvSpPr txBox="1"/>
          <p:nvPr/>
        </p:nvSpPr>
        <p:spPr>
          <a:xfrm>
            <a:off x="5456123" y="761314"/>
            <a:ext cx="2831855" cy="53546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535"/>
              </a:lnSpc>
              <a:spcBef>
                <a:spcPct val="0"/>
              </a:spcBef>
            </a:pPr>
            <a:r>
              <a:rPr lang="en-US" sz="3239" b="1" dirty="0" err="1">
                <a:solidFill>
                  <a:srgbClr val="136447"/>
                </a:solidFill>
                <a:latin typeface="Montserrat SemiBold" pitchFamily="2" charset="0"/>
                <a:ea typeface="Poppins Bold"/>
                <a:cs typeface="Poppins Bold"/>
                <a:sym typeface="Poppins Bold"/>
              </a:rPr>
              <a:t>Loại</a:t>
            </a:r>
            <a:r>
              <a:rPr lang="en-US" sz="3239" b="1" dirty="0">
                <a:solidFill>
                  <a:srgbClr val="136447"/>
                </a:solidFill>
                <a:latin typeface="Montserrat SemiBold" pitchFamily="2" charset="0"/>
                <a:ea typeface="Poppins Bold"/>
                <a:cs typeface="Poppins Bold"/>
                <a:sym typeface="Poppins Bold"/>
              </a:rPr>
              <a:t> </a:t>
            </a:r>
            <a:r>
              <a:rPr lang="en-US" sz="3239" b="1" dirty="0" err="1">
                <a:solidFill>
                  <a:srgbClr val="136447"/>
                </a:solidFill>
                <a:latin typeface="Montserrat SemiBold" pitchFamily="2" charset="0"/>
                <a:ea typeface="Poppins Bold"/>
                <a:cs typeface="Poppins Bold"/>
                <a:sym typeface="Poppins Bold"/>
              </a:rPr>
              <a:t>tế</a:t>
            </a:r>
            <a:r>
              <a:rPr lang="en-US" sz="3239" b="1" dirty="0">
                <a:solidFill>
                  <a:srgbClr val="136447"/>
                </a:solidFill>
                <a:latin typeface="Montserrat SemiBold" pitchFamily="2" charset="0"/>
                <a:ea typeface="Poppins Bold"/>
                <a:cs typeface="Poppins Bold"/>
                <a:sym typeface="Poppins Bold"/>
              </a:rPr>
              <a:t> </a:t>
            </a:r>
            <a:r>
              <a:rPr lang="en-US" sz="3239" b="1" dirty="0" err="1">
                <a:solidFill>
                  <a:srgbClr val="136447"/>
                </a:solidFill>
                <a:latin typeface="Montserrat SemiBold" pitchFamily="2" charset="0"/>
                <a:ea typeface="Poppins Bold"/>
                <a:cs typeface="Poppins Bold"/>
                <a:sym typeface="Poppins Bold"/>
              </a:rPr>
              <a:t>bào</a:t>
            </a:r>
            <a:endParaRPr lang="en-US" sz="3239" b="1" dirty="0">
              <a:solidFill>
                <a:srgbClr val="136447"/>
              </a:solidFill>
              <a:latin typeface="Montserrat SemiBold" pitchFamily="2" charset="0"/>
              <a:ea typeface="Poppins Bold"/>
              <a:cs typeface="Poppins Bold"/>
              <a:sym typeface="Poppins Bold"/>
            </a:endParaRPr>
          </a:p>
        </p:txBody>
      </p:sp>
      <p:sp>
        <p:nvSpPr>
          <p:cNvPr id="45" name="TextBox 45"/>
          <p:cNvSpPr txBox="1"/>
          <p:nvPr/>
        </p:nvSpPr>
        <p:spPr>
          <a:xfrm>
            <a:off x="5284144" y="5196885"/>
            <a:ext cx="2979679" cy="113710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4535"/>
              </a:lnSpc>
              <a:spcBef>
                <a:spcPct val="0"/>
              </a:spcBef>
            </a:pPr>
            <a:r>
              <a:rPr lang="en-US" sz="3239" b="1" dirty="0">
                <a:solidFill>
                  <a:srgbClr val="136447"/>
                </a:solidFill>
                <a:latin typeface="Montserrat SemiBold" pitchFamily="2" charset="0"/>
                <a:ea typeface="Poppins Bold"/>
                <a:cs typeface="Poppins Bold"/>
                <a:sym typeface="Poppins Bold"/>
              </a:rPr>
              <a:t>Các </a:t>
            </a:r>
            <a:r>
              <a:rPr lang="en-US" sz="3239" b="1" dirty="0" err="1">
                <a:solidFill>
                  <a:srgbClr val="136447"/>
                </a:solidFill>
                <a:latin typeface="Montserrat SemiBold" pitchFamily="2" charset="0"/>
                <a:ea typeface="Poppins Bold"/>
                <a:cs typeface="Poppins Bold"/>
                <a:sym typeface="Poppins Bold"/>
              </a:rPr>
              <a:t>bào</a:t>
            </a:r>
            <a:r>
              <a:rPr lang="en-US" sz="3239" b="1" dirty="0">
                <a:solidFill>
                  <a:srgbClr val="136447"/>
                </a:solidFill>
                <a:latin typeface="Montserrat SemiBold" pitchFamily="2" charset="0"/>
                <a:ea typeface="Poppins Bold"/>
                <a:cs typeface="Poppins Bold"/>
                <a:sym typeface="Poppins Bold"/>
              </a:rPr>
              <a:t> </a:t>
            </a:r>
            <a:r>
              <a:rPr lang="en-US" sz="3239" b="1" dirty="0" err="1">
                <a:solidFill>
                  <a:srgbClr val="136447"/>
                </a:solidFill>
                <a:latin typeface="Montserrat SemiBold" pitchFamily="2" charset="0"/>
                <a:ea typeface="Poppins Bold"/>
                <a:cs typeface="Poppins Bold"/>
                <a:sym typeface="Poppins Bold"/>
              </a:rPr>
              <a:t>quan</a:t>
            </a:r>
            <a:r>
              <a:rPr lang="en-US" sz="3239" b="1" dirty="0">
                <a:solidFill>
                  <a:srgbClr val="136447"/>
                </a:solidFill>
                <a:latin typeface="Montserrat SemiBold" pitchFamily="2" charset="0"/>
                <a:ea typeface="Poppins Bold"/>
                <a:cs typeface="Poppins Bold"/>
                <a:sym typeface="Poppins Bold"/>
              </a:rPr>
              <a:t> </a:t>
            </a:r>
            <a:r>
              <a:rPr lang="en-US" sz="3239" b="1" dirty="0" err="1">
                <a:solidFill>
                  <a:srgbClr val="136447"/>
                </a:solidFill>
                <a:latin typeface="Montserrat SemiBold" pitchFamily="2" charset="0"/>
                <a:ea typeface="Poppins Bold"/>
                <a:cs typeface="Poppins Bold"/>
                <a:sym typeface="Poppins Bold"/>
              </a:rPr>
              <a:t>chủ</a:t>
            </a:r>
            <a:r>
              <a:rPr lang="en-US" sz="3239" b="1" dirty="0">
                <a:solidFill>
                  <a:srgbClr val="136447"/>
                </a:solidFill>
                <a:latin typeface="Montserrat SemiBold" pitchFamily="2" charset="0"/>
                <a:ea typeface="Poppins Bold"/>
                <a:cs typeface="Poppins Bold"/>
                <a:sym typeface="Poppins Bold"/>
              </a:rPr>
              <a:t> </a:t>
            </a:r>
            <a:r>
              <a:rPr lang="en-US" sz="3239" b="1" dirty="0" err="1">
                <a:solidFill>
                  <a:srgbClr val="136447"/>
                </a:solidFill>
                <a:latin typeface="Montserrat SemiBold" pitchFamily="2" charset="0"/>
                <a:ea typeface="Poppins Bold"/>
                <a:cs typeface="Poppins Bold"/>
                <a:sym typeface="Poppins Bold"/>
              </a:rPr>
              <a:t>yếu</a:t>
            </a:r>
            <a:endParaRPr lang="en-US" sz="3239" b="1" dirty="0">
              <a:solidFill>
                <a:srgbClr val="136447"/>
              </a:solidFill>
              <a:latin typeface="Montserrat SemiBold" pitchFamily="2" charset="0"/>
              <a:ea typeface="Poppins Bold"/>
              <a:cs typeface="Poppins Bold"/>
              <a:sym typeface="Poppins Bold"/>
            </a:endParaRPr>
          </a:p>
        </p:txBody>
      </p:sp>
      <p:sp>
        <p:nvSpPr>
          <p:cNvPr id="46" name="TextBox 46"/>
          <p:cNvSpPr txBox="1"/>
          <p:nvPr/>
        </p:nvSpPr>
        <p:spPr>
          <a:xfrm>
            <a:off x="13576442" y="4327237"/>
            <a:ext cx="4388663" cy="7143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706"/>
              </a:lnSpc>
            </a:pPr>
            <a:r>
              <a:rPr lang="en-US" sz="2255" dirty="0">
                <a:solidFill>
                  <a:srgbClr val="136447"/>
                </a:solidFill>
                <a:latin typeface="Montserrat" pitchFamily="2" charset="0"/>
                <a:ea typeface="Poppins"/>
                <a:cs typeface="Poppins"/>
                <a:sym typeface="Poppins"/>
              </a:rPr>
              <a:t>Bảo </a:t>
            </a:r>
            <a:r>
              <a:rPr lang="en-US" sz="2255" dirty="0" err="1">
                <a:solidFill>
                  <a:srgbClr val="136447"/>
                </a:solidFill>
                <a:latin typeface="Montserrat" pitchFamily="2" charset="0"/>
                <a:ea typeface="Poppins"/>
                <a:cs typeface="Poppins"/>
                <a:sym typeface="Poppins"/>
              </a:rPr>
              <a:t>vệ</a:t>
            </a:r>
            <a:r>
              <a:rPr lang="en-US" sz="2255" dirty="0">
                <a:solidFill>
                  <a:srgbClr val="136447"/>
                </a:solidFill>
                <a:latin typeface="Montserrat" pitchFamily="2" charset="0"/>
                <a:ea typeface="Poppins"/>
                <a:cs typeface="Poppins"/>
                <a:sym typeface="Poppins"/>
              </a:rPr>
              <a:t> </a:t>
            </a:r>
            <a:r>
              <a:rPr lang="en-US" sz="2255" dirty="0" err="1">
                <a:solidFill>
                  <a:srgbClr val="136447"/>
                </a:solidFill>
                <a:latin typeface="Montserrat" pitchFamily="2" charset="0"/>
                <a:ea typeface="Poppins"/>
                <a:cs typeface="Poppins"/>
                <a:sym typeface="Poppins"/>
              </a:rPr>
              <a:t>và</a:t>
            </a:r>
            <a:r>
              <a:rPr lang="en-US" sz="2255" dirty="0">
                <a:solidFill>
                  <a:srgbClr val="136447"/>
                </a:solidFill>
                <a:latin typeface="Montserrat" pitchFamily="2" charset="0"/>
                <a:ea typeface="Poppins"/>
                <a:cs typeface="Poppins"/>
                <a:sym typeface="Poppins"/>
              </a:rPr>
              <a:t> </a:t>
            </a:r>
            <a:r>
              <a:rPr lang="en-US" sz="2255" dirty="0" err="1">
                <a:solidFill>
                  <a:srgbClr val="136447"/>
                </a:solidFill>
                <a:latin typeface="Montserrat" pitchFamily="2" charset="0"/>
                <a:ea typeface="Poppins"/>
                <a:cs typeface="Poppins"/>
                <a:sym typeface="Poppins"/>
              </a:rPr>
              <a:t>chọn</a:t>
            </a:r>
            <a:r>
              <a:rPr lang="en-US" sz="2255" dirty="0">
                <a:solidFill>
                  <a:srgbClr val="136447"/>
                </a:solidFill>
                <a:latin typeface="Montserrat" pitchFamily="2" charset="0"/>
                <a:ea typeface="Poppins"/>
                <a:cs typeface="Poppins"/>
                <a:sym typeface="Poppins"/>
              </a:rPr>
              <a:t> </a:t>
            </a:r>
            <a:r>
              <a:rPr lang="en-US" sz="2255" dirty="0" err="1">
                <a:solidFill>
                  <a:srgbClr val="136447"/>
                </a:solidFill>
                <a:latin typeface="Montserrat" pitchFamily="2" charset="0"/>
                <a:ea typeface="Poppins"/>
                <a:cs typeface="Poppins"/>
                <a:sym typeface="Poppins"/>
              </a:rPr>
              <a:t>lọc</a:t>
            </a:r>
            <a:r>
              <a:rPr lang="en-US" sz="2255" dirty="0">
                <a:solidFill>
                  <a:srgbClr val="136447"/>
                </a:solidFill>
                <a:latin typeface="Montserrat" pitchFamily="2" charset="0"/>
                <a:ea typeface="Poppins"/>
                <a:cs typeface="Poppins"/>
                <a:sym typeface="Poppins"/>
              </a:rPr>
              <a:t> </a:t>
            </a:r>
            <a:r>
              <a:rPr lang="en-US" sz="2255" dirty="0" err="1">
                <a:solidFill>
                  <a:srgbClr val="136447"/>
                </a:solidFill>
                <a:latin typeface="Montserrat" pitchFamily="2" charset="0"/>
                <a:ea typeface="Poppins"/>
                <a:cs typeface="Poppins"/>
                <a:sym typeface="Poppins"/>
              </a:rPr>
              <a:t>chất</a:t>
            </a:r>
            <a:r>
              <a:rPr lang="en-US" sz="2255" dirty="0">
                <a:solidFill>
                  <a:srgbClr val="136447"/>
                </a:solidFill>
                <a:latin typeface="Montserrat" pitchFamily="2" charset="0"/>
                <a:ea typeface="Poppins"/>
                <a:cs typeface="Poppins"/>
                <a:sym typeface="Poppins"/>
              </a:rPr>
              <a:t> </a:t>
            </a:r>
            <a:r>
              <a:rPr lang="en-US" sz="2255" dirty="0" err="1">
                <a:solidFill>
                  <a:srgbClr val="136447"/>
                </a:solidFill>
                <a:latin typeface="Montserrat" pitchFamily="2" charset="0"/>
                <a:ea typeface="Poppins"/>
                <a:cs typeface="Poppins"/>
                <a:sym typeface="Poppins"/>
              </a:rPr>
              <a:t>vận</a:t>
            </a:r>
            <a:r>
              <a:rPr lang="en-US" sz="2255" dirty="0">
                <a:solidFill>
                  <a:srgbClr val="136447"/>
                </a:solidFill>
                <a:latin typeface="Montserrat" pitchFamily="2" charset="0"/>
                <a:ea typeface="Poppins"/>
                <a:cs typeface="Poppins"/>
                <a:sym typeface="Poppins"/>
              </a:rPr>
              <a:t> </a:t>
            </a:r>
            <a:r>
              <a:rPr lang="en-US" sz="2255" dirty="0" err="1">
                <a:solidFill>
                  <a:srgbClr val="136447"/>
                </a:solidFill>
                <a:latin typeface="Montserrat" pitchFamily="2" charset="0"/>
                <a:ea typeface="Poppins"/>
                <a:cs typeface="Poppins"/>
                <a:sym typeface="Poppins"/>
              </a:rPr>
              <a:t>chuyển</a:t>
            </a:r>
            <a:r>
              <a:rPr lang="en-US" sz="2255" dirty="0">
                <a:solidFill>
                  <a:srgbClr val="136447"/>
                </a:solidFill>
                <a:latin typeface="Montserrat" pitchFamily="2" charset="0"/>
                <a:ea typeface="Poppins"/>
                <a:cs typeface="Poppins"/>
                <a:sym typeface="Poppins"/>
              </a:rPr>
              <a:t>.</a:t>
            </a:r>
          </a:p>
        </p:txBody>
      </p:sp>
      <p:sp>
        <p:nvSpPr>
          <p:cNvPr id="47" name="TextBox 47"/>
          <p:cNvSpPr txBox="1"/>
          <p:nvPr/>
        </p:nvSpPr>
        <p:spPr>
          <a:xfrm>
            <a:off x="13576442" y="3805603"/>
            <a:ext cx="4388663" cy="37920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158"/>
              </a:lnSpc>
              <a:spcBef>
                <a:spcPct val="0"/>
              </a:spcBef>
            </a:pPr>
            <a:r>
              <a:rPr lang="en-US" sz="2255" b="1">
                <a:solidFill>
                  <a:srgbClr val="136447"/>
                </a:solidFill>
                <a:latin typeface="Montserrat SemiBold" pitchFamily="2" charset="0"/>
                <a:ea typeface="Poppins Bold"/>
                <a:cs typeface="Poppins Bold"/>
                <a:sym typeface="Poppins Bold"/>
              </a:rPr>
              <a:t>Màng tế bào</a:t>
            </a:r>
          </a:p>
        </p:txBody>
      </p:sp>
      <p:sp>
        <p:nvSpPr>
          <p:cNvPr id="48" name="TextBox 48"/>
          <p:cNvSpPr txBox="1"/>
          <p:nvPr/>
        </p:nvSpPr>
        <p:spPr>
          <a:xfrm>
            <a:off x="13576370" y="6098861"/>
            <a:ext cx="4388663" cy="34624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706"/>
              </a:lnSpc>
            </a:pPr>
            <a:r>
              <a:rPr lang="en-US" sz="2255" dirty="0" err="1">
                <a:solidFill>
                  <a:srgbClr val="136447"/>
                </a:solidFill>
                <a:latin typeface="Montserrat" pitchFamily="2" charset="0"/>
                <a:ea typeface="Poppins"/>
                <a:cs typeface="Poppins"/>
                <a:sym typeface="Poppins"/>
              </a:rPr>
              <a:t>Chứa</a:t>
            </a:r>
            <a:r>
              <a:rPr lang="en-US" sz="2255" dirty="0">
                <a:solidFill>
                  <a:srgbClr val="136447"/>
                </a:solidFill>
                <a:latin typeface="Montserrat" pitchFamily="2" charset="0"/>
                <a:ea typeface="Poppins"/>
                <a:cs typeface="Poppins"/>
                <a:sym typeface="Poppins"/>
              </a:rPr>
              <a:t> </a:t>
            </a:r>
            <a:r>
              <a:rPr lang="en-US" sz="2255" dirty="0" err="1">
                <a:solidFill>
                  <a:srgbClr val="136447"/>
                </a:solidFill>
                <a:latin typeface="Montserrat" pitchFamily="2" charset="0"/>
                <a:ea typeface="Poppins"/>
                <a:cs typeface="Poppins"/>
                <a:sym typeface="Poppins"/>
              </a:rPr>
              <a:t>vật</a:t>
            </a:r>
            <a:r>
              <a:rPr lang="en-US" sz="2255" dirty="0">
                <a:solidFill>
                  <a:srgbClr val="136447"/>
                </a:solidFill>
                <a:latin typeface="Montserrat" pitchFamily="2" charset="0"/>
                <a:ea typeface="Poppins"/>
                <a:cs typeface="Poppins"/>
                <a:sym typeface="Poppins"/>
              </a:rPr>
              <a:t> </a:t>
            </a:r>
            <a:r>
              <a:rPr lang="en-US" sz="2255" dirty="0" err="1">
                <a:solidFill>
                  <a:srgbClr val="136447"/>
                </a:solidFill>
                <a:latin typeface="Montserrat" pitchFamily="2" charset="0"/>
                <a:ea typeface="Poppins"/>
                <a:cs typeface="Poppins"/>
                <a:sym typeface="Poppins"/>
              </a:rPr>
              <a:t>chất</a:t>
            </a:r>
            <a:r>
              <a:rPr lang="en-US" sz="2255" dirty="0">
                <a:solidFill>
                  <a:srgbClr val="136447"/>
                </a:solidFill>
                <a:latin typeface="Montserrat" pitchFamily="2" charset="0"/>
                <a:ea typeface="Poppins"/>
                <a:cs typeface="Poppins"/>
                <a:sym typeface="Poppins"/>
              </a:rPr>
              <a:t> di </a:t>
            </a:r>
            <a:r>
              <a:rPr lang="en-US" sz="2255" dirty="0" err="1">
                <a:solidFill>
                  <a:srgbClr val="136447"/>
                </a:solidFill>
                <a:latin typeface="Montserrat" pitchFamily="2" charset="0"/>
                <a:ea typeface="Poppins"/>
                <a:cs typeface="Poppins"/>
                <a:sym typeface="Poppins"/>
              </a:rPr>
              <a:t>truyền</a:t>
            </a:r>
            <a:r>
              <a:rPr lang="en-US" sz="2255" dirty="0">
                <a:solidFill>
                  <a:srgbClr val="136447"/>
                </a:solidFill>
                <a:latin typeface="Montserrat" pitchFamily="2" charset="0"/>
                <a:ea typeface="Poppins"/>
                <a:cs typeface="Poppins"/>
                <a:sym typeface="Poppins"/>
              </a:rPr>
              <a:t> (ADN)</a:t>
            </a:r>
          </a:p>
        </p:txBody>
      </p:sp>
      <p:sp>
        <p:nvSpPr>
          <p:cNvPr id="49" name="TextBox 49"/>
          <p:cNvSpPr txBox="1"/>
          <p:nvPr/>
        </p:nvSpPr>
        <p:spPr>
          <a:xfrm>
            <a:off x="13576442" y="5692651"/>
            <a:ext cx="4388663" cy="37920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158"/>
              </a:lnSpc>
              <a:spcBef>
                <a:spcPct val="0"/>
              </a:spcBef>
            </a:pPr>
            <a:r>
              <a:rPr lang="en-US" sz="2255" b="1">
                <a:solidFill>
                  <a:srgbClr val="136447"/>
                </a:solidFill>
                <a:latin typeface="Montserrat SemiBold" pitchFamily="2" charset="0"/>
                <a:ea typeface="Poppins Bold"/>
                <a:cs typeface="Poppins Bold"/>
                <a:sym typeface="Poppins Bold"/>
              </a:rPr>
              <a:t>Nhân</a:t>
            </a:r>
          </a:p>
        </p:txBody>
      </p:sp>
      <p:sp>
        <p:nvSpPr>
          <p:cNvPr id="50" name="TextBox 50"/>
          <p:cNvSpPr txBox="1"/>
          <p:nvPr/>
        </p:nvSpPr>
        <p:spPr>
          <a:xfrm>
            <a:off x="13576442" y="8101141"/>
            <a:ext cx="4388663" cy="7143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706"/>
              </a:lnSpc>
            </a:pPr>
            <a:r>
              <a:rPr lang="en-US" sz="2255">
                <a:solidFill>
                  <a:srgbClr val="136447"/>
                </a:solidFill>
                <a:latin typeface="Montserrat" pitchFamily="2" charset="0"/>
                <a:ea typeface="Poppins"/>
                <a:cs typeface="Poppins"/>
                <a:sym typeface="Poppins"/>
              </a:rPr>
              <a:t>Cung cấp năng lượng (hô hấp tế bào)</a:t>
            </a:r>
          </a:p>
        </p:txBody>
      </p:sp>
      <p:sp>
        <p:nvSpPr>
          <p:cNvPr id="51" name="TextBox 51"/>
          <p:cNvSpPr txBox="1"/>
          <p:nvPr/>
        </p:nvSpPr>
        <p:spPr>
          <a:xfrm>
            <a:off x="13576442" y="7574190"/>
            <a:ext cx="4388663" cy="37920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158"/>
              </a:lnSpc>
              <a:spcBef>
                <a:spcPct val="0"/>
              </a:spcBef>
            </a:pPr>
            <a:r>
              <a:rPr lang="en-US" sz="2255" b="1">
                <a:solidFill>
                  <a:srgbClr val="136447"/>
                </a:solidFill>
                <a:latin typeface="Montserrat SemiBold" pitchFamily="2" charset="0"/>
                <a:ea typeface="Poppins Bold"/>
                <a:cs typeface="Poppins Bold"/>
                <a:sym typeface="Poppins Bold"/>
              </a:rPr>
              <a:t>Ti thể</a:t>
            </a:r>
          </a:p>
        </p:txBody>
      </p:sp>
      <p:sp>
        <p:nvSpPr>
          <p:cNvPr id="52" name="TextBox 52"/>
          <p:cNvSpPr txBox="1"/>
          <p:nvPr/>
        </p:nvSpPr>
        <p:spPr>
          <a:xfrm>
            <a:off x="13576370" y="482861"/>
            <a:ext cx="4388663" cy="37920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158"/>
              </a:lnSpc>
              <a:spcBef>
                <a:spcPct val="0"/>
              </a:spcBef>
            </a:pPr>
            <a:r>
              <a:rPr lang="en-US" sz="2255" b="1">
                <a:solidFill>
                  <a:srgbClr val="136447"/>
                </a:solidFill>
                <a:latin typeface="Montserrat SemiBold" pitchFamily="2" charset="0"/>
                <a:ea typeface="Poppins Bold"/>
                <a:cs typeface="Poppins Bold"/>
                <a:sym typeface="Poppins Bold"/>
              </a:rPr>
              <a:t>Tế bào động vật</a:t>
            </a:r>
          </a:p>
        </p:txBody>
      </p:sp>
      <p:sp>
        <p:nvSpPr>
          <p:cNvPr id="53" name="TextBox 53"/>
          <p:cNvSpPr txBox="1"/>
          <p:nvPr/>
        </p:nvSpPr>
        <p:spPr>
          <a:xfrm>
            <a:off x="13576442" y="9687119"/>
            <a:ext cx="4388663" cy="34624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706"/>
              </a:lnSpc>
            </a:pPr>
            <a:r>
              <a:rPr lang="en-US" sz="2255">
                <a:solidFill>
                  <a:srgbClr val="136447"/>
                </a:solidFill>
                <a:latin typeface="Montserrat" pitchFamily="2" charset="0"/>
                <a:ea typeface="Poppins"/>
                <a:cs typeface="Poppins"/>
                <a:sym typeface="Poppins"/>
              </a:rPr>
              <a:t>Tổng hợp và đóng gói protein</a:t>
            </a:r>
          </a:p>
        </p:txBody>
      </p:sp>
      <p:sp>
        <p:nvSpPr>
          <p:cNvPr id="54" name="TextBox 54"/>
          <p:cNvSpPr txBox="1"/>
          <p:nvPr/>
        </p:nvSpPr>
        <p:spPr>
          <a:xfrm>
            <a:off x="13576442" y="9160168"/>
            <a:ext cx="4388663" cy="37920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158"/>
              </a:lnSpc>
              <a:spcBef>
                <a:spcPct val="0"/>
              </a:spcBef>
            </a:pPr>
            <a:r>
              <a:rPr lang="en-US" sz="2255" b="1">
                <a:solidFill>
                  <a:srgbClr val="136447"/>
                </a:solidFill>
                <a:latin typeface="Montserrat SemiBold" pitchFamily="2" charset="0"/>
                <a:ea typeface="Poppins Bold"/>
                <a:cs typeface="Poppins Bold"/>
                <a:sym typeface="Poppins Bold"/>
              </a:rPr>
              <a:t>Lưới nội chất và Bộ máy Golgi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CE6B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-665660">
            <a:off x="-1607290" y="-753259"/>
            <a:ext cx="5813856" cy="3541167"/>
          </a:xfrm>
          <a:custGeom>
            <a:avLst/>
            <a:gdLst/>
            <a:ahLst/>
            <a:cxnLst/>
            <a:rect l="l" t="t" r="r" b="b"/>
            <a:pathLst>
              <a:path w="5813856" h="3541167">
                <a:moveTo>
                  <a:pt x="0" y="0"/>
                </a:moveTo>
                <a:lnTo>
                  <a:pt x="5813855" y="0"/>
                </a:lnTo>
                <a:lnTo>
                  <a:pt x="5813855" y="3541166"/>
                </a:lnTo>
                <a:lnTo>
                  <a:pt x="0" y="354116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grpSp>
        <p:nvGrpSpPr>
          <p:cNvPr id="3" name="Group 3"/>
          <p:cNvGrpSpPr/>
          <p:nvPr/>
        </p:nvGrpSpPr>
        <p:grpSpPr>
          <a:xfrm>
            <a:off x="442719" y="1583160"/>
            <a:ext cx="8272656" cy="8098348"/>
            <a:chOff x="0" y="0"/>
            <a:chExt cx="14062536" cy="13766234"/>
          </a:xfrm>
        </p:grpSpPr>
        <p:sp>
          <p:nvSpPr>
            <p:cNvPr id="4" name="Freeform 4"/>
            <p:cNvSpPr/>
            <p:nvPr/>
          </p:nvSpPr>
          <p:spPr>
            <a:xfrm>
              <a:off x="-19558" y="-6477"/>
              <a:ext cx="14101399" cy="13786554"/>
            </a:xfrm>
            <a:custGeom>
              <a:avLst/>
              <a:gdLst/>
              <a:ahLst/>
              <a:cxnLst/>
              <a:rect l="l" t="t" r="r" b="b"/>
              <a:pathLst>
                <a:path w="14101399" h="13786554">
                  <a:moveTo>
                    <a:pt x="14072697" y="10785766"/>
                  </a:moveTo>
                  <a:cubicBezTo>
                    <a:pt x="14058219" y="12578784"/>
                    <a:pt x="14030659" y="12691687"/>
                    <a:pt x="13986464" y="12795573"/>
                  </a:cubicBezTo>
                  <a:cubicBezTo>
                    <a:pt x="13953825" y="12872154"/>
                    <a:pt x="13908740" y="12943528"/>
                    <a:pt x="13863147" y="13012998"/>
                  </a:cubicBezTo>
                  <a:cubicBezTo>
                    <a:pt x="13763832" y="13164508"/>
                    <a:pt x="13655882" y="13325545"/>
                    <a:pt x="13510595" y="13436670"/>
                  </a:cubicBezTo>
                  <a:cubicBezTo>
                    <a:pt x="13327079" y="13576877"/>
                    <a:pt x="13097845" y="13644314"/>
                    <a:pt x="12872419" y="13678351"/>
                  </a:cubicBezTo>
                  <a:cubicBezTo>
                    <a:pt x="12611054" y="13717848"/>
                    <a:pt x="12346385" y="13714927"/>
                    <a:pt x="12082733" y="13720896"/>
                  </a:cubicBezTo>
                  <a:cubicBezTo>
                    <a:pt x="11812223" y="13727119"/>
                    <a:pt x="11542094" y="13742994"/>
                    <a:pt x="11271966" y="13757599"/>
                  </a:cubicBezTo>
                  <a:cubicBezTo>
                    <a:pt x="2582291" y="13786554"/>
                    <a:pt x="1825117" y="13777156"/>
                    <a:pt x="1292479" y="13706926"/>
                  </a:cubicBezTo>
                  <a:cubicBezTo>
                    <a:pt x="841502" y="13647489"/>
                    <a:pt x="587502" y="13537127"/>
                    <a:pt x="286639" y="13175303"/>
                  </a:cubicBezTo>
                  <a:cubicBezTo>
                    <a:pt x="151130" y="13012362"/>
                    <a:pt x="54610" y="12815894"/>
                    <a:pt x="28702" y="12604311"/>
                  </a:cubicBezTo>
                  <a:cubicBezTo>
                    <a:pt x="0" y="6523929"/>
                    <a:pt x="39751" y="1080262"/>
                    <a:pt x="154559" y="878713"/>
                  </a:cubicBezTo>
                  <a:cubicBezTo>
                    <a:pt x="272288" y="671830"/>
                    <a:pt x="363347" y="509524"/>
                    <a:pt x="561594" y="374015"/>
                  </a:cubicBezTo>
                  <a:cubicBezTo>
                    <a:pt x="763397" y="235966"/>
                    <a:pt x="1094105" y="214757"/>
                    <a:pt x="1329309" y="154559"/>
                  </a:cubicBezTo>
                  <a:cubicBezTo>
                    <a:pt x="1393698" y="138049"/>
                    <a:pt x="1458595" y="123444"/>
                    <a:pt x="1523746" y="110363"/>
                  </a:cubicBezTo>
                  <a:cubicBezTo>
                    <a:pt x="1588770" y="97409"/>
                    <a:pt x="1772793" y="54610"/>
                    <a:pt x="1838960" y="50165"/>
                  </a:cubicBezTo>
                  <a:cubicBezTo>
                    <a:pt x="2134743" y="30353"/>
                    <a:pt x="2061083" y="46609"/>
                    <a:pt x="2189734" y="32004"/>
                  </a:cubicBezTo>
                  <a:cubicBezTo>
                    <a:pt x="2456053" y="1524"/>
                    <a:pt x="2705735" y="14986"/>
                    <a:pt x="7212496" y="7620"/>
                  </a:cubicBezTo>
                  <a:cubicBezTo>
                    <a:pt x="11404300" y="0"/>
                    <a:pt x="11729801" y="39624"/>
                    <a:pt x="12005645" y="32004"/>
                  </a:cubicBezTo>
                  <a:cubicBezTo>
                    <a:pt x="12269296" y="24765"/>
                    <a:pt x="12614102" y="42672"/>
                    <a:pt x="12876738" y="72771"/>
                  </a:cubicBezTo>
                  <a:cubicBezTo>
                    <a:pt x="13311840" y="122428"/>
                    <a:pt x="13558854" y="161163"/>
                    <a:pt x="13809933" y="540258"/>
                  </a:cubicBezTo>
                  <a:cubicBezTo>
                    <a:pt x="13873942" y="638302"/>
                    <a:pt x="13931219" y="740664"/>
                    <a:pt x="13976939" y="848614"/>
                  </a:cubicBezTo>
                  <a:cubicBezTo>
                    <a:pt x="14063172" y="1052957"/>
                    <a:pt x="14101399" y="1273937"/>
                    <a:pt x="14072697" y="10785766"/>
                  </a:cubicBezTo>
                  <a:close/>
                </a:path>
              </a:pathLst>
            </a:custGeom>
            <a:solidFill>
              <a:srgbClr val="BFD0D8"/>
            </a:solidFill>
          </p:spPr>
        </p:sp>
      </p:grpSp>
      <p:sp>
        <p:nvSpPr>
          <p:cNvPr id="5" name="Freeform 5"/>
          <p:cNvSpPr/>
          <p:nvPr/>
        </p:nvSpPr>
        <p:spPr>
          <a:xfrm rot="10386276">
            <a:off x="13879792" y="8185780"/>
            <a:ext cx="5813856" cy="3541167"/>
          </a:xfrm>
          <a:custGeom>
            <a:avLst/>
            <a:gdLst/>
            <a:ahLst/>
            <a:cxnLst/>
            <a:rect l="l" t="t" r="r" b="b"/>
            <a:pathLst>
              <a:path w="5813856" h="3541167">
                <a:moveTo>
                  <a:pt x="0" y="0"/>
                </a:moveTo>
                <a:lnTo>
                  <a:pt x="5813856" y="0"/>
                </a:lnTo>
                <a:lnTo>
                  <a:pt x="5813856" y="3541166"/>
                </a:lnTo>
                <a:lnTo>
                  <a:pt x="0" y="354116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grpSp>
        <p:nvGrpSpPr>
          <p:cNvPr id="6" name="Group 6"/>
          <p:cNvGrpSpPr/>
          <p:nvPr/>
        </p:nvGrpSpPr>
        <p:grpSpPr>
          <a:xfrm>
            <a:off x="9259683" y="853549"/>
            <a:ext cx="8115300" cy="3927296"/>
            <a:chOff x="0" y="0"/>
            <a:chExt cx="19498365" cy="9435986"/>
          </a:xfrm>
        </p:grpSpPr>
        <p:sp>
          <p:nvSpPr>
            <p:cNvPr id="7" name="Freeform 7"/>
            <p:cNvSpPr/>
            <p:nvPr/>
          </p:nvSpPr>
          <p:spPr>
            <a:xfrm>
              <a:off x="-19304" y="-3175"/>
              <a:ext cx="19524654" cy="9443734"/>
            </a:xfrm>
            <a:custGeom>
              <a:avLst/>
              <a:gdLst/>
              <a:ahLst/>
              <a:cxnLst/>
              <a:rect l="l" t="t" r="r" b="b"/>
              <a:pathLst>
                <a:path w="19524654" h="9443734">
                  <a:moveTo>
                    <a:pt x="19499889" y="8860041"/>
                  </a:moveTo>
                  <a:cubicBezTo>
                    <a:pt x="19478172" y="8977389"/>
                    <a:pt x="19429405" y="9128646"/>
                    <a:pt x="19344061" y="9212339"/>
                  </a:cubicBezTo>
                  <a:cubicBezTo>
                    <a:pt x="19158767" y="9393949"/>
                    <a:pt x="18792626" y="9413888"/>
                    <a:pt x="18385591" y="9390521"/>
                  </a:cubicBezTo>
                  <a:cubicBezTo>
                    <a:pt x="18093236" y="9373757"/>
                    <a:pt x="17890036" y="9416683"/>
                    <a:pt x="17597175" y="9419476"/>
                  </a:cubicBezTo>
                  <a:cubicBezTo>
                    <a:pt x="17298980" y="9422271"/>
                    <a:pt x="17163343" y="9423540"/>
                    <a:pt x="16865020" y="9426334"/>
                  </a:cubicBezTo>
                  <a:cubicBezTo>
                    <a:pt x="11529732" y="9429128"/>
                    <a:pt x="2587498" y="9431922"/>
                    <a:pt x="2289302" y="9434716"/>
                  </a:cubicBezTo>
                  <a:cubicBezTo>
                    <a:pt x="1995678" y="9437510"/>
                    <a:pt x="1701800" y="9443734"/>
                    <a:pt x="1408303" y="9433065"/>
                  </a:cubicBezTo>
                  <a:cubicBezTo>
                    <a:pt x="1260348" y="9427732"/>
                    <a:pt x="1112393" y="9417698"/>
                    <a:pt x="965454" y="9399918"/>
                  </a:cubicBezTo>
                  <a:cubicBezTo>
                    <a:pt x="844931" y="9385313"/>
                    <a:pt x="723900" y="9367279"/>
                    <a:pt x="607949" y="9330576"/>
                  </a:cubicBezTo>
                  <a:cubicBezTo>
                    <a:pt x="501777" y="9297048"/>
                    <a:pt x="399542" y="9247772"/>
                    <a:pt x="315849" y="9173350"/>
                  </a:cubicBezTo>
                  <a:cubicBezTo>
                    <a:pt x="227203" y="9094484"/>
                    <a:pt x="170053" y="8989327"/>
                    <a:pt x="135636" y="8876805"/>
                  </a:cubicBezTo>
                  <a:cubicBezTo>
                    <a:pt x="98425" y="8755139"/>
                    <a:pt x="85852" y="8627250"/>
                    <a:pt x="71882" y="8501266"/>
                  </a:cubicBezTo>
                  <a:cubicBezTo>
                    <a:pt x="55626" y="8354582"/>
                    <a:pt x="40894" y="8207770"/>
                    <a:pt x="27813" y="8060830"/>
                  </a:cubicBezTo>
                  <a:cubicBezTo>
                    <a:pt x="14732" y="5883396"/>
                    <a:pt x="32004" y="5097196"/>
                    <a:pt x="22225" y="1259967"/>
                  </a:cubicBezTo>
                  <a:cubicBezTo>
                    <a:pt x="12319" y="1113282"/>
                    <a:pt x="30734" y="951865"/>
                    <a:pt x="33020" y="804799"/>
                  </a:cubicBezTo>
                  <a:cubicBezTo>
                    <a:pt x="35052" y="677926"/>
                    <a:pt x="0" y="445389"/>
                    <a:pt x="66040" y="335788"/>
                  </a:cubicBezTo>
                  <a:cubicBezTo>
                    <a:pt x="123444" y="240665"/>
                    <a:pt x="205232" y="159639"/>
                    <a:pt x="302387" y="105410"/>
                  </a:cubicBezTo>
                  <a:cubicBezTo>
                    <a:pt x="461137" y="16764"/>
                    <a:pt x="641858" y="2032"/>
                    <a:pt x="821055" y="10033"/>
                  </a:cubicBezTo>
                  <a:cubicBezTo>
                    <a:pt x="915289" y="10033"/>
                    <a:pt x="1009396" y="10287"/>
                    <a:pt x="1103630" y="10668"/>
                  </a:cubicBezTo>
                  <a:cubicBezTo>
                    <a:pt x="1675130" y="13081"/>
                    <a:pt x="2246503" y="21336"/>
                    <a:pt x="7772192" y="18796"/>
                  </a:cubicBezTo>
                  <a:cubicBezTo>
                    <a:pt x="16764817" y="17526"/>
                    <a:pt x="17030374" y="10541"/>
                    <a:pt x="17296059" y="5334"/>
                  </a:cubicBezTo>
                  <a:cubicBezTo>
                    <a:pt x="17569743" y="0"/>
                    <a:pt x="17843428" y="5334"/>
                    <a:pt x="18116985" y="10160"/>
                  </a:cubicBezTo>
                  <a:cubicBezTo>
                    <a:pt x="18394100" y="14986"/>
                    <a:pt x="18670707" y="13208"/>
                    <a:pt x="18947820" y="9144"/>
                  </a:cubicBezTo>
                  <a:cubicBezTo>
                    <a:pt x="19136669" y="6350"/>
                    <a:pt x="19382161" y="30734"/>
                    <a:pt x="19466233" y="230505"/>
                  </a:cubicBezTo>
                  <a:cubicBezTo>
                    <a:pt x="19490872" y="289052"/>
                    <a:pt x="19496968" y="353060"/>
                    <a:pt x="19498746" y="415925"/>
                  </a:cubicBezTo>
                  <a:cubicBezTo>
                    <a:pt x="19500904" y="488442"/>
                    <a:pt x="19500524" y="561086"/>
                    <a:pt x="19501285" y="633603"/>
                  </a:cubicBezTo>
                  <a:cubicBezTo>
                    <a:pt x="19502811" y="781558"/>
                    <a:pt x="19468139" y="1194054"/>
                    <a:pt x="19469790" y="3032914"/>
                  </a:cubicBezTo>
                  <a:cubicBezTo>
                    <a:pt x="19472965" y="8122045"/>
                    <a:pt x="19512336" y="8155572"/>
                    <a:pt x="19515384" y="8453514"/>
                  </a:cubicBezTo>
                  <a:cubicBezTo>
                    <a:pt x="19516779" y="8588642"/>
                    <a:pt x="19524655" y="8726437"/>
                    <a:pt x="19499889" y="8860041"/>
                  </a:cubicBezTo>
                  <a:close/>
                </a:path>
              </a:pathLst>
            </a:custGeom>
            <a:solidFill>
              <a:srgbClr val="FFF8ED"/>
            </a:solidFill>
          </p:spPr>
        </p:sp>
      </p:grpSp>
      <p:grpSp>
        <p:nvGrpSpPr>
          <p:cNvPr id="8" name="Group 8"/>
          <p:cNvGrpSpPr/>
          <p:nvPr/>
        </p:nvGrpSpPr>
        <p:grpSpPr>
          <a:xfrm>
            <a:off x="9144000" y="5331004"/>
            <a:ext cx="8115300" cy="3927296"/>
            <a:chOff x="0" y="0"/>
            <a:chExt cx="19498365" cy="9435986"/>
          </a:xfrm>
        </p:grpSpPr>
        <p:sp>
          <p:nvSpPr>
            <p:cNvPr id="9" name="Freeform 9"/>
            <p:cNvSpPr/>
            <p:nvPr/>
          </p:nvSpPr>
          <p:spPr>
            <a:xfrm>
              <a:off x="-19304" y="-3175"/>
              <a:ext cx="19524654" cy="9443734"/>
            </a:xfrm>
            <a:custGeom>
              <a:avLst/>
              <a:gdLst/>
              <a:ahLst/>
              <a:cxnLst/>
              <a:rect l="l" t="t" r="r" b="b"/>
              <a:pathLst>
                <a:path w="19524654" h="9443734">
                  <a:moveTo>
                    <a:pt x="19499889" y="8860041"/>
                  </a:moveTo>
                  <a:cubicBezTo>
                    <a:pt x="19478172" y="8977389"/>
                    <a:pt x="19429405" y="9128646"/>
                    <a:pt x="19344061" y="9212339"/>
                  </a:cubicBezTo>
                  <a:cubicBezTo>
                    <a:pt x="19158767" y="9393949"/>
                    <a:pt x="18792626" y="9413888"/>
                    <a:pt x="18385591" y="9390521"/>
                  </a:cubicBezTo>
                  <a:cubicBezTo>
                    <a:pt x="18093236" y="9373757"/>
                    <a:pt x="17890036" y="9416683"/>
                    <a:pt x="17597175" y="9419476"/>
                  </a:cubicBezTo>
                  <a:cubicBezTo>
                    <a:pt x="17298980" y="9422271"/>
                    <a:pt x="17163343" y="9423540"/>
                    <a:pt x="16865020" y="9426334"/>
                  </a:cubicBezTo>
                  <a:cubicBezTo>
                    <a:pt x="11529732" y="9429128"/>
                    <a:pt x="2587498" y="9431922"/>
                    <a:pt x="2289302" y="9434716"/>
                  </a:cubicBezTo>
                  <a:cubicBezTo>
                    <a:pt x="1995678" y="9437510"/>
                    <a:pt x="1701800" y="9443734"/>
                    <a:pt x="1408303" y="9433065"/>
                  </a:cubicBezTo>
                  <a:cubicBezTo>
                    <a:pt x="1260348" y="9427732"/>
                    <a:pt x="1112393" y="9417698"/>
                    <a:pt x="965454" y="9399918"/>
                  </a:cubicBezTo>
                  <a:cubicBezTo>
                    <a:pt x="844931" y="9385313"/>
                    <a:pt x="723900" y="9367279"/>
                    <a:pt x="607949" y="9330576"/>
                  </a:cubicBezTo>
                  <a:cubicBezTo>
                    <a:pt x="501777" y="9297048"/>
                    <a:pt x="399542" y="9247772"/>
                    <a:pt x="315849" y="9173350"/>
                  </a:cubicBezTo>
                  <a:cubicBezTo>
                    <a:pt x="227203" y="9094484"/>
                    <a:pt x="170053" y="8989327"/>
                    <a:pt x="135636" y="8876805"/>
                  </a:cubicBezTo>
                  <a:cubicBezTo>
                    <a:pt x="98425" y="8755139"/>
                    <a:pt x="85852" y="8627250"/>
                    <a:pt x="71882" y="8501266"/>
                  </a:cubicBezTo>
                  <a:cubicBezTo>
                    <a:pt x="55626" y="8354582"/>
                    <a:pt x="40894" y="8207770"/>
                    <a:pt x="27813" y="8060830"/>
                  </a:cubicBezTo>
                  <a:cubicBezTo>
                    <a:pt x="14732" y="5883396"/>
                    <a:pt x="32004" y="5097196"/>
                    <a:pt x="22225" y="1259967"/>
                  </a:cubicBezTo>
                  <a:cubicBezTo>
                    <a:pt x="12319" y="1113282"/>
                    <a:pt x="30734" y="951865"/>
                    <a:pt x="33020" y="804799"/>
                  </a:cubicBezTo>
                  <a:cubicBezTo>
                    <a:pt x="35052" y="677926"/>
                    <a:pt x="0" y="445389"/>
                    <a:pt x="66040" y="335788"/>
                  </a:cubicBezTo>
                  <a:cubicBezTo>
                    <a:pt x="123444" y="240665"/>
                    <a:pt x="205232" y="159639"/>
                    <a:pt x="302387" y="105410"/>
                  </a:cubicBezTo>
                  <a:cubicBezTo>
                    <a:pt x="461137" y="16764"/>
                    <a:pt x="641858" y="2032"/>
                    <a:pt x="821055" y="10033"/>
                  </a:cubicBezTo>
                  <a:cubicBezTo>
                    <a:pt x="915289" y="10033"/>
                    <a:pt x="1009396" y="10287"/>
                    <a:pt x="1103630" y="10668"/>
                  </a:cubicBezTo>
                  <a:cubicBezTo>
                    <a:pt x="1675130" y="13081"/>
                    <a:pt x="2246503" y="21336"/>
                    <a:pt x="7772192" y="18796"/>
                  </a:cubicBezTo>
                  <a:cubicBezTo>
                    <a:pt x="16764817" y="17526"/>
                    <a:pt x="17030374" y="10541"/>
                    <a:pt x="17296059" y="5334"/>
                  </a:cubicBezTo>
                  <a:cubicBezTo>
                    <a:pt x="17569743" y="0"/>
                    <a:pt x="17843428" y="5334"/>
                    <a:pt x="18116985" y="10160"/>
                  </a:cubicBezTo>
                  <a:cubicBezTo>
                    <a:pt x="18394100" y="14986"/>
                    <a:pt x="18670707" y="13208"/>
                    <a:pt x="18947820" y="9144"/>
                  </a:cubicBezTo>
                  <a:cubicBezTo>
                    <a:pt x="19136669" y="6350"/>
                    <a:pt x="19382161" y="30734"/>
                    <a:pt x="19466233" y="230505"/>
                  </a:cubicBezTo>
                  <a:cubicBezTo>
                    <a:pt x="19490872" y="289052"/>
                    <a:pt x="19496968" y="353060"/>
                    <a:pt x="19498746" y="415925"/>
                  </a:cubicBezTo>
                  <a:cubicBezTo>
                    <a:pt x="19500904" y="488442"/>
                    <a:pt x="19500524" y="561086"/>
                    <a:pt x="19501285" y="633603"/>
                  </a:cubicBezTo>
                  <a:cubicBezTo>
                    <a:pt x="19502811" y="781558"/>
                    <a:pt x="19468139" y="1194054"/>
                    <a:pt x="19469790" y="3032914"/>
                  </a:cubicBezTo>
                  <a:cubicBezTo>
                    <a:pt x="19472965" y="8122045"/>
                    <a:pt x="19512336" y="8155572"/>
                    <a:pt x="19515384" y="8453514"/>
                  </a:cubicBezTo>
                  <a:cubicBezTo>
                    <a:pt x="19516779" y="8588642"/>
                    <a:pt x="19524655" y="8726437"/>
                    <a:pt x="19499889" y="8860041"/>
                  </a:cubicBezTo>
                  <a:close/>
                </a:path>
              </a:pathLst>
            </a:custGeom>
            <a:solidFill>
              <a:srgbClr val="FFF8ED"/>
            </a:solidFill>
          </p:spPr>
        </p:sp>
      </p:grpSp>
      <p:sp>
        <p:nvSpPr>
          <p:cNvPr id="10" name="Freeform 10"/>
          <p:cNvSpPr/>
          <p:nvPr/>
        </p:nvSpPr>
        <p:spPr>
          <a:xfrm>
            <a:off x="2013047" y="5632334"/>
            <a:ext cx="5132001" cy="3842585"/>
          </a:xfrm>
          <a:custGeom>
            <a:avLst/>
            <a:gdLst/>
            <a:ahLst/>
            <a:cxnLst/>
            <a:rect l="l" t="t" r="r" b="b"/>
            <a:pathLst>
              <a:path w="5132001" h="3842585">
                <a:moveTo>
                  <a:pt x="0" y="0"/>
                </a:moveTo>
                <a:lnTo>
                  <a:pt x="5132000" y="0"/>
                </a:lnTo>
                <a:lnTo>
                  <a:pt x="5132000" y="3842586"/>
                </a:lnTo>
                <a:lnTo>
                  <a:pt x="0" y="3842586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sp>
        <p:nvSpPr>
          <p:cNvPr id="11" name="Freeform 11" descr="Upscale Image"/>
          <p:cNvSpPr/>
          <p:nvPr/>
        </p:nvSpPr>
        <p:spPr>
          <a:xfrm>
            <a:off x="9667102" y="1457231"/>
            <a:ext cx="2719934" cy="2719934"/>
          </a:xfrm>
          <a:custGeom>
            <a:avLst/>
            <a:gdLst/>
            <a:ahLst/>
            <a:cxnLst/>
            <a:rect l="l" t="t" r="r" b="b"/>
            <a:pathLst>
              <a:path w="2719934" h="2719934">
                <a:moveTo>
                  <a:pt x="0" y="0"/>
                </a:moveTo>
                <a:lnTo>
                  <a:pt x="2719934" y="0"/>
                </a:lnTo>
                <a:lnTo>
                  <a:pt x="2719934" y="2719934"/>
                </a:lnTo>
                <a:lnTo>
                  <a:pt x="0" y="2719934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  <p:sp>
        <p:nvSpPr>
          <p:cNvPr id="12" name="Freeform 12"/>
          <p:cNvSpPr/>
          <p:nvPr/>
        </p:nvSpPr>
        <p:spPr>
          <a:xfrm>
            <a:off x="9608739" y="6537291"/>
            <a:ext cx="2836660" cy="1514721"/>
          </a:xfrm>
          <a:custGeom>
            <a:avLst/>
            <a:gdLst/>
            <a:ahLst/>
            <a:cxnLst/>
            <a:rect l="l" t="t" r="r" b="b"/>
            <a:pathLst>
              <a:path w="2836660" h="1514721">
                <a:moveTo>
                  <a:pt x="0" y="0"/>
                </a:moveTo>
                <a:lnTo>
                  <a:pt x="2836660" y="0"/>
                </a:lnTo>
                <a:lnTo>
                  <a:pt x="2836660" y="1514721"/>
                </a:lnTo>
                <a:lnTo>
                  <a:pt x="0" y="1514721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</p:sp>
      <p:grpSp>
        <p:nvGrpSpPr>
          <p:cNvPr id="13" name="Group 13"/>
          <p:cNvGrpSpPr/>
          <p:nvPr/>
        </p:nvGrpSpPr>
        <p:grpSpPr>
          <a:xfrm>
            <a:off x="648548" y="2047839"/>
            <a:ext cx="8066827" cy="3461628"/>
            <a:chOff x="0" y="0"/>
            <a:chExt cx="10755770" cy="4615504"/>
          </a:xfrm>
        </p:grpSpPr>
        <p:sp>
          <p:nvSpPr>
            <p:cNvPr id="14" name="TextBox 14"/>
            <p:cNvSpPr txBox="1"/>
            <p:nvPr/>
          </p:nvSpPr>
          <p:spPr>
            <a:xfrm>
              <a:off x="0" y="3316929"/>
              <a:ext cx="10755770" cy="129857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900"/>
                </a:lnSpc>
              </a:pPr>
              <a:r>
                <a:rPr lang="en-US" sz="3000" b="1">
                  <a:solidFill>
                    <a:srgbClr val="3F322B"/>
                  </a:solidFill>
                  <a:latin typeface="Open Sans Bold"/>
                  <a:ea typeface="Open Sans Bold"/>
                  <a:cs typeface="Open Sans Bold"/>
                  <a:sym typeface="Open Sans Bold"/>
                </a:rPr>
                <a:t>Lớp phospholipid kép + protein xuyên màng.</a:t>
              </a:r>
            </a:p>
          </p:txBody>
        </p:sp>
        <p:sp>
          <p:nvSpPr>
            <p:cNvPr id="15" name="TextBox 15"/>
            <p:cNvSpPr txBox="1"/>
            <p:nvPr/>
          </p:nvSpPr>
          <p:spPr>
            <a:xfrm>
              <a:off x="0" y="-57150"/>
              <a:ext cx="10755770" cy="291142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8704"/>
                </a:lnSpc>
              </a:pPr>
              <a:r>
                <a:rPr lang="en-US" sz="6800" b="1" spc="-68" dirty="0" err="1">
                  <a:solidFill>
                    <a:srgbClr val="303F80"/>
                  </a:solidFill>
                  <a:latin typeface="Open Sans Bold"/>
                  <a:ea typeface="Open Sans Bold"/>
                  <a:cs typeface="Open Sans Bold"/>
                  <a:sym typeface="Open Sans Bold"/>
                </a:rPr>
                <a:t>Cấu</a:t>
              </a:r>
              <a:r>
                <a:rPr lang="en-US" sz="6800" b="1" spc="-68" dirty="0">
                  <a:solidFill>
                    <a:srgbClr val="303F80"/>
                  </a:solidFill>
                  <a:latin typeface="Open Sans Bold"/>
                  <a:ea typeface="Open Sans Bold"/>
                  <a:cs typeface="Open Sans Bold"/>
                  <a:sym typeface="Open Sans Bold"/>
                </a:rPr>
                <a:t> </a:t>
              </a:r>
              <a:r>
                <a:rPr lang="en-US" sz="6800" b="1" spc="-68" dirty="0" err="1">
                  <a:solidFill>
                    <a:srgbClr val="303F80"/>
                  </a:solidFill>
                  <a:latin typeface="Open Sans Bold"/>
                  <a:ea typeface="Open Sans Bold"/>
                  <a:cs typeface="Open Sans Bold"/>
                  <a:sym typeface="Open Sans Bold"/>
                </a:rPr>
                <a:t>trúc</a:t>
              </a:r>
              <a:r>
                <a:rPr lang="en-US" sz="6800" b="1" spc="-68" dirty="0">
                  <a:solidFill>
                    <a:srgbClr val="303F80"/>
                  </a:solidFill>
                  <a:latin typeface="Open Sans Bold"/>
                  <a:ea typeface="Open Sans Bold"/>
                  <a:cs typeface="Open Sans Bold"/>
                  <a:sym typeface="Open Sans Bold"/>
                </a:rPr>
                <a:t> chi </a:t>
              </a:r>
              <a:r>
                <a:rPr lang="en-US" sz="6800" b="1" spc="-68" dirty="0" err="1">
                  <a:solidFill>
                    <a:srgbClr val="303F80"/>
                  </a:solidFill>
                  <a:latin typeface="Open Sans Bold"/>
                  <a:ea typeface="Open Sans Bold"/>
                  <a:cs typeface="Open Sans Bold"/>
                  <a:sym typeface="Open Sans Bold"/>
                </a:rPr>
                <a:t>tiết</a:t>
              </a:r>
              <a:r>
                <a:rPr lang="en-US" sz="6800" b="1" spc="-68" dirty="0">
                  <a:solidFill>
                    <a:srgbClr val="303F80"/>
                  </a:solidFill>
                  <a:latin typeface="Open Sans Bold"/>
                  <a:ea typeface="Open Sans Bold"/>
                  <a:cs typeface="Open Sans Bold"/>
                  <a:sym typeface="Open Sans Bold"/>
                </a:rPr>
                <a:t> </a:t>
              </a:r>
              <a:r>
                <a:rPr lang="en-US" sz="6800" b="1" spc="-68" dirty="0" err="1">
                  <a:solidFill>
                    <a:srgbClr val="303F80"/>
                  </a:solidFill>
                  <a:latin typeface="Open Sans Bold"/>
                  <a:ea typeface="Open Sans Bold"/>
                  <a:cs typeface="Open Sans Bold"/>
                  <a:sym typeface="Open Sans Bold"/>
                </a:rPr>
                <a:t>màng</a:t>
              </a:r>
              <a:r>
                <a:rPr lang="en-US" sz="6800" b="1" spc="-68" dirty="0">
                  <a:solidFill>
                    <a:srgbClr val="303F80"/>
                  </a:solidFill>
                  <a:latin typeface="Open Sans Bold"/>
                  <a:ea typeface="Open Sans Bold"/>
                  <a:cs typeface="Open Sans Bold"/>
                  <a:sym typeface="Open Sans Bold"/>
                </a:rPr>
                <a:t> </a:t>
              </a:r>
              <a:r>
                <a:rPr lang="en-US" sz="6800" b="1" spc="-68" dirty="0" err="1">
                  <a:solidFill>
                    <a:srgbClr val="303F80"/>
                  </a:solidFill>
                  <a:latin typeface="Open Sans Bold"/>
                  <a:ea typeface="Open Sans Bold"/>
                  <a:cs typeface="Open Sans Bold"/>
                  <a:sym typeface="Open Sans Bold"/>
                </a:rPr>
                <a:t>tế</a:t>
              </a:r>
              <a:r>
                <a:rPr lang="en-US" sz="6800" b="1" spc="-68" dirty="0">
                  <a:solidFill>
                    <a:srgbClr val="303F80"/>
                  </a:solidFill>
                  <a:latin typeface="Open Sans Bold"/>
                  <a:ea typeface="Open Sans Bold"/>
                  <a:cs typeface="Open Sans Bold"/>
                  <a:sym typeface="Open Sans Bold"/>
                </a:rPr>
                <a:t> </a:t>
              </a:r>
              <a:r>
                <a:rPr lang="en-US" sz="6800" b="1" spc="-68" dirty="0" err="1">
                  <a:solidFill>
                    <a:srgbClr val="303F80"/>
                  </a:solidFill>
                  <a:latin typeface="Open Sans Bold"/>
                  <a:ea typeface="Open Sans Bold"/>
                  <a:cs typeface="Open Sans Bold"/>
                  <a:sym typeface="Open Sans Bold"/>
                </a:rPr>
                <a:t>bào</a:t>
              </a:r>
              <a:endParaRPr lang="en-US" sz="6800" b="1" spc="-68" dirty="0">
                <a:solidFill>
                  <a:srgbClr val="303F80"/>
                </a:solidFill>
                <a:latin typeface="Open Sans Bold"/>
                <a:ea typeface="Open Sans Bold"/>
                <a:cs typeface="Open Sans Bold"/>
                <a:sym typeface="Open Sans Bold"/>
              </a:endParaRPr>
            </a:p>
          </p:txBody>
        </p:sp>
      </p:grpSp>
      <p:sp>
        <p:nvSpPr>
          <p:cNvPr id="16" name="TextBox 16"/>
          <p:cNvSpPr txBox="1"/>
          <p:nvPr/>
        </p:nvSpPr>
        <p:spPr>
          <a:xfrm>
            <a:off x="12831917" y="1653242"/>
            <a:ext cx="3708465" cy="116395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679"/>
              </a:lnSpc>
            </a:pPr>
            <a:r>
              <a:rPr lang="en-US" sz="3599" b="1">
                <a:solidFill>
                  <a:srgbClr val="3F322B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Nhân tế bào</a:t>
            </a:r>
          </a:p>
          <a:p>
            <a:pPr algn="l">
              <a:lnSpc>
                <a:spcPts val="4679"/>
              </a:lnSpc>
            </a:pPr>
            <a:endParaRPr lang="en-US" sz="3599" b="1">
              <a:solidFill>
                <a:srgbClr val="3F322B"/>
              </a:solidFill>
              <a:latin typeface="Open Sans Bold"/>
              <a:ea typeface="Open Sans Bold"/>
              <a:cs typeface="Open Sans Bold"/>
              <a:sym typeface="Open Sans Bold"/>
            </a:endParaRPr>
          </a:p>
        </p:txBody>
      </p:sp>
      <p:sp>
        <p:nvSpPr>
          <p:cNvPr id="17" name="TextBox 17"/>
          <p:cNvSpPr txBox="1"/>
          <p:nvPr/>
        </p:nvSpPr>
        <p:spPr>
          <a:xfrm>
            <a:off x="12831917" y="2897098"/>
            <a:ext cx="3708465" cy="102641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158"/>
              </a:lnSpc>
            </a:pPr>
            <a:r>
              <a:rPr lang="en-US" sz="2700">
                <a:solidFill>
                  <a:srgbClr val="3F322B"/>
                </a:solidFill>
                <a:latin typeface="Open Sans"/>
                <a:ea typeface="Open Sans"/>
                <a:cs typeface="Open Sans"/>
                <a:sym typeface="Open Sans"/>
              </a:rPr>
              <a:t>Màng nhân, nhiễm sắc thể, nhân con</a:t>
            </a:r>
          </a:p>
        </p:txBody>
      </p:sp>
      <p:sp>
        <p:nvSpPr>
          <p:cNvPr id="18" name="TextBox 18"/>
          <p:cNvSpPr txBox="1"/>
          <p:nvPr/>
        </p:nvSpPr>
        <p:spPr>
          <a:xfrm>
            <a:off x="12831917" y="5785695"/>
            <a:ext cx="3708465" cy="116395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679"/>
              </a:lnSpc>
            </a:pPr>
            <a:r>
              <a:rPr lang="en-US" sz="3599" b="1">
                <a:solidFill>
                  <a:srgbClr val="3F322B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Ti thể</a:t>
            </a:r>
          </a:p>
          <a:p>
            <a:pPr algn="l">
              <a:lnSpc>
                <a:spcPts val="4679"/>
              </a:lnSpc>
            </a:pPr>
            <a:endParaRPr lang="en-US" sz="3599" b="1">
              <a:solidFill>
                <a:srgbClr val="3F322B"/>
              </a:solidFill>
              <a:latin typeface="Open Sans Bold"/>
              <a:ea typeface="Open Sans Bold"/>
              <a:cs typeface="Open Sans Bold"/>
              <a:sym typeface="Open Sans Bold"/>
            </a:endParaRPr>
          </a:p>
        </p:txBody>
      </p:sp>
      <p:sp>
        <p:nvSpPr>
          <p:cNvPr id="19" name="TextBox 19"/>
          <p:cNvSpPr txBox="1"/>
          <p:nvPr/>
        </p:nvSpPr>
        <p:spPr>
          <a:xfrm>
            <a:off x="12831917" y="6699552"/>
            <a:ext cx="3708465" cy="17049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590"/>
              </a:lnSpc>
            </a:pPr>
            <a:r>
              <a:rPr lang="en-US" sz="2700">
                <a:solidFill>
                  <a:srgbClr val="3F322B"/>
                </a:solidFill>
                <a:latin typeface="Open Sans"/>
                <a:ea typeface="Open Sans"/>
                <a:cs typeface="Open Sans"/>
                <a:sym typeface="Open Sans"/>
              </a:rPr>
              <a:t>Hình thái (2 lớp màng, mào ti thể), sơ đồ quá trình tạo ATP.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5DEE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-9479079">
            <a:off x="-999954" y="8270643"/>
            <a:ext cx="5469801" cy="3003418"/>
          </a:xfrm>
          <a:custGeom>
            <a:avLst/>
            <a:gdLst/>
            <a:ahLst/>
            <a:cxnLst/>
            <a:rect l="l" t="t" r="r" b="b"/>
            <a:pathLst>
              <a:path w="5469801" h="3003418">
                <a:moveTo>
                  <a:pt x="0" y="0"/>
                </a:moveTo>
                <a:lnTo>
                  <a:pt x="5469801" y="0"/>
                </a:lnTo>
                <a:lnTo>
                  <a:pt x="5469801" y="3003418"/>
                </a:lnTo>
                <a:lnTo>
                  <a:pt x="0" y="300341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grpSp>
        <p:nvGrpSpPr>
          <p:cNvPr id="3" name="Group 3"/>
          <p:cNvGrpSpPr/>
          <p:nvPr/>
        </p:nvGrpSpPr>
        <p:grpSpPr>
          <a:xfrm>
            <a:off x="-223258" y="308434"/>
            <a:ext cx="10839294" cy="11089146"/>
            <a:chOff x="0" y="0"/>
            <a:chExt cx="5757370" cy="5890081"/>
          </a:xfrm>
        </p:grpSpPr>
        <p:sp>
          <p:nvSpPr>
            <p:cNvPr id="4" name="Freeform 4"/>
            <p:cNvSpPr/>
            <p:nvPr/>
          </p:nvSpPr>
          <p:spPr>
            <a:xfrm>
              <a:off x="-50165" y="-508"/>
              <a:ext cx="5821759" cy="5893510"/>
            </a:xfrm>
            <a:custGeom>
              <a:avLst/>
              <a:gdLst/>
              <a:ahLst/>
              <a:cxnLst/>
              <a:rect l="l" t="t" r="r" b="b"/>
              <a:pathLst>
                <a:path w="5821759" h="5893510">
                  <a:moveTo>
                    <a:pt x="5803344" y="4687010"/>
                  </a:moveTo>
                  <a:cubicBezTo>
                    <a:pt x="5789628" y="4992318"/>
                    <a:pt x="5749750" y="5330011"/>
                    <a:pt x="5539692" y="5569279"/>
                  </a:cubicBezTo>
                  <a:cubicBezTo>
                    <a:pt x="5457015" y="5663513"/>
                    <a:pt x="5349700" y="5732220"/>
                    <a:pt x="5231463" y="5772606"/>
                  </a:cubicBezTo>
                  <a:cubicBezTo>
                    <a:pt x="5120338" y="5810579"/>
                    <a:pt x="5004387" y="5818580"/>
                    <a:pt x="4888055" y="5825946"/>
                  </a:cubicBezTo>
                  <a:cubicBezTo>
                    <a:pt x="4633674" y="5842075"/>
                    <a:pt x="4379039" y="5857061"/>
                    <a:pt x="4124404" y="5868999"/>
                  </a:cubicBezTo>
                  <a:cubicBezTo>
                    <a:pt x="3829231" y="5882842"/>
                    <a:pt x="3538452" y="5893510"/>
                    <a:pt x="3247424" y="5889573"/>
                  </a:cubicBezTo>
                  <a:cubicBezTo>
                    <a:pt x="2983453" y="5886017"/>
                    <a:pt x="2719607" y="5874714"/>
                    <a:pt x="2455637" y="5869253"/>
                  </a:cubicBezTo>
                  <a:cubicBezTo>
                    <a:pt x="2271967" y="5865443"/>
                    <a:pt x="2088298" y="5861506"/>
                    <a:pt x="1903222" y="5863919"/>
                  </a:cubicBezTo>
                  <a:cubicBezTo>
                    <a:pt x="1724279" y="5866205"/>
                    <a:pt x="1545209" y="5870269"/>
                    <a:pt x="1366266" y="5864300"/>
                  </a:cubicBezTo>
                  <a:cubicBezTo>
                    <a:pt x="1203325" y="5858839"/>
                    <a:pt x="1034288" y="5849187"/>
                    <a:pt x="877824" y="5799657"/>
                  </a:cubicBezTo>
                  <a:cubicBezTo>
                    <a:pt x="717296" y="5748857"/>
                    <a:pt x="571881" y="5655385"/>
                    <a:pt x="459994" y="5529401"/>
                  </a:cubicBezTo>
                  <a:cubicBezTo>
                    <a:pt x="340233" y="5394654"/>
                    <a:pt x="253238" y="5225236"/>
                    <a:pt x="219710" y="5047817"/>
                  </a:cubicBezTo>
                  <a:cubicBezTo>
                    <a:pt x="199390" y="4940375"/>
                    <a:pt x="195072" y="4830774"/>
                    <a:pt x="194056" y="4721681"/>
                  </a:cubicBezTo>
                  <a:cubicBezTo>
                    <a:pt x="192913" y="4606492"/>
                    <a:pt x="193040" y="4491176"/>
                    <a:pt x="191897" y="4375987"/>
                  </a:cubicBezTo>
                  <a:cubicBezTo>
                    <a:pt x="187452" y="3900626"/>
                    <a:pt x="175260" y="3459666"/>
                    <a:pt x="155702" y="3019710"/>
                  </a:cubicBezTo>
                  <a:cubicBezTo>
                    <a:pt x="136144" y="2581635"/>
                    <a:pt x="109093" y="2143678"/>
                    <a:pt x="74549" y="1681480"/>
                  </a:cubicBezTo>
                  <a:cubicBezTo>
                    <a:pt x="44196" y="1265682"/>
                    <a:pt x="0" y="810641"/>
                    <a:pt x="237109" y="441960"/>
                  </a:cubicBezTo>
                  <a:cubicBezTo>
                    <a:pt x="339471" y="282829"/>
                    <a:pt x="486918" y="164719"/>
                    <a:pt x="666496" y="104267"/>
                  </a:cubicBezTo>
                  <a:cubicBezTo>
                    <a:pt x="830072" y="49149"/>
                    <a:pt x="1005459" y="40513"/>
                    <a:pt x="1177290" y="49403"/>
                  </a:cubicBezTo>
                  <a:cubicBezTo>
                    <a:pt x="1276223" y="42926"/>
                    <a:pt x="1375029" y="37084"/>
                    <a:pt x="1474089" y="32004"/>
                  </a:cubicBezTo>
                  <a:cubicBezTo>
                    <a:pt x="1897380" y="10287"/>
                    <a:pt x="2314986" y="1016"/>
                    <a:pt x="2731079" y="508"/>
                  </a:cubicBezTo>
                  <a:cubicBezTo>
                    <a:pt x="3156399" y="0"/>
                    <a:pt x="3581720" y="8509"/>
                    <a:pt x="4009342" y="20447"/>
                  </a:cubicBezTo>
                  <a:cubicBezTo>
                    <a:pt x="4237815" y="26797"/>
                    <a:pt x="4466161" y="34036"/>
                    <a:pt x="4694634" y="41783"/>
                  </a:cubicBezTo>
                  <a:cubicBezTo>
                    <a:pt x="4800933" y="45339"/>
                    <a:pt x="4907994" y="45339"/>
                    <a:pt x="5013531" y="60325"/>
                  </a:cubicBezTo>
                  <a:cubicBezTo>
                    <a:pt x="5105606" y="73406"/>
                    <a:pt x="5195903" y="97409"/>
                    <a:pt x="5281628" y="133604"/>
                  </a:cubicBezTo>
                  <a:cubicBezTo>
                    <a:pt x="5409517" y="187579"/>
                    <a:pt x="5551884" y="273050"/>
                    <a:pt x="5611701" y="404368"/>
                  </a:cubicBezTo>
                  <a:cubicBezTo>
                    <a:pt x="5661231" y="513207"/>
                    <a:pt x="5680154" y="634619"/>
                    <a:pt x="5694886" y="752348"/>
                  </a:cubicBezTo>
                  <a:cubicBezTo>
                    <a:pt x="5729303" y="1026287"/>
                    <a:pt x="5728033" y="1304036"/>
                    <a:pt x="5726382" y="1579753"/>
                  </a:cubicBezTo>
                  <a:cubicBezTo>
                    <a:pt x="5724350" y="1908302"/>
                    <a:pt x="5725874" y="2220847"/>
                    <a:pt x="5723588" y="2525288"/>
                  </a:cubicBezTo>
                  <a:cubicBezTo>
                    <a:pt x="5721048" y="2849609"/>
                    <a:pt x="5728795" y="3173341"/>
                    <a:pt x="5750639" y="3497074"/>
                  </a:cubicBezTo>
                  <a:cubicBezTo>
                    <a:pt x="5775912" y="3874214"/>
                    <a:pt x="5821759" y="4278451"/>
                    <a:pt x="5803344" y="4687010"/>
                  </a:cubicBezTo>
                  <a:close/>
                </a:path>
              </a:pathLst>
            </a:custGeom>
            <a:solidFill>
              <a:srgbClr val="FFF8ED"/>
            </a:solidFill>
          </p:spPr>
        </p:sp>
      </p:grpSp>
      <p:grpSp>
        <p:nvGrpSpPr>
          <p:cNvPr id="5" name="Group 5"/>
          <p:cNvGrpSpPr/>
          <p:nvPr/>
        </p:nvGrpSpPr>
        <p:grpSpPr>
          <a:xfrm>
            <a:off x="291401" y="532902"/>
            <a:ext cx="9809977" cy="9716965"/>
            <a:chOff x="0" y="0"/>
            <a:chExt cx="13079969" cy="12955954"/>
          </a:xfrm>
        </p:grpSpPr>
        <p:sp>
          <p:nvSpPr>
            <p:cNvPr id="6" name="TextBox 6"/>
            <p:cNvSpPr txBox="1"/>
            <p:nvPr/>
          </p:nvSpPr>
          <p:spPr>
            <a:xfrm>
              <a:off x="0" y="1689784"/>
              <a:ext cx="13079969" cy="1126617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just">
                <a:lnSpc>
                  <a:spcPts val="6270"/>
                </a:lnSpc>
              </a:pPr>
              <a:r>
                <a:rPr lang="en-US" sz="3000" b="1">
                  <a:solidFill>
                    <a:srgbClr val="3F322B"/>
                  </a:solidFill>
                  <a:latin typeface="Open Sans Bold"/>
                  <a:ea typeface="Open Sans Bold"/>
                  <a:cs typeface="Open Sans Bold"/>
                  <a:sym typeface="Open Sans Bold"/>
                </a:rPr>
                <a:t>Mục tiêu: </a:t>
              </a:r>
            </a:p>
            <a:p>
              <a:pPr marL="647700" lvl="1" indent="-323850" algn="just">
                <a:lnSpc>
                  <a:spcPts val="6270"/>
                </a:lnSpc>
                <a:buFont typeface="Arial"/>
                <a:buChar char="•"/>
              </a:pPr>
              <a:r>
                <a:rPr lang="en-US" sz="3000">
                  <a:solidFill>
                    <a:srgbClr val="3F322B"/>
                  </a:solidFill>
                  <a:latin typeface="Open Sans"/>
                  <a:ea typeface="Open Sans"/>
                  <a:cs typeface="Open Sans"/>
                  <a:sym typeface="Open Sans"/>
                </a:rPr>
                <a:t>Quan sát tế bào biểu bì hành tây dưới kính hiển vi.</a:t>
              </a:r>
            </a:p>
            <a:p>
              <a:pPr algn="just">
                <a:lnSpc>
                  <a:spcPts val="6270"/>
                </a:lnSpc>
              </a:pPr>
              <a:r>
                <a:rPr lang="en-US" sz="3000">
                  <a:solidFill>
                    <a:srgbClr val="3F322B"/>
                  </a:solidFill>
                  <a:latin typeface="Open Sans"/>
                  <a:ea typeface="Open Sans"/>
                  <a:cs typeface="Open Sans"/>
                  <a:sym typeface="Open Sans"/>
                </a:rPr>
                <a:t>Quy trình:</a:t>
              </a:r>
            </a:p>
            <a:p>
              <a:pPr marL="647700" lvl="1" indent="-323850" algn="just">
                <a:lnSpc>
                  <a:spcPts val="6270"/>
                </a:lnSpc>
                <a:buAutoNum type="arabicPeriod"/>
              </a:pPr>
              <a:r>
                <a:rPr lang="en-US" sz="3000">
                  <a:solidFill>
                    <a:srgbClr val="3F322B"/>
                  </a:solidFill>
                  <a:latin typeface="Open Sans"/>
                  <a:ea typeface="Open Sans"/>
                  <a:cs typeface="Open Sans"/>
                  <a:sym typeface="Open Sans"/>
                </a:rPr>
                <a:t>Lấy lớp biểu bì mỏng của củ hành tây.</a:t>
              </a:r>
            </a:p>
            <a:p>
              <a:pPr marL="647700" lvl="1" indent="-323850" algn="just">
                <a:lnSpc>
                  <a:spcPts val="6270"/>
                </a:lnSpc>
                <a:buAutoNum type="arabicPeriod"/>
              </a:pPr>
              <a:r>
                <a:rPr lang="en-US" sz="3000">
                  <a:solidFill>
                    <a:srgbClr val="3F322B"/>
                  </a:solidFill>
                  <a:latin typeface="Open Sans"/>
                  <a:ea typeface="Open Sans"/>
                  <a:cs typeface="Open Sans"/>
                  <a:sym typeface="Open Sans"/>
                </a:rPr>
                <a:t>Đặt lên lam kính, nhỏ giọt lugol (dung dịch iod).</a:t>
              </a:r>
            </a:p>
            <a:p>
              <a:pPr marL="647700" lvl="1" indent="-323850" algn="just">
                <a:lnSpc>
                  <a:spcPts val="6270"/>
                </a:lnSpc>
                <a:buAutoNum type="arabicPeriod"/>
              </a:pPr>
              <a:r>
                <a:rPr lang="en-US" sz="3000">
                  <a:solidFill>
                    <a:srgbClr val="3F322B"/>
                  </a:solidFill>
                  <a:latin typeface="Open Sans"/>
                  <a:ea typeface="Open Sans"/>
                  <a:cs typeface="Open Sans"/>
                  <a:sym typeface="Open Sans"/>
                </a:rPr>
                <a:t>Đậy lamen và quan sát dưới kính hiển vi.</a:t>
              </a:r>
            </a:p>
            <a:p>
              <a:pPr algn="just">
                <a:lnSpc>
                  <a:spcPts val="6270"/>
                </a:lnSpc>
              </a:pPr>
              <a:r>
                <a:rPr lang="en-US" sz="3000" b="1">
                  <a:solidFill>
                    <a:srgbClr val="3F322B"/>
                  </a:solidFill>
                  <a:latin typeface="Open Sans Bold"/>
                  <a:ea typeface="Open Sans Bold"/>
                  <a:cs typeface="Open Sans Bold"/>
                  <a:sym typeface="Open Sans Bold"/>
                </a:rPr>
                <a:t>Kết quả / Quan sát:</a:t>
              </a:r>
            </a:p>
            <a:p>
              <a:pPr marL="647700" lvl="1" indent="-323850" algn="just">
                <a:lnSpc>
                  <a:spcPts val="6270"/>
                </a:lnSpc>
                <a:buFont typeface="Arial"/>
                <a:buChar char="•"/>
              </a:pPr>
              <a:r>
                <a:rPr lang="en-US" sz="3000">
                  <a:solidFill>
                    <a:srgbClr val="3F322B"/>
                  </a:solidFill>
                  <a:latin typeface="Open Sans"/>
                  <a:ea typeface="Open Sans"/>
                  <a:cs typeface="Open Sans"/>
                  <a:sym typeface="Open Sans"/>
                </a:rPr>
                <a:t>Thấy hình dáng tế bào, vách cellulose, nhân tế bào.</a:t>
              </a:r>
            </a:p>
            <a:p>
              <a:pPr marL="647700" lvl="1" indent="-323850" algn="just">
                <a:lnSpc>
                  <a:spcPts val="6270"/>
                </a:lnSpc>
                <a:buFont typeface="Arial"/>
                <a:buChar char="•"/>
              </a:pPr>
              <a:r>
                <a:rPr lang="en-US" sz="3000">
                  <a:solidFill>
                    <a:srgbClr val="3F322B"/>
                  </a:solidFill>
                  <a:latin typeface="Open Sans"/>
                  <a:ea typeface="Open Sans"/>
                  <a:cs typeface="Open Sans"/>
                  <a:sym typeface="Open Sans"/>
                </a:rPr>
                <a:t>Học sinh rút ra nhận xét: Tại sao ta thấy vách tế bào rõ hơn khi nhuộm lugol?</a:t>
              </a:r>
            </a:p>
            <a:p>
              <a:pPr algn="just">
                <a:lnSpc>
                  <a:spcPts val="4740"/>
                </a:lnSpc>
              </a:pPr>
              <a:endParaRPr lang="en-US" sz="3000">
                <a:solidFill>
                  <a:srgbClr val="3F322B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0" y="19050"/>
              <a:ext cx="13079969" cy="131140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788"/>
                </a:lnSpc>
              </a:pPr>
              <a:r>
                <a:rPr lang="en-US" sz="6600" b="1" spc="-66">
                  <a:solidFill>
                    <a:srgbClr val="303F80"/>
                  </a:solidFill>
                  <a:latin typeface="Open Sans Bold"/>
                  <a:ea typeface="Open Sans Bold"/>
                  <a:cs typeface="Open Sans Bold"/>
                  <a:sym typeface="Open Sans Bold"/>
                </a:rPr>
                <a:t>Thí nghiệm </a:t>
              </a:r>
            </a:p>
          </p:txBody>
        </p:sp>
      </p:grpSp>
      <p:sp>
        <p:nvSpPr>
          <p:cNvPr id="8" name="Freeform 8"/>
          <p:cNvSpPr/>
          <p:nvPr/>
        </p:nvSpPr>
        <p:spPr>
          <a:xfrm rot="2121845">
            <a:off x="13826256" y="-978546"/>
            <a:ext cx="5813856" cy="3541167"/>
          </a:xfrm>
          <a:custGeom>
            <a:avLst/>
            <a:gdLst/>
            <a:ahLst/>
            <a:cxnLst/>
            <a:rect l="l" t="t" r="r" b="b"/>
            <a:pathLst>
              <a:path w="5813856" h="3541167">
                <a:moveTo>
                  <a:pt x="0" y="0"/>
                </a:moveTo>
                <a:lnTo>
                  <a:pt x="5813855" y="0"/>
                </a:lnTo>
                <a:lnTo>
                  <a:pt x="5813855" y="3541167"/>
                </a:lnTo>
                <a:lnTo>
                  <a:pt x="0" y="3541167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grpSp>
        <p:nvGrpSpPr>
          <p:cNvPr id="9" name="Group 9"/>
          <p:cNvGrpSpPr/>
          <p:nvPr/>
        </p:nvGrpSpPr>
        <p:grpSpPr>
          <a:xfrm>
            <a:off x="10172700" y="1276585"/>
            <a:ext cx="8115300" cy="8229600"/>
            <a:chOff x="0" y="0"/>
            <a:chExt cx="934676" cy="947841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934676" cy="947841"/>
            </a:xfrm>
            <a:custGeom>
              <a:avLst/>
              <a:gdLst/>
              <a:ahLst/>
              <a:cxnLst/>
              <a:rect l="l" t="t" r="r" b="b"/>
              <a:pathLst>
                <a:path w="934676" h="947841">
                  <a:moveTo>
                    <a:pt x="21942" y="0"/>
                  </a:moveTo>
                  <a:lnTo>
                    <a:pt x="912735" y="0"/>
                  </a:lnTo>
                  <a:cubicBezTo>
                    <a:pt x="918554" y="0"/>
                    <a:pt x="924135" y="2312"/>
                    <a:pt x="928250" y="6427"/>
                  </a:cubicBezTo>
                  <a:cubicBezTo>
                    <a:pt x="932365" y="10541"/>
                    <a:pt x="934676" y="16122"/>
                    <a:pt x="934676" y="21942"/>
                  </a:cubicBezTo>
                  <a:lnTo>
                    <a:pt x="934676" y="925899"/>
                  </a:lnTo>
                  <a:cubicBezTo>
                    <a:pt x="934676" y="938017"/>
                    <a:pt x="924853" y="947841"/>
                    <a:pt x="912735" y="947841"/>
                  </a:cubicBezTo>
                  <a:lnTo>
                    <a:pt x="21942" y="947841"/>
                  </a:lnTo>
                  <a:cubicBezTo>
                    <a:pt x="16122" y="947841"/>
                    <a:pt x="10541" y="945529"/>
                    <a:pt x="6427" y="941414"/>
                  </a:cubicBezTo>
                  <a:cubicBezTo>
                    <a:pt x="2312" y="937299"/>
                    <a:pt x="0" y="931718"/>
                    <a:pt x="0" y="925899"/>
                  </a:cubicBezTo>
                  <a:lnTo>
                    <a:pt x="0" y="21942"/>
                  </a:lnTo>
                  <a:cubicBezTo>
                    <a:pt x="0" y="16122"/>
                    <a:pt x="2312" y="10541"/>
                    <a:pt x="6427" y="6427"/>
                  </a:cubicBezTo>
                  <a:cubicBezTo>
                    <a:pt x="10541" y="2312"/>
                    <a:pt x="16122" y="0"/>
                    <a:pt x="21942" y="0"/>
                  </a:cubicBezTo>
                  <a:close/>
                </a:path>
              </a:pathLst>
            </a:custGeom>
            <a:blipFill>
              <a:blip r:embed="rId6"/>
              <a:stretch>
                <a:fillRect r="-41920"/>
              </a:stretch>
            </a:blipFill>
          </p:spPr>
        </p:sp>
      </p:grpSp>
      <p:sp>
        <p:nvSpPr>
          <p:cNvPr id="11" name="Freeform 11"/>
          <p:cNvSpPr/>
          <p:nvPr/>
        </p:nvSpPr>
        <p:spPr>
          <a:xfrm>
            <a:off x="9256373" y="308434"/>
            <a:ext cx="1832655" cy="1629396"/>
          </a:xfrm>
          <a:custGeom>
            <a:avLst/>
            <a:gdLst/>
            <a:ahLst/>
            <a:cxnLst/>
            <a:rect l="l" t="t" r="r" b="b"/>
            <a:pathLst>
              <a:path w="1832655" h="1629396">
                <a:moveTo>
                  <a:pt x="0" y="0"/>
                </a:moveTo>
                <a:lnTo>
                  <a:pt x="1832654" y="0"/>
                </a:lnTo>
                <a:lnTo>
                  <a:pt x="1832654" y="1629396"/>
                </a:lnTo>
                <a:lnTo>
                  <a:pt x="0" y="1629396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CE6B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7260976" y="1028700"/>
            <a:ext cx="9998324" cy="3927296"/>
            <a:chOff x="0" y="0"/>
            <a:chExt cx="24022645" cy="9435986"/>
          </a:xfrm>
        </p:grpSpPr>
        <p:sp>
          <p:nvSpPr>
            <p:cNvPr id="3" name="Freeform 3"/>
            <p:cNvSpPr/>
            <p:nvPr/>
          </p:nvSpPr>
          <p:spPr>
            <a:xfrm>
              <a:off x="-19304" y="-3175"/>
              <a:ext cx="24048933" cy="9443734"/>
            </a:xfrm>
            <a:custGeom>
              <a:avLst/>
              <a:gdLst/>
              <a:ahLst/>
              <a:cxnLst/>
              <a:rect l="l" t="t" r="r" b="b"/>
              <a:pathLst>
                <a:path w="24048933" h="9443734">
                  <a:moveTo>
                    <a:pt x="24024169" y="8860041"/>
                  </a:moveTo>
                  <a:cubicBezTo>
                    <a:pt x="24002452" y="8977389"/>
                    <a:pt x="23953683" y="9128646"/>
                    <a:pt x="23868340" y="9212339"/>
                  </a:cubicBezTo>
                  <a:cubicBezTo>
                    <a:pt x="23683047" y="9393949"/>
                    <a:pt x="23316905" y="9413888"/>
                    <a:pt x="22909871" y="9390521"/>
                  </a:cubicBezTo>
                  <a:cubicBezTo>
                    <a:pt x="22617517" y="9373757"/>
                    <a:pt x="22414317" y="9416683"/>
                    <a:pt x="22121454" y="9419476"/>
                  </a:cubicBezTo>
                  <a:cubicBezTo>
                    <a:pt x="21823258" y="9422271"/>
                    <a:pt x="21687623" y="9423540"/>
                    <a:pt x="21389300" y="9426334"/>
                  </a:cubicBezTo>
                  <a:cubicBezTo>
                    <a:pt x="14388256" y="9429128"/>
                    <a:pt x="2587498" y="9431922"/>
                    <a:pt x="2289302" y="9434716"/>
                  </a:cubicBezTo>
                  <a:cubicBezTo>
                    <a:pt x="1995678" y="9437510"/>
                    <a:pt x="1701800" y="9443734"/>
                    <a:pt x="1408303" y="9433065"/>
                  </a:cubicBezTo>
                  <a:cubicBezTo>
                    <a:pt x="1260348" y="9427732"/>
                    <a:pt x="1112393" y="9417698"/>
                    <a:pt x="965454" y="9399918"/>
                  </a:cubicBezTo>
                  <a:cubicBezTo>
                    <a:pt x="844931" y="9385313"/>
                    <a:pt x="723900" y="9367279"/>
                    <a:pt x="607949" y="9330576"/>
                  </a:cubicBezTo>
                  <a:cubicBezTo>
                    <a:pt x="501777" y="9297048"/>
                    <a:pt x="399542" y="9247772"/>
                    <a:pt x="315849" y="9173350"/>
                  </a:cubicBezTo>
                  <a:cubicBezTo>
                    <a:pt x="227203" y="9094484"/>
                    <a:pt x="170053" y="8989327"/>
                    <a:pt x="135636" y="8876805"/>
                  </a:cubicBezTo>
                  <a:cubicBezTo>
                    <a:pt x="98425" y="8755139"/>
                    <a:pt x="85852" y="8627250"/>
                    <a:pt x="71882" y="8501266"/>
                  </a:cubicBezTo>
                  <a:cubicBezTo>
                    <a:pt x="55626" y="8354582"/>
                    <a:pt x="40894" y="8207770"/>
                    <a:pt x="27813" y="8060830"/>
                  </a:cubicBezTo>
                  <a:cubicBezTo>
                    <a:pt x="14732" y="5883396"/>
                    <a:pt x="32004" y="5097196"/>
                    <a:pt x="22225" y="1259967"/>
                  </a:cubicBezTo>
                  <a:cubicBezTo>
                    <a:pt x="12319" y="1113282"/>
                    <a:pt x="30734" y="951865"/>
                    <a:pt x="33020" y="804799"/>
                  </a:cubicBezTo>
                  <a:cubicBezTo>
                    <a:pt x="35052" y="677926"/>
                    <a:pt x="0" y="445389"/>
                    <a:pt x="66040" y="335788"/>
                  </a:cubicBezTo>
                  <a:cubicBezTo>
                    <a:pt x="123444" y="240665"/>
                    <a:pt x="205232" y="159639"/>
                    <a:pt x="302387" y="105410"/>
                  </a:cubicBezTo>
                  <a:cubicBezTo>
                    <a:pt x="461137" y="16764"/>
                    <a:pt x="641858" y="2032"/>
                    <a:pt x="821055" y="10033"/>
                  </a:cubicBezTo>
                  <a:cubicBezTo>
                    <a:pt x="915289" y="10033"/>
                    <a:pt x="1009396" y="10287"/>
                    <a:pt x="1103630" y="10668"/>
                  </a:cubicBezTo>
                  <a:cubicBezTo>
                    <a:pt x="1675130" y="13081"/>
                    <a:pt x="2246503" y="21336"/>
                    <a:pt x="9410532" y="18796"/>
                  </a:cubicBezTo>
                  <a:cubicBezTo>
                    <a:pt x="21289097" y="17526"/>
                    <a:pt x="21554655" y="10541"/>
                    <a:pt x="21820338" y="5334"/>
                  </a:cubicBezTo>
                  <a:cubicBezTo>
                    <a:pt x="22094023" y="0"/>
                    <a:pt x="22367707" y="5334"/>
                    <a:pt x="22641266" y="10160"/>
                  </a:cubicBezTo>
                  <a:cubicBezTo>
                    <a:pt x="22918379" y="14986"/>
                    <a:pt x="23194986" y="13208"/>
                    <a:pt x="23472100" y="9144"/>
                  </a:cubicBezTo>
                  <a:cubicBezTo>
                    <a:pt x="23660949" y="6350"/>
                    <a:pt x="23906440" y="30734"/>
                    <a:pt x="23990514" y="230505"/>
                  </a:cubicBezTo>
                  <a:cubicBezTo>
                    <a:pt x="24015152" y="289052"/>
                    <a:pt x="24021248" y="353060"/>
                    <a:pt x="24023026" y="415925"/>
                  </a:cubicBezTo>
                  <a:cubicBezTo>
                    <a:pt x="24025184" y="488442"/>
                    <a:pt x="24024803" y="561086"/>
                    <a:pt x="24025566" y="633603"/>
                  </a:cubicBezTo>
                  <a:cubicBezTo>
                    <a:pt x="24027090" y="781558"/>
                    <a:pt x="23992419" y="1194054"/>
                    <a:pt x="23994070" y="3032914"/>
                  </a:cubicBezTo>
                  <a:cubicBezTo>
                    <a:pt x="23997245" y="8122045"/>
                    <a:pt x="24036615" y="8155572"/>
                    <a:pt x="24039663" y="8453514"/>
                  </a:cubicBezTo>
                  <a:cubicBezTo>
                    <a:pt x="24041059" y="8588642"/>
                    <a:pt x="24048933" y="8726437"/>
                    <a:pt x="24024169" y="8860041"/>
                  </a:cubicBezTo>
                  <a:close/>
                </a:path>
              </a:pathLst>
            </a:custGeom>
            <a:solidFill>
              <a:srgbClr val="FFF8ED"/>
            </a:solidFill>
          </p:spPr>
        </p:sp>
      </p:grpSp>
      <p:grpSp>
        <p:nvGrpSpPr>
          <p:cNvPr id="4" name="Group 4"/>
          <p:cNvGrpSpPr/>
          <p:nvPr/>
        </p:nvGrpSpPr>
        <p:grpSpPr>
          <a:xfrm>
            <a:off x="7260976" y="5331004"/>
            <a:ext cx="9998324" cy="3927296"/>
            <a:chOff x="0" y="0"/>
            <a:chExt cx="24022645" cy="9435986"/>
          </a:xfrm>
        </p:grpSpPr>
        <p:sp>
          <p:nvSpPr>
            <p:cNvPr id="5" name="Freeform 5"/>
            <p:cNvSpPr/>
            <p:nvPr/>
          </p:nvSpPr>
          <p:spPr>
            <a:xfrm>
              <a:off x="-19304" y="-3175"/>
              <a:ext cx="24048933" cy="9443734"/>
            </a:xfrm>
            <a:custGeom>
              <a:avLst/>
              <a:gdLst/>
              <a:ahLst/>
              <a:cxnLst/>
              <a:rect l="l" t="t" r="r" b="b"/>
              <a:pathLst>
                <a:path w="24048933" h="9443734">
                  <a:moveTo>
                    <a:pt x="24024169" y="8860041"/>
                  </a:moveTo>
                  <a:cubicBezTo>
                    <a:pt x="24002452" y="8977389"/>
                    <a:pt x="23953683" y="9128646"/>
                    <a:pt x="23868340" y="9212339"/>
                  </a:cubicBezTo>
                  <a:cubicBezTo>
                    <a:pt x="23683047" y="9393949"/>
                    <a:pt x="23316905" y="9413888"/>
                    <a:pt x="22909871" y="9390521"/>
                  </a:cubicBezTo>
                  <a:cubicBezTo>
                    <a:pt x="22617517" y="9373757"/>
                    <a:pt x="22414317" y="9416683"/>
                    <a:pt x="22121454" y="9419476"/>
                  </a:cubicBezTo>
                  <a:cubicBezTo>
                    <a:pt x="21823258" y="9422271"/>
                    <a:pt x="21687623" y="9423540"/>
                    <a:pt x="21389300" y="9426334"/>
                  </a:cubicBezTo>
                  <a:cubicBezTo>
                    <a:pt x="14388256" y="9429128"/>
                    <a:pt x="2587498" y="9431922"/>
                    <a:pt x="2289302" y="9434716"/>
                  </a:cubicBezTo>
                  <a:cubicBezTo>
                    <a:pt x="1995678" y="9437510"/>
                    <a:pt x="1701800" y="9443734"/>
                    <a:pt x="1408303" y="9433065"/>
                  </a:cubicBezTo>
                  <a:cubicBezTo>
                    <a:pt x="1260348" y="9427732"/>
                    <a:pt x="1112393" y="9417698"/>
                    <a:pt x="965454" y="9399918"/>
                  </a:cubicBezTo>
                  <a:cubicBezTo>
                    <a:pt x="844931" y="9385313"/>
                    <a:pt x="723900" y="9367279"/>
                    <a:pt x="607949" y="9330576"/>
                  </a:cubicBezTo>
                  <a:cubicBezTo>
                    <a:pt x="501777" y="9297048"/>
                    <a:pt x="399542" y="9247772"/>
                    <a:pt x="315849" y="9173350"/>
                  </a:cubicBezTo>
                  <a:cubicBezTo>
                    <a:pt x="227203" y="9094484"/>
                    <a:pt x="170053" y="8989327"/>
                    <a:pt x="135636" y="8876805"/>
                  </a:cubicBezTo>
                  <a:cubicBezTo>
                    <a:pt x="98425" y="8755139"/>
                    <a:pt x="85852" y="8627250"/>
                    <a:pt x="71882" y="8501266"/>
                  </a:cubicBezTo>
                  <a:cubicBezTo>
                    <a:pt x="55626" y="8354582"/>
                    <a:pt x="40894" y="8207770"/>
                    <a:pt x="27813" y="8060830"/>
                  </a:cubicBezTo>
                  <a:cubicBezTo>
                    <a:pt x="14732" y="5883396"/>
                    <a:pt x="32004" y="5097196"/>
                    <a:pt x="22225" y="1259967"/>
                  </a:cubicBezTo>
                  <a:cubicBezTo>
                    <a:pt x="12319" y="1113282"/>
                    <a:pt x="30734" y="951865"/>
                    <a:pt x="33020" y="804799"/>
                  </a:cubicBezTo>
                  <a:cubicBezTo>
                    <a:pt x="35052" y="677926"/>
                    <a:pt x="0" y="445389"/>
                    <a:pt x="66040" y="335788"/>
                  </a:cubicBezTo>
                  <a:cubicBezTo>
                    <a:pt x="123444" y="240665"/>
                    <a:pt x="205232" y="159639"/>
                    <a:pt x="302387" y="105410"/>
                  </a:cubicBezTo>
                  <a:cubicBezTo>
                    <a:pt x="461137" y="16764"/>
                    <a:pt x="641858" y="2032"/>
                    <a:pt x="821055" y="10033"/>
                  </a:cubicBezTo>
                  <a:cubicBezTo>
                    <a:pt x="915289" y="10033"/>
                    <a:pt x="1009396" y="10287"/>
                    <a:pt x="1103630" y="10668"/>
                  </a:cubicBezTo>
                  <a:cubicBezTo>
                    <a:pt x="1675130" y="13081"/>
                    <a:pt x="2246503" y="21336"/>
                    <a:pt x="9410532" y="18796"/>
                  </a:cubicBezTo>
                  <a:cubicBezTo>
                    <a:pt x="21289097" y="17526"/>
                    <a:pt x="21554655" y="10541"/>
                    <a:pt x="21820338" y="5334"/>
                  </a:cubicBezTo>
                  <a:cubicBezTo>
                    <a:pt x="22094023" y="0"/>
                    <a:pt x="22367707" y="5334"/>
                    <a:pt x="22641266" y="10160"/>
                  </a:cubicBezTo>
                  <a:cubicBezTo>
                    <a:pt x="22918379" y="14986"/>
                    <a:pt x="23194986" y="13208"/>
                    <a:pt x="23472100" y="9144"/>
                  </a:cubicBezTo>
                  <a:cubicBezTo>
                    <a:pt x="23660949" y="6350"/>
                    <a:pt x="23906440" y="30734"/>
                    <a:pt x="23990514" y="230505"/>
                  </a:cubicBezTo>
                  <a:cubicBezTo>
                    <a:pt x="24015152" y="289052"/>
                    <a:pt x="24021248" y="353060"/>
                    <a:pt x="24023026" y="415925"/>
                  </a:cubicBezTo>
                  <a:cubicBezTo>
                    <a:pt x="24025184" y="488442"/>
                    <a:pt x="24024803" y="561086"/>
                    <a:pt x="24025566" y="633603"/>
                  </a:cubicBezTo>
                  <a:cubicBezTo>
                    <a:pt x="24027090" y="781558"/>
                    <a:pt x="23992419" y="1194054"/>
                    <a:pt x="23994070" y="3032914"/>
                  </a:cubicBezTo>
                  <a:cubicBezTo>
                    <a:pt x="23997245" y="8122045"/>
                    <a:pt x="24036615" y="8155572"/>
                    <a:pt x="24039663" y="8453514"/>
                  </a:cubicBezTo>
                  <a:cubicBezTo>
                    <a:pt x="24041059" y="8588642"/>
                    <a:pt x="24048933" y="8726437"/>
                    <a:pt x="24024169" y="8860041"/>
                  </a:cubicBezTo>
                  <a:close/>
                </a:path>
              </a:pathLst>
            </a:custGeom>
            <a:solidFill>
              <a:srgbClr val="FFF8ED"/>
            </a:solidFill>
          </p:spPr>
        </p:sp>
      </p:grpSp>
      <p:grpSp>
        <p:nvGrpSpPr>
          <p:cNvPr id="6" name="Group 6"/>
          <p:cNvGrpSpPr/>
          <p:nvPr/>
        </p:nvGrpSpPr>
        <p:grpSpPr>
          <a:xfrm>
            <a:off x="7712879" y="1401595"/>
            <a:ext cx="3132682" cy="3132682"/>
            <a:chOff x="0" y="0"/>
            <a:chExt cx="812800" cy="812800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blipFill>
              <a:blip r:embed="rId2"/>
              <a:stretch>
                <a:fillRect l="-11131" r="-39141"/>
              </a:stretch>
            </a:blipFill>
          </p:spPr>
        </p:sp>
      </p:grpSp>
      <p:grpSp>
        <p:nvGrpSpPr>
          <p:cNvPr id="8" name="Group 8"/>
          <p:cNvGrpSpPr/>
          <p:nvPr/>
        </p:nvGrpSpPr>
        <p:grpSpPr>
          <a:xfrm>
            <a:off x="7712879" y="5752723"/>
            <a:ext cx="3132682" cy="3132682"/>
            <a:chOff x="0" y="0"/>
            <a:chExt cx="812800" cy="812800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blipFill>
              <a:blip r:embed="rId3"/>
              <a:stretch>
                <a:fillRect r="-39949"/>
              </a:stretch>
            </a:blipFill>
          </p:spPr>
        </p:sp>
      </p:grpSp>
      <p:grpSp>
        <p:nvGrpSpPr>
          <p:cNvPr id="10" name="Group 10"/>
          <p:cNvGrpSpPr/>
          <p:nvPr/>
        </p:nvGrpSpPr>
        <p:grpSpPr>
          <a:xfrm>
            <a:off x="1028700" y="1558387"/>
            <a:ext cx="5332099" cy="5760677"/>
            <a:chOff x="0" y="0"/>
            <a:chExt cx="7109465" cy="7680903"/>
          </a:xfrm>
        </p:grpSpPr>
        <p:sp>
          <p:nvSpPr>
            <p:cNvPr id="11" name="TextBox 11"/>
            <p:cNvSpPr txBox="1"/>
            <p:nvPr/>
          </p:nvSpPr>
          <p:spPr>
            <a:xfrm>
              <a:off x="0" y="-95250"/>
              <a:ext cx="7109465" cy="664844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9900"/>
                </a:lnSpc>
              </a:pPr>
              <a:r>
                <a:rPr lang="en-US" sz="7500" b="1" spc="-75">
                  <a:solidFill>
                    <a:srgbClr val="303F80"/>
                  </a:solidFill>
                  <a:latin typeface="Open Sans Bold"/>
                  <a:ea typeface="Open Sans Bold"/>
                  <a:cs typeface="Open Sans Bold"/>
                  <a:sym typeface="Open Sans Bold"/>
                </a:rPr>
                <a:t>Luyện tập / Câu hỏi thảo luận</a:t>
              </a:r>
            </a:p>
            <a:p>
              <a:pPr algn="l">
                <a:lnSpc>
                  <a:spcPts val="9900"/>
                </a:lnSpc>
              </a:pPr>
              <a:endParaRPr lang="en-US" sz="7500" b="1" spc="-75">
                <a:solidFill>
                  <a:srgbClr val="303F80"/>
                </a:solidFill>
                <a:latin typeface="Open Sans Bold"/>
                <a:ea typeface="Open Sans Bold"/>
                <a:cs typeface="Open Sans Bold"/>
                <a:sym typeface="Open Sans Bold"/>
              </a:endParaRPr>
            </a:p>
          </p:txBody>
        </p:sp>
        <p:sp>
          <p:nvSpPr>
            <p:cNvPr id="12" name="TextBox 12"/>
            <p:cNvSpPr txBox="1"/>
            <p:nvPr/>
          </p:nvSpPr>
          <p:spPr>
            <a:xfrm>
              <a:off x="0" y="7064953"/>
              <a:ext cx="7109465" cy="61595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389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13" name="Freeform 13"/>
          <p:cNvSpPr/>
          <p:nvPr/>
        </p:nvSpPr>
        <p:spPr>
          <a:xfrm>
            <a:off x="4916895" y="5848326"/>
            <a:ext cx="1626747" cy="1446326"/>
          </a:xfrm>
          <a:custGeom>
            <a:avLst/>
            <a:gdLst/>
            <a:ahLst/>
            <a:cxnLst/>
            <a:rect l="l" t="t" r="r" b="b"/>
            <a:pathLst>
              <a:path w="1626747" h="1446326">
                <a:moveTo>
                  <a:pt x="0" y="0"/>
                </a:moveTo>
                <a:lnTo>
                  <a:pt x="1626746" y="0"/>
                </a:lnTo>
                <a:lnTo>
                  <a:pt x="1626746" y="1446326"/>
                </a:lnTo>
                <a:lnTo>
                  <a:pt x="0" y="1446326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14" name="Freeform 14"/>
          <p:cNvSpPr/>
          <p:nvPr/>
        </p:nvSpPr>
        <p:spPr>
          <a:xfrm>
            <a:off x="-499248" y="6815466"/>
            <a:ext cx="1832655" cy="1629396"/>
          </a:xfrm>
          <a:custGeom>
            <a:avLst/>
            <a:gdLst/>
            <a:ahLst/>
            <a:cxnLst/>
            <a:rect l="l" t="t" r="r" b="b"/>
            <a:pathLst>
              <a:path w="1832655" h="1629396">
                <a:moveTo>
                  <a:pt x="0" y="0"/>
                </a:moveTo>
                <a:lnTo>
                  <a:pt x="1832654" y="0"/>
                </a:lnTo>
                <a:lnTo>
                  <a:pt x="1832654" y="1629397"/>
                </a:lnTo>
                <a:lnTo>
                  <a:pt x="0" y="1629397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15" name="Freeform 15"/>
          <p:cNvSpPr/>
          <p:nvPr/>
        </p:nvSpPr>
        <p:spPr>
          <a:xfrm>
            <a:off x="1150751" y="5425426"/>
            <a:ext cx="4114481" cy="6038873"/>
          </a:xfrm>
          <a:custGeom>
            <a:avLst/>
            <a:gdLst/>
            <a:ahLst/>
            <a:cxnLst/>
            <a:rect l="l" t="t" r="r" b="b"/>
            <a:pathLst>
              <a:path w="4114481" h="6038873">
                <a:moveTo>
                  <a:pt x="0" y="0"/>
                </a:moveTo>
                <a:lnTo>
                  <a:pt x="4114480" y="0"/>
                </a:lnTo>
                <a:lnTo>
                  <a:pt x="4114480" y="6038874"/>
                </a:lnTo>
                <a:lnTo>
                  <a:pt x="0" y="6038874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/>
            </a:stretch>
          </a:blipFill>
        </p:spPr>
      </p:sp>
      <p:grpSp>
        <p:nvGrpSpPr>
          <p:cNvPr id="16" name="Group 16"/>
          <p:cNvGrpSpPr/>
          <p:nvPr/>
        </p:nvGrpSpPr>
        <p:grpSpPr>
          <a:xfrm>
            <a:off x="11068029" y="1995518"/>
            <a:ext cx="6191271" cy="1993661"/>
            <a:chOff x="0" y="0"/>
            <a:chExt cx="8255028" cy="2658214"/>
          </a:xfrm>
        </p:grpSpPr>
        <p:sp>
          <p:nvSpPr>
            <p:cNvPr id="17" name="TextBox 17"/>
            <p:cNvSpPr txBox="1"/>
            <p:nvPr/>
          </p:nvSpPr>
          <p:spPr>
            <a:xfrm>
              <a:off x="0" y="1123801"/>
              <a:ext cx="8255028" cy="153441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4941"/>
                </a:lnSpc>
              </a:pPr>
              <a:r>
                <a:rPr lang="en-US" sz="2700">
                  <a:solidFill>
                    <a:srgbClr val="3F322B"/>
                  </a:solidFill>
                  <a:latin typeface="Open Sans"/>
                  <a:ea typeface="Open Sans"/>
                  <a:cs typeface="Open Sans"/>
                  <a:sym typeface="Open Sans"/>
                </a:rPr>
                <a:t>Tế bào thực vật có điểm gì vượt trội so với tế bào động vật (về quang hợp)?</a:t>
              </a:r>
            </a:p>
          </p:txBody>
        </p:sp>
        <p:sp>
          <p:nvSpPr>
            <p:cNvPr id="18" name="TextBox 18"/>
            <p:cNvSpPr txBox="1"/>
            <p:nvPr/>
          </p:nvSpPr>
          <p:spPr>
            <a:xfrm>
              <a:off x="0" y="57150"/>
              <a:ext cx="8255028" cy="64558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500"/>
                </a:lnSpc>
              </a:pPr>
              <a:r>
                <a:rPr lang="en-US" sz="3500" spc="-35">
                  <a:solidFill>
                    <a:srgbClr val="303F80"/>
                  </a:solidFill>
                  <a:latin typeface="Baloo"/>
                  <a:ea typeface="Baloo"/>
                  <a:cs typeface="Baloo"/>
                  <a:sym typeface="Baloo"/>
                </a:rPr>
                <a:t>Câu hỏi 1:</a:t>
              </a:r>
            </a:p>
          </p:txBody>
        </p:sp>
      </p:grpSp>
      <p:grpSp>
        <p:nvGrpSpPr>
          <p:cNvPr id="19" name="Group 19"/>
          <p:cNvGrpSpPr/>
          <p:nvPr/>
        </p:nvGrpSpPr>
        <p:grpSpPr>
          <a:xfrm>
            <a:off x="11295910" y="6021815"/>
            <a:ext cx="5963390" cy="2594498"/>
            <a:chOff x="0" y="0"/>
            <a:chExt cx="7951186" cy="3459330"/>
          </a:xfrm>
        </p:grpSpPr>
        <p:sp>
          <p:nvSpPr>
            <p:cNvPr id="20" name="TextBox 20"/>
            <p:cNvSpPr txBox="1"/>
            <p:nvPr/>
          </p:nvSpPr>
          <p:spPr>
            <a:xfrm>
              <a:off x="0" y="1133326"/>
              <a:ext cx="7951186" cy="232600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4860"/>
                </a:lnSpc>
              </a:pPr>
              <a:r>
                <a:rPr lang="en-US" sz="2700">
                  <a:solidFill>
                    <a:srgbClr val="3F322B"/>
                  </a:solidFill>
                  <a:latin typeface="Open Sans"/>
                  <a:ea typeface="Open Sans"/>
                  <a:cs typeface="Open Sans"/>
                  <a:sym typeface="Open Sans"/>
                </a:rPr>
                <a:t>Nếu bộ máy Golgi bị tổn thương, điều gì sẽ xảy ra với quá trình tổng hợp và đóng gói protein?</a:t>
              </a:r>
            </a:p>
          </p:txBody>
        </p:sp>
        <p:sp>
          <p:nvSpPr>
            <p:cNvPr id="21" name="TextBox 21"/>
            <p:cNvSpPr txBox="1"/>
            <p:nvPr/>
          </p:nvSpPr>
          <p:spPr>
            <a:xfrm>
              <a:off x="0" y="57150"/>
              <a:ext cx="7951186" cy="64558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500"/>
                </a:lnSpc>
              </a:pPr>
              <a:r>
                <a:rPr lang="en-US" sz="3500" spc="-35">
                  <a:solidFill>
                    <a:srgbClr val="303F80"/>
                  </a:solidFill>
                  <a:latin typeface="Baloo"/>
                  <a:ea typeface="Baloo"/>
                  <a:cs typeface="Baloo"/>
                  <a:sym typeface="Baloo"/>
                </a:rPr>
                <a:t>Câu hỏi 2:</a:t>
              </a:r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362</Words>
  <Application>Microsoft Office PowerPoint</Application>
  <PresentationFormat>Custom</PresentationFormat>
  <Paragraphs>43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5" baseType="lpstr">
      <vt:lpstr>Open Sans</vt:lpstr>
      <vt:lpstr>Open Sans Bold</vt:lpstr>
      <vt:lpstr>Montserrat</vt:lpstr>
      <vt:lpstr>Montserrat ExtraBold</vt:lpstr>
      <vt:lpstr>Montserrat SemiBold</vt:lpstr>
      <vt:lpstr>Arial</vt:lpstr>
      <vt:lpstr>Baloo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Chương 6 - P2 - M1</dc:title>
  <cp:lastModifiedBy>WEUP - THIET KE - 07</cp:lastModifiedBy>
  <cp:revision>2</cp:revision>
  <dcterms:created xsi:type="dcterms:W3CDTF">2006-08-16T00:00:00Z</dcterms:created>
  <dcterms:modified xsi:type="dcterms:W3CDTF">2025-04-18T08:09:00Z</dcterms:modified>
  <dc:identifier>DAGji1uLkeA</dc:identifier>
</cp:coreProperties>
</file>