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Lst>
  <p:sldSz cx="18288000" cy="10287000"/>
  <p:notesSz cx="6858000" cy="9144000"/>
  <p:embeddedFontLst>
    <p:embeddedFont>
      <p:font typeface="Fahkwang Bold" charset="1" panose="00000800000000000000"/>
      <p:regular r:id="rId12"/>
    </p:embeddedFont>
    <p:embeddedFont>
      <p:font typeface="Glacial Indifference" charset="1" panose="00000000000000000000"/>
      <p:regular r:id="rId13"/>
    </p:embeddedFont>
    <p:embeddedFont>
      <p:font typeface="Fahkwang" charset="1" panose="00000500000000000000"/>
      <p:regular r:id="rId14"/>
    </p:embeddedFont>
    <p:embeddedFont>
      <p:font typeface="Montserrat" charset="1" panose="0000050000000000000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4.jpeg" Type="http://schemas.openxmlformats.org/officeDocument/2006/relationships/image"/><Relationship Id="rId5" Target="../media/image1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png" Type="http://schemas.openxmlformats.org/officeDocument/2006/relationships/image"/><Relationship Id="rId4" Target="../media/image17.jpeg" Type="http://schemas.openxmlformats.org/officeDocument/2006/relationships/image"/><Relationship Id="rId5" Target="../media/image1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 Id="rId5" Target="../media/image6.png" Type="http://schemas.openxmlformats.org/officeDocument/2006/relationships/image"/><Relationship Id="rId6"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9.png" Type="http://schemas.openxmlformats.org/officeDocument/2006/relationships/image"/><Relationship Id="rId4" Target="../media/image4.png" Type="http://schemas.openxmlformats.org/officeDocument/2006/relationships/image"/><Relationship Id="rId5" Target="../media/image7.png" Type="http://schemas.openxmlformats.org/officeDocument/2006/relationships/image"/><Relationship Id="rId6" Target="../media/image9.png" Type="http://schemas.openxmlformats.org/officeDocument/2006/relationships/image"/><Relationship Id="rId7" Target="../media/image8.png" Type="http://schemas.openxmlformats.org/officeDocument/2006/relationships/image"/><Relationship Id="rId8"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2726518" y="-607523"/>
            <a:ext cx="12160173" cy="10395951"/>
          </a:xfrm>
          <a:custGeom>
            <a:avLst/>
            <a:gdLst/>
            <a:ahLst/>
            <a:cxnLst/>
            <a:rect r="r" b="b" t="t" l="l"/>
            <a:pathLst>
              <a:path h="10395951" w="12160173">
                <a:moveTo>
                  <a:pt x="0" y="0"/>
                </a:moveTo>
                <a:lnTo>
                  <a:pt x="12160173" y="0"/>
                </a:lnTo>
                <a:lnTo>
                  <a:pt x="12160173" y="10395951"/>
                </a:lnTo>
                <a:lnTo>
                  <a:pt x="0" y="10395951"/>
                </a:lnTo>
                <a:lnTo>
                  <a:pt x="0" y="0"/>
                </a:lnTo>
                <a:close/>
              </a:path>
            </a:pathLst>
          </a:custGeom>
          <a:blipFill>
            <a:blip r:embed="rId3">
              <a:alphaModFix amt="31000"/>
            </a:blip>
            <a:stretch>
              <a:fillRect l="0" t="0" r="0" b="-19586"/>
            </a:stretch>
          </a:blipFill>
        </p:spPr>
      </p:sp>
      <p:sp>
        <p:nvSpPr>
          <p:cNvPr name="Freeform 4" id="4"/>
          <p:cNvSpPr/>
          <p:nvPr/>
        </p:nvSpPr>
        <p:spPr>
          <a:xfrm flipH="false" flipV="false" rot="0">
            <a:off x="12998106" y="-1402721"/>
            <a:ext cx="6078553" cy="4862842"/>
          </a:xfrm>
          <a:custGeom>
            <a:avLst/>
            <a:gdLst/>
            <a:ahLst/>
            <a:cxnLst/>
            <a:rect r="r" b="b" t="t" l="l"/>
            <a:pathLst>
              <a:path h="4862842" w="6078553">
                <a:moveTo>
                  <a:pt x="0" y="0"/>
                </a:moveTo>
                <a:lnTo>
                  <a:pt x="6078553" y="0"/>
                </a:lnTo>
                <a:lnTo>
                  <a:pt x="6078553" y="4862842"/>
                </a:lnTo>
                <a:lnTo>
                  <a:pt x="0" y="4862842"/>
                </a:lnTo>
                <a:lnTo>
                  <a:pt x="0" y="0"/>
                </a:lnTo>
                <a:close/>
              </a:path>
            </a:pathLst>
          </a:custGeom>
          <a:blipFill>
            <a:blip r:embed="rId4"/>
            <a:stretch>
              <a:fillRect l="0" t="0" r="0" b="0"/>
            </a:stretch>
          </a:blipFill>
        </p:spPr>
      </p:sp>
      <p:sp>
        <p:nvSpPr>
          <p:cNvPr name="Freeform 5" id="5"/>
          <p:cNvSpPr/>
          <p:nvPr/>
        </p:nvSpPr>
        <p:spPr>
          <a:xfrm flipH="false" flipV="false" rot="620690">
            <a:off x="5881246" y="8595068"/>
            <a:ext cx="6602661" cy="3383864"/>
          </a:xfrm>
          <a:custGeom>
            <a:avLst/>
            <a:gdLst/>
            <a:ahLst/>
            <a:cxnLst/>
            <a:rect r="r" b="b" t="t" l="l"/>
            <a:pathLst>
              <a:path h="3383864" w="6602661">
                <a:moveTo>
                  <a:pt x="0" y="0"/>
                </a:moveTo>
                <a:lnTo>
                  <a:pt x="6602661" y="0"/>
                </a:lnTo>
                <a:lnTo>
                  <a:pt x="6602661" y="3383864"/>
                </a:lnTo>
                <a:lnTo>
                  <a:pt x="0" y="3383864"/>
                </a:lnTo>
                <a:lnTo>
                  <a:pt x="0" y="0"/>
                </a:lnTo>
                <a:close/>
              </a:path>
            </a:pathLst>
          </a:custGeom>
          <a:blipFill>
            <a:blip r:embed="rId5"/>
            <a:stretch>
              <a:fillRect l="0" t="0" r="0" b="0"/>
            </a:stretch>
          </a:blipFill>
        </p:spPr>
      </p:sp>
      <p:sp>
        <p:nvSpPr>
          <p:cNvPr name="Freeform 6" id="6"/>
          <p:cNvSpPr/>
          <p:nvPr/>
        </p:nvSpPr>
        <p:spPr>
          <a:xfrm flipH="false" flipV="false" rot="0">
            <a:off x="-1137424" y="-1608573"/>
            <a:ext cx="5945297" cy="4369793"/>
          </a:xfrm>
          <a:custGeom>
            <a:avLst/>
            <a:gdLst/>
            <a:ahLst/>
            <a:cxnLst/>
            <a:rect r="r" b="b" t="t" l="l"/>
            <a:pathLst>
              <a:path h="4369793" w="5945297">
                <a:moveTo>
                  <a:pt x="0" y="0"/>
                </a:moveTo>
                <a:lnTo>
                  <a:pt x="5945297" y="0"/>
                </a:lnTo>
                <a:lnTo>
                  <a:pt x="5945297" y="4369794"/>
                </a:lnTo>
                <a:lnTo>
                  <a:pt x="0" y="4369794"/>
                </a:lnTo>
                <a:lnTo>
                  <a:pt x="0" y="0"/>
                </a:lnTo>
                <a:close/>
              </a:path>
            </a:pathLst>
          </a:custGeom>
          <a:blipFill>
            <a:blip r:embed="rId6"/>
            <a:stretch>
              <a:fillRect l="0" t="0" r="0" b="0"/>
            </a:stretch>
          </a:blipFill>
        </p:spPr>
      </p:sp>
      <p:sp>
        <p:nvSpPr>
          <p:cNvPr name="Freeform 7" id="7"/>
          <p:cNvSpPr/>
          <p:nvPr/>
        </p:nvSpPr>
        <p:spPr>
          <a:xfrm flipH="false" flipV="false" rot="5933048">
            <a:off x="-4499408" y="4162613"/>
            <a:ext cx="9918960" cy="4063309"/>
          </a:xfrm>
          <a:custGeom>
            <a:avLst/>
            <a:gdLst/>
            <a:ahLst/>
            <a:cxnLst/>
            <a:rect r="r" b="b" t="t" l="l"/>
            <a:pathLst>
              <a:path h="4063309" w="9918960">
                <a:moveTo>
                  <a:pt x="0" y="0"/>
                </a:moveTo>
                <a:lnTo>
                  <a:pt x="9918960" y="0"/>
                </a:lnTo>
                <a:lnTo>
                  <a:pt x="9918960" y="4063309"/>
                </a:lnTo>
                <a:lnTo>
                  <a:pt x="0" y="4063309"/>
                </a:lnTo>
                <a:lnTo>
                  <a:pt x="0" y="0"/>
                </a:lnTo>
                <a:close/>
              </a:path>
            </a:pathLst>
          </a:custGeom>
          <a:blipFill>
            <a:blip r:embed="rId7"/>
            <a:stretch>
              <a:fillRect l="0" t="0" r="0" b="-49822"/>
            </a:stretch>
          </a:blipFill>
        </p:spPr>
      </p:sp>
      <p:sp>
        <p:nvSpPr>
          <p:cNvPr name="Freeform 8" id="8"/>
          <p:cNvSpPr/>
          <p:nvPr/>
        </p:nvSpPr>
        <p:spPr>
          <a:xfrm flipH="false" flipV="false" rot="704523">
            <a:off x="-2046616" y="7438153"/>
            <a:ext cx="7411184" cy="3381353"/>
          </a:xfrm>
          <a:custGeom>
            <a:avLst/>
            <a:gdLst/>
            <a:ahLst/>
            <a:cxnLst/>
            <a:rect r="r" b="b" t="t" l="l"/>
            <a:pathLst>
              <a:path h="3381353" w="7411184">
                <a:moveTo>
                  <a:pt x="0" y="0"/>
                </a:moveTo>
                <a:lnTo>
                  <a:pt x="7411183" y="0"/>
                </a:lnTo>
                <a:lnTo>
                  <a:pt x="7411183" y="3381352"/>
                </a:lnTo>
                <a:lnTo>
                  <a:pt x="0" y="3381352"/>
                </a:lnTo>
                <a:lnTo>
                  <a:pt x="0" y="0"/>
                </a:lnTo>
                <a:close/>
              </a:path>
            </a:pathLst>
          </a:custGeom>
          <a:blipFill>
            <a:blip r:embed="rId8"/>
            <a:stretch>
              <a:fillRect l="0" t="0" r="0" b="0"/>
            </a:stretch>
          </a:blipFill>
        </p:spPr>
      </p:sp>
      <p:sp>
        <p:nvSpPr>
          <p:cNvPr name="Freeform 9" id="9"/>
          <p:cNvSpPr/>
          <p:nvPr/>
        </p:nvSpPr>
        <p:spPr>
          <a:xfrm flipH="false" flipV="false" rot="10627675">
            <a:off x="10135722" y="7803089"/>
            <a:ext cx="4036266" cy="3970677"/>
          </a:xfrm>
          <a:custGeom>
            <a:avLst/>
            <a:gdLst/>
            <a:ahLst/>
            <a:cxnLst/>
            <a:rect r="r" b="b" t="t" l="l"/>
            <a:pathLst>
              <a:path h="3970677" w="4036266">
                <a:moveTo>
                  <a:pt x="0" y="0"/>
                </a:moveTo>
                <a:lnTo>
                  <a:pt x="4036267" y="0"/>
                </a:lnTo>
                <a:lnTo>
                  <a:pt x="4036267" y="3970678"/>
                </a:lnTo>
                <a:lnTo>
                  <a:pt x="0" y="3970678"/>
                </a:lnTo>
                <a:lnTo>
                  <a:pt x="0" y="0"/>
                </a:lnTo>
                <a:close/>
              </a:path>
            </a:pathLst>
          </a:custGeom>
          <a:blipFill>
            <a:blip r:embed="rId9"/>
            <a:stretch>
              <a:fillRect l="0" t="0" r="0" b="0"/>
            </a:stretch>
          </a:blipFill>
        </p:spPr>
      </p:sp>
      <p:sp>
        <p:nvSpPr>
          <p:cNvPr name="Freeform 10" id="10"/>
          <p:cNvSpPr/>
          <p:nvPr/>
        </p:nvSpPr>
        <p:spPr>
          <a:xfrm flipH="false" flipV="false" rot="-5721187">
            <a:off x="13685700" y="4459126"/>
            <a:ext cx="8922331" cy="3245498"/>
          </a:xfrm>
          <a:custGeom>
            <a:avLst/>
            <a:gdLst/>
            <a:ahLst/>
            <a:cxnLst/>
            <a:rect r="r" b="b" t="t" l="l"/>
            <a:pathLst>
              <a:path h="3245498" w="8922331">
                <a:moveTo>
                  <a:pt x="0" y="0"/>
                </a:moveTo>
                <a:lnTo>
                  <a:pt x="8922331" y="0"/>
                </a:lnTo>
                <a:lnTo>
                  <a:pt x="8922331" y="3245498"/>
                </a:lnTo>
                <a:lnTo>
                  <a:pt x="0" y="3245498"/>
                </a:lnTo>
                <a:lnTo>
                  <a:pt x="0" y="0"/>
                </a:lnTo>
                <a:close/>
              </a:path>
            </a:pathLst>
          </a:custGeom>
          <a:blipFill>
            <a:blip r:embed="rId10"/>
            <a:stretch>
              <a:fillRect l="0" t="0" r="0" b="0"/>
            </a:stretch>
          </a:blipFill>
        </p:spPr>
      </p:sp>
      <p:sp>
        <p:nvSpPr>
          <p:cNvPr name="Freeform 11" id="11"/>
          <p:cNvSpPr/>
          <p:nvPr/>
        </p:nvSpPr>
        <p:spPr>
          <a:xfrm flipH="false" flipV="false" rot="0">
            <a:off x="12734067" y="7564545"/>
            <a:ext cx="6262264" cy="3843464"/>
          </a:xfrm>
          <a:custGeom>
            <a:avLst/>
            <a:gdLst/>
            <a:ahLst/>
            <a:cxnLst/>
            <a:rect r="r" b="b" t="t" l="l"/>
            <a:pathLst>
              <a:path h="3843464" w="6262264">
                <a:moveTo>
                  <a:pt x="0" y="0"/>
                </a:moveTo>
                <a:lnTo>
                  <a:pt x="6262264" y="0"/>
                </a:lnTo>
                <a:lnTo>
                  <a:pt x="6262264" y="3843464"/>
                </a:lnTo>
                <a:lnTo>
                  <a:pt x="0" y="3843464"/>
                </a:lnTo>
                <a:lnTo>
                  <a:pt x="0" y="0"/>
                </a:lnTo>
                <a:close/>
              </a:path>
            </a:pathLst>
          </a:custGeom>
          <a:blipFill>
            <a:blip r:embed="rId7"/>
            <a:stretch>
              <a:fillRect l="0" t="0" r="0" b="0"/>
            </a:stretch>
          </a:blipFill>
        </p:spPr>
      </p:sp>
      <p:sp>
        <p:nvSpPr>
          <p:cNvPr name="Freeform 12" id="12"/>
          <p:cNvSpPr/>
          <p:nvPr/>
        </p:nvSpPr>
        <p:spPr>
          <a:xfrm flipH="false" flipV="false" rot="0">
            <a:off x="3554656" y="7853722"/>
            <a:ext cx="4152859" cy="3095255"/>
          </a:xfrm>
          <a:custGeom>
            <a:avLst/>
            <a:gdLst/>
            <a:ahLst/>
            <a:cxnLst/>
            <a:rect r="r" b="b" t="t" l="l"/>
            <a:pathLst>
              <a:path h="3095255" w="4152859">
                <a:moveTo>
                  <a:pt x="0" y="0"/>
                </a:moveTo>
                <a:lnTo>
                  <a:pt x="4152859" y="0"/>
                </a:lnTo>
                <a:lnTo>
                  <a:pt x="4152859" y="3095254"/>
                </a:lnTo>
                <a:lnTo>
                  <a:pt x="0" y="3095254"/>
                </a:lnTo>
                <a:lnTo>
                  <a:pt x="0" y="0"/>
                </a:lnTo>
                <a:close/>
              </a:path>
            </a:pathLst>
          </a:custGeom>
          <a:blipFill>
            <a:blip r:embed="rId11"/>
            <a:stretch>
              <a:fillRect l="0" t="0" r="0" b="0"/>
            </a:stretch>
          </a:blipFill>
        </p:spPr>
      </p:sp>
      <p:sp>
        <p:nvSpPr>
          <p:cNvPr name="Freeform 13" id="13"/>
          <p:cNvSpPr/>
          <p:nvPr/>
        </p:nvSpPr>
        <p:spPr>
          <a:xfrm flipH="false" flipV="false" rot="-10800000">
            <a:off x="4518787" y="-1210370"/>
            <a:ext cx="9327580" cy="4255708"/>
          </a:xfrm>
          <a:custGeom>
            <a:avLst/>
            <a:gdLst/>
            <a:ahLst/>
            <a:cxnLst/>
            <a:rect r="r" b="b" t="t" l="l"/>
            <a:pathLst>
              <a:path h="4255708" w="9327580">
                <a:moveTo>
                  <a:pt x="0" y="0"/>
                </a:moveTo>
                <a:lnTo>
                  <a:pt x="9327579" y="0"/>
                </a:lnTo>
                <a:lnTo>
                  <a:pt x="9327579" y="4255709"/>
                </a:lnTo>
                <a:lnTo>
                  <a:pt x="0" y="4255709"/>
                </a:lnTo>
                <a:lnTo>
                  <a:pt x="0" y="0"/>
                </a:lnTo>
                <a:close/>
              </a:path>
            </a:pathLst>
          </a:custGeom>
          <a:blipFill>
            <a:blip r:embed="rId8"/>
            <a:stretch>
              <a:fillRect l="0" t="0" r="0" b="0"/>
            </a:stretch>
          </a:blipFill>
        </p:spPr>
      </p:sp>
      <p:sp>
        <p:nvSpPr>
          <p:cNvPr name="Freeform 14" id="14"/>
          <p:cNvSpPr/>
          <p:nvPr/>
        </p:nvSpPr>
        <p:spPr>
          <a:xfrm flipH="false" flipV="false" rot="1433827">
            <a:off x="3196190" y="-1300580"/>
            <a:ext cx="3244777" cy="3005475"/>
          </a:xfrm>
          <a:custGeom>
            <a:avLst/>
            <a:gdLst/>
            <a:ahLst/>
            <a:cxnLst/>
            <a:rect r="r" b="b" t="t" l="l"/>
            <a:pathLst>
              <a:path h="3005475" w="3244777">
                <a:moveTo>
                  <a:pt x="0" y="0"/>
                </a:moveTo>
                <a:lnTo>
                  <a:pt x="3244777" y="0"/>
                </a:lnTo>
                <a:lnTo>
                  <a:pt x="3244777" y="3005475"/>
                </a:lnTo>
                <a:lnTo>
                  <a:pt x="0" y="3005475"/>
                </a:lnTo>
                <a:lnTo>
                  <a:pt x="0" y="0"/>
                </a:lnTo>
                <a:close/>
              </a:path>
            </a:pathLst>
          </a:custGeom>
          <a:blipFill>
            <a:blip r:embed="rId12"/>
            <a:stretch>
              <a:fillRect l="0" t="0" r="0" b="0"/>
            </a:stretch>
          </a:blipFill>
        </p:spPr>
      </p:sp>
      <p:sp>
        <p:nvSpPr>
          <p:cNvPr name="Freeform 15" id="15"/>
          <p:cNvSpPr/>
          <p:nvPr/>
        </p:nvSpPr>
        <p:spPr>
          <a:xfrm flipH="false" flipV="false" rot="-170278">
            <a:off x="11767182" y="-1325240"/>
            <a:ext cx="3216764" cy="3510793"/>
          </a:xfrm>
          <a:custGeom>
            <a:avLst/>
            <a:gdLst/>
            <a:ahLst/>
            <a:cxnLst/>
            <a:rect r="r" b="b" t="t" l="l"/>
            <a:pathLst>
              <a:path h="3510793" w="3216764">
                <a:moveTo>
                  <a:pt x="0" y="0"/>
                </a:moveTo>
                <a:lnTo>
                  <a:pt x="3216763" y="0"/>
                </a:lnTo>
                <a:lnTo>
                  <a:pt x="3216763" y="3510792"/>
                </a:lnTo>
                <a:lnTo>
                  <a:pt x="0" y="3510792"/>
                </a:lnTo>
                <a:lnTo>
                  <a:pt x="0" y="0"/>
                </a:lnTo>
                <a:close/>
              </a:path>
            </a:pathLst>
          </a:custGeom>
          <a:blipFill>
            <a:blip r:embed="rId13"/>
            <a:stretch>
              <a:fillRect l="0" t="0" r="0" b="0"/>
            </a:stretch>
          </a:blipFill>
        </p:spPr>
      </p:sp>
      <p:sp>
        <p:nvSpPr>
          <p:cNvPr name="Freeform 16" id="16"/>
          <p:cNvSpPr/>
          <p:nvPr/>
        </p:nvSpPr>
        <p:spPr>
          <a:xfrm flipH="false" flipV="false" rot="-809862">
            <a:off x="8502403" y="-957954"/>
            <a:ext cx="1360347" cy="2776219"/>
          </a:xfrm>
          <a:custGeom>
            <a:avLst/>
            <a:gdLst/>
            <a:ahLst/>
            <a:cxnLst/>
            <a:rect r="r" b="b" t="t" l="l"/>
            <a:pathLst>
              <a:path h="2776219" w="1360347">
                <a:moveTo>
                  <a:pt x="0" y="0"/>
                </a:moveTo>
                <a:lnTo>
                  <a:pt x="1360347" y="0"/>
                </a:lnTo>
                <a:lnTo>
                  <a:pt x="1360347" y="2776220"/>
                </a:lnTo>
                <a:lnTo>
                  <a:pt x="0" y="2776220"/>
                </a:lnTo>
                <a:lnTo>
                  <a:pt x="0" y="0"/>
                </a:lnTo>
                <a:close/>
              </a:path>
            </a:pathLst>
          </a:custGeom>
          <a:blipFill>
            <a:blip r:embed="rId14"/>
            <a:stretch>
              <a:fillRect l="0" t="0" r="0" b="0"/>
            </a:stretch>
          </a:blipFill>
        </p:spPr>
      </p:sp>
      <p:sp>
        <p:nvSpPr>
          <p:cNvPr name="TextBox 17" id="17"/>
          <p:cNvSpPr txBox="true"/>
          <p:nvPr/>
        </p:nvSpPr>
        <p:spPr>
          <a:xfrm rot="0">
            <a:off x="3390487" y="3231516"/>
            <a:ext cx="11584180" cy="2521307"/>
          </a:xfrm>
          <a:prstGeom prst="rect">
            <a:avLst/>
          </a:prstGeom>
        </p:spPr>
        <p:txBody>
          <a:bodyPr anchor="t" rtlCol="false" tIns="0" lIns="0" bIns="0" rIns="0">
            <a:spAutoFit/>
          </a:bodyPr>
          <a:lstStyle/>
          <a:p>
            <a:pPr algn="ctr">
              <a:lnSpc>
                <a:spcPts val="10101"/>
              </a:lnSpc>
            </a:pPr>
            <a:r>
              <a:rPr lang="en-US" b="true" sz="7215">
                <a:solidFill>
                  <a:srgbClr val="000000"/>
                </a:solidFill>
                <a:latin typeface="Fahkwang Bold"/>
                <a:ea typeface="Fahkwang Bold"/>
                <a:cs typeface="Fahkwang Bold"/>
                <a:sym typeface="Fahkwang Bold"/>
              </a:rPr>
              <a:t>BÀI HỌC ĐƯỜNG ĐỜI ĐẦU TIÊN </a:t>
            </a:r>
          </a:p>
        </p:txBody>
      </p:sp>
      <p:sp>
        <p:nvSpPr>
          <p:cNvPr name="TextBox 18" id="18"/>
          <p:cNvSpPr txBox="true"/>
          <p:nvPr/>
        </p:nvSpPr>
        <p:spPr>
          <a:xfrm rot="0">
            <a:off x="5007412" y="6015200"/>
            <a:ext cx="7990694" cy="580390"/>
          </a:xfrm>
          <a:prstGeom prst="rect">
            <a:avLst/>
          </a:prstGeom>
        </p:spPr>
        <p:txBody>
          <a:bodyPr anchor="t" rtlCol="false" tIns="0" lIns="0" bIns="0" rIns="0">
            <a:spAutoFit/>
          </a:bodyPr>
          <a:lstStyle/>
          <a:p>
            <a:pPr algn="ctr">
              <a:lnSpc>
                <a:spcPts val="4759"/>
              </a:lnSpc>
            </a:pPr>
            <a:r>
              <a:rPr lang="en-US" sz="3399" spc="84">
                <a:solidFill>
                  <a:srgbClr val="000000"/>
                </a:solidFill>
                <a:latin typeface="Glacial Indifference"/>
                <a:ea typeface="Glacial Indifference"/>
                <a:cs typeface="Glacial Indifference"/>
                <a:sym typeface="Glacial Indifference"/>
              </a:rPr>
              <a:t>(TÔ HOÀI)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245564" y="-566073"/>
            <a:ext cx="10694708" cy="10933887"/>
          </a:xfrm>
          <a:custGeom>
            <a:avLst/>
            <a:gdLst/>
            <a:ahLst/>
            <a:cxnLst/>
            <a:rect r="r" b="b" t="t" l="l"/>
            <a:pathLst>
              <a:path h="10933887" w="10694708">
                <a:moveTo>
                  <a:pt x="0" y="0"/>
                </a:moveTo>
                <a:lnTo>
                  <a:pt x="10694708" y="0"/>
                </a:lnTo>
                <a:lnTo>
                  <a:pt x="10694708" y="10933886"/>
                </a:lnTo>
                <a:lnTo>
                  <a:pt x="0" y="10933886"/>
                </a:lnTo>
                <a:lnTo>
                  <a:pt x="0" y="0"/>
                </a:lnTo>
                <a:close/>
              </a:path>
            </a:pathLst>
          </a:custGeom>
          <a:blipFill>
            <a:blip r:embed="rId3">
              <a:alphaModFix amt="43000"/>
            </a:blip>
            <a:stretch>
              <a:fillRect l="0" t="0" r="0" b="0"/>
            </a:stretch>
          </a:blipFill>
        </p:spPr>
      </p:sp>
      <p:sp>
        <p:nvSpPr>
          <p:cNvPr name="Freeform 4" id="4"/>
          <p:cNvSpPr/>
          <p:nvPr/>
        </p:nvSpPr>
        <p:spPr>
          <a:xfrm flipH="false" flipV="false" rot="-5400000">
            <a:off x="7511868" y="-480895"/>
            <a:ext cx="10838149" cy="11248790"/>
          </a:xfrm>
          <a:custGeom>
            <a:avLst/>
            <a:gdLst/>
            <a:ahLst/>
            <a:cxnLst/>
            <a:rect r="r" b="b" t="t" l="l"/>
            <a:pathLst>
              <a:path h="11248790" w="10838149">
                <a:moveTo>
                  <a:pt x="0" y="0"/>
                </a:moveTo>
                <a:lnTo>
                  <a:pt x="10838148" y="0"/>
                </a:lnTo>
                <a:lnTo>
                  <a:pt x="10838148" y="11248790"/>
                </a:lnTo>
                <a:lnTo>
                  <a:pt x="0" y="11248790"/>
                </a:lnTo>
                <a:lnTo>
                  <a:pt x="0" y="0"/>
                </a:lnTo>
                <a:close/>
              </a:path>
            </a:pathLst>
          </a:custGeom>
          <a:blipFill>
            <a:blip r:embed="rId4"/>
            <a:stretch>
              <a:fillRect l="-39945" t="-19359" r="-43873" b="-5391"/>
            </a:stretch>
          </a:blipFill>
        </p:spPr>
      </p:sp>
      <p:sp>
        <p:nvSpPr>
          <p:cNvPr name="TextBox 5" id="5"/>
          <p:cNvSpPr txBox="true"/>
          <p:nvPr/>
        </p:nvSpPr>
        <p:spPr>
          <a:xfrm rot="0">
            <a:off x="8142230" y="2307643"/>
            <a:ext cx="9276149" cy="887095"/>
          </a:xfrm>
          <a:prstGeom prst="rect">
            <a:avLst/>
          </a:prstGeom>
        </p:spPr>
        <p:txBody>
          <a:bodyPr anchor="t" rtlCol="false" tIns="0" lIns="0" bIns="0" rIns="0">
            <a:spAutoFit/>
          </a:bodyPr>
          <a:lstStyle/>
          <a:p>
            <a:pPr algn="l">
              <a:lnSpc>
                <a:spcPts val="7279"/>
              </a:lnSpc>
            </a:pPr>
            <a:r>
              <a:rPr lang="en-US" sz="5199" b="true">
                <a:solidFill>
                  <a:srgbClr val="FFFFFF"/>
                </a:solidFill>
                <a:latin typeface="Fahkwang Bold"/>
                <a:ea typeface="Fahkwang Bold"/>
                <a:cs typeface="Fahkwang Bold"/>
                <a:sym typeface="Fahkwang Bold"/>
              </a:rPr>
              <a:t>MỤC TIÊU BÀI HỌC </a:t>
            </a:r>
          </a:p>
        </p:txBody>
      </p:sp>
      <p:sp>
        <p:nvSpPr>
          <p:cNvPr name="TextBox 6" id="6"/>
          <p:cNvSpPr txBox="true"/>
          <p:nvPr/>
        </p:nvSpPr>
        <p:spPr>
          <a:xfrm rot="0">
            <a:off x="7912697" y="3987948"/>
            <a:ext cx="9346603" cy="4392930"/>
          </a:xfrm>
          <a:prstGeom prst="rect">
            <a:avLst/>
          </a:prstGeom>
        </p:spPr>
        <p:txBody>
          <a:bodyPr anchor="t" rtlCol="false" tIns="0" lIns="0" bIns="0" rIns="0">
            <a:spAutoFit/>
          </a:bodyPr>
          <a:lstStyle/>
          <a:p>
            <a:pPr algn="l" marL="518160" indent="-259080" lvl="1">
              <a:lnSpc>
                <a:spcPts val="5040"/>
              </a:lnSpc>
              <a:buFont typeface="Arial"/>
              <a:buChar char="•"/>
            </a:pPr>
            <a:r>
              <a:rPr lang="en-US" sz="2400" spc="60">
                <a:solidFill>
                  <a:srgbClr val="FFFFFF"/>
                </a:solidFill>
                <a:latin typeface="Fahkwang"/>
                <a:ea typeface="Fahkwang"/>
                <a:cs typeface="Fahkwang"/>
                <a:sym typeface="Fahkwang"/>
              </a:rPr>
              <a:t>Hiểu được nội dung, ý nghĩa và bài học sâu sắc mà tác giả muốn truyền tải qua nhân vật Dế Mèn.</a:t>
            </a:r>
          </a:p>
          <a:p>
            <a:pPr algn="l" marL="518160" indent="-259080" lvl="1">
              <a:lnSpc>
                <a:spcPts val="5040"/>
              </a:lnSpc>
              <a:buFont typeface="Arial"/>
              <a:buChar char="•"/>
            </a:pPr>
            <a:r>
              <a:rPr lang="en-US" sz="2400" spc="60">
                <a:solidFill>
                  <a:srgbClr val="FFFFFF"/>
                </a:solidFill>
                <a:latin typeface="Fahkwang"/>
                <a:ea typeface="Fahkwang"/>
                <a:cs typeface="Fahkwang"/>
                <a:sym typeface="Fahkwang"/>
              </a:rPr>
              <a:t>Cảm nhận được nghệ thuật nhân hóa, kể chuyện sinh động trong truyện đồng thoại.</a:t>
            </a:r>
          </a:p>
          <a:p>
            <a:pPr algn="l" marL="518160" indent="-259080" lvl="1">
              <a:lnSpc>
                <a:spcPts val="5040"/>
              </a:lnSpc>
              <a:buFont typeface="Arial"/>
              <a:buChar char="•"/>
            </a:pPr>
            <a:r>
              <a:rPr lang="en-US" sz="2400" spc="60">
                <a:solidFill>
                  <a:srgbClr val="FFFFFF"/>
                </a:solidFill>
                <a:latin typeface="Fahkwang"/>
                <a:ea typeface="Fahkwang"/>
                <a:cs typeface="Fahkwang"/>
                <a:sym typeface="Fahkwang"/>
              </a:rPr>
              <a:t>Biết liên hệ bài học trong truyện với bản thân và cuộc sống.</a:t>
            </a:r>
          </a:p>
          <a:p>
            <a:pPr algn="l">
              <a:lnSpc>
                <a:spcPts val="5040"/>
              </a:lnSpc>
            </a:pPr>
          </a:p>
        </p:txBody>
      </p:sp>
      <p:sp>
        <p:nvSpPr>
          <p:cNvPr name="Freeform 7" id="7"/>
          <p:cNvSpPr/>
          <p:nvPr/>
        </p:nvSpPr>
        <p:spPr>
          <a:xfrm flipH="false" flipV="false" rot="-2600861">
            <a:off x="490492" y="3197274"/>
            <a:ext cx="6198305" cy="3892451"/>
          </a:xfrm>
          <a:custGeom>
            <a:avLst/>
            <a:gdLst/>
            <a:ahLst/>
            <a:cxnLst/>
            <a:rect r="r" b="b" t="t" l="l"/>
            <a:pathLst>
              <a:path h="3892451" w="6198305">
                <a:moveTo>
                  <a:pt x="0" y="0"/>
                </a:moveTo>
                <a:lnTo>
                  <a:pt x="6198305" y="0"/>
                </a:lnTo>
                <a:lnTo>
                  <a:pt x="6198305" y="3892452"/>
                </a:lnTo>
                <a:lnTo>
                  <a:pt x="0" y="3892452"/>
                </a:lnTo>
                <a:lnTo>
                  <a:pt x="0" y="0"/>
                </a:lnTo>
                <a:close/>
              </a:path>
            </a:pathLst>
          </a:custGeom>
          <a:blipFill>
            <a:blip r:embed="rId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0299593" y="833838"/>
            <a:ext cx="8502150" cy="8619323"/>
          </a:xfrm>
          <a:custGeom>
            <a:avLst/>
            <a:gdLst/>
            <a:ahLst/>
            <a:cxnLst/>
            <a:rect r="r" b="b" t="t" l="l"/>
            <a:pathLst>
              <a:path h="8619323" w="8502150">
                <a:moveTo>
                  <a:pt x="0" y="0"/>
                </a:moveTo>
                <a:lnTo>
                  <a:pt x="8502150" y="0"/>
                </a:lnTo>
                <a:lnTo>
                  <a:pt x="8502150" y="8619324"/>
                </a:lnTo>
                <a:lnTo>
                  <a:pt x="0" y="8619324"/>
                </a:lnTo>
                <a:lnTo>
                  <a:pt x="0" y="0"/>
                </a:lnTo>
                <a:close/>
              </a:path>
            </a:pathLst>
          </a:custGeom>
          <a:blipFill>
            <a:blip r:embed="rId3">
              <a:alphaModFix amt="32999"/>
            </a:blip>
            <a:stretch>
              <a:fillRect l="0" t="-423" r="0" b="-423"/>
            </a:stretch>
          </a:blipFill>
        </p:spPr>
      </p:sp>
      <p:sp>
        <p:nvSpPr>
          <p:cNvPr name="Freeform 4" id="4"/>
          <p:cNvSpPr/>
          <p:nvPr/>
        </p:nvSpPr>
        <p:spPr>
          <a:xfrm flipH="false" flipV="false" rot="0">
            <a:off x="-84060" y="0"/>
            <a:ext cx="11278179" cy="10781343"/>
          </a:xfrm>
          <a:custGeom>
            <a:avLst/>
            <a:gdLst/>
            <a:ahLst/>
            <a:cxnLst/>
            <a:rect r="r" b="b" t="t" l="l"/>
            <a:pathLst>
              <a:path h="10781343" w="11278179">
                <a:moveTo>
                  <a:pt x="0" y="0"/>
                </a:moveTo>
                <a:lnTo>
                  <a:pt x="11278178" y="0"/>
                </a:lnTo>
                <a:lnTo>
                  <a:pt x="11278178" y="10781343"/>
                </a:lnTo>
                <a:lnTo>
                  <a:pt x="0" y="10781343"/>
                </a:lnTo>
                <a:lnTo>
                  <a:pt x="0" y="0"/>
                </a:lnTo>
                <a:close/>
              </a:path>
            </a:pathLst>
          </a:custGeom>
          <a:blipFill>
            <a:blip r:embed="rId4"/>
            <a:stretch>
              <a:fillRect l="-16947" t="0" r="-26265" b="0"/>
            </a:stretch>
          </a:blipFill>
        </p:spPr>
      </p:sp>
      <p:grpSp>
        <p:nvGrpSpPr>
          <p:cNvPr name="Group 5" id="5"/>
          <p:cNvGrpSpPr/>
          <p:nvPr/>
        </p:nvGrpSpPr>
        <p:grpSpPr>
          <a:xfrm rot="0">
            <a:off x="12202072" y="2077772"/>
            <a:ext cx="5246370" cy="6932847"/>
            <a:chOff x="0" y="0"/>
            <a:chExt cx="812800" cy="1074079"/>
          </a:xfrm>
        </p:grpSpPr>
        <p:sp>
          <p:nvSpPr>
            <p:cNvPr name="Freeform 6" id="6"/>
            <p:cNvSpPr/>
            <p:nvPr/>
          </p:nvSpPr>
          <p:spPr>
            <a:xfrm flipH="false" flipV="false" rot="0">
              <a:off x="0" y="0"/>
              <a:ext cx="812800" cy="1074079"/>
            </a:xfrm>
            <a:custGeom>
              <a:avLst/>
              <a:gdLst/>
              <a:ahLst/>
              <a:cxnLst/>
              <a:rect r="r" b="b" t="t" l="l"/>
              <a:pathLst>
                <a:path h="1074079" w="812800">
                  <a:moveTo>
                    <a:pt x="406400" y="0"/>
                  </a:moveTo>
                  <a:cubicBezTo>
                    <a:pt x="181951" y="0"/>
                    <a:pt x="0" y="240441"/>
                    <a:pt x="0" y="537040"/>
                  </a:cubicBezTo>
                  <a:cubicBezTo>
                    <a:pt x="0" y="833638"/>
                    <a:pt x="181951" y="1074079"/>
                    <a:pt x="406400" y="1074079"/>
                  </a:cubicBezTo>
                  <a:cubicBezTo>
                    <a:pt x="630849" y="1074079"/>
                    <a:pt x="812800" y="833638"/>
                    <a:pt x="812800" y="537040"/>
                  </a:cubicBezTo>
                  <a:cubicBezTo>
                    <a:pt x="812800" y="240441"/>
                    <a:pt x="630849" y="0"/>
                    <a:pt x="406400" y="0"/>
                  </a:cubicBezTo>
                  <a:close/>
                </a:path>
              </a:pathLst>
            </a:custGeom>
            <a:blipFill>
              <a:blip r:embed="rId5"/>
              <a:stretch>
                <a:fillRect l="-3151" t="0" r="-3151" b="0"/>
              </a:stretch>
            </a:blipFill>
          </p:spPr>
        </p:sp>
      </p:grpSp>
      <p:sp>
        <p:nvSpPr>
          <p:cNvPr name="TextBox 7" id="7"/>
          <p:cNvSpPr txBox="true"/>
          <p:nvPr/>
        </p:nvSpPr>
        <p:spPr>
          <a:xfrm rot="0">
            <a:off x="635879" y="2649309"/>
            <a:ext cx="11369782" cy="537845"/>
          </a:xfrm>
          <a:prstGeom prst="rect">
            <a:avLst/>
          </a:prstGeom>
        </p:spPr>
        <p:txBody>
          <a:bodyPr anchor="t" rtlCol="false" tIns="0" lIns="0" bIns="0" rIns="0">
            <a:spAutoFit/>
          </a:bodyPr>
          <a:lstStyle/>
          <a:p>
            <a:pPr algn="l" marL="690881" indent="-345440" lvl="1">
              <a:lnSpc>
                <a:spcPts val="4480"/>
              </a:lnSpc>
              <a:buAutoNum type="arabicPeriod" startAt="1"/>
            </a:pPr>
            <a:r>
              <a:rPr lang="en-US" sz="3200">
                <a:solidFill>
                  <a:srgbClr val="FFFFFF"/>
                </a:solidFill>
                <a:latin typeface="Montserrat"/>
                <a:ea typeface="Montserrat"/>
                <a:cs typeface="Montserrat"/>
                <a:sym typeface="Montserrat"/>
              </a:rPr>
              <a:t>Nhà văn Tô Hoài </a:t>
            </a:r>
          </a:p>
        </p:txBody>
      </p:sp>
      <p:sp>
        <p:nvSpPr>
          <p:cNvPr name="TextBox 8" id="8"/>
          <p:cNvSpPr txBox="true"/>
          <p:nvPr/>
        </p:nvSpPr>
        <p:spPr>
          <a:xfrm rot="0">
            <a:off x="1028700" y="1439597"/>
            <a:ext cx="9910421" cy="638175"/>
          </a:xfrm>
          <a:prstGeom prst="rect">
            <a:avLst/>
          </a:prstGeom>
        </p:spPr>
        <p:txBody>
          <a:bodyPr anchor="t" rtlCol="false" tIns="0" lIns="0" bIns="0" rIns="0">
            <a:spAutoFit/>
          </a:bodyPr>
          <a:lstStyle/>
          <a:p>
            <a:pPr algn="l">
              <a:lnSpc>
                <a:spcPts val="5040"/>
              </a:lnSpc>
            </a:pPr>
            <a:r>
              <a:rPr lang="en-US" sz="4200" spc="184">
                <a:solidFill>
                  <a:srgbClr val="FFFFFF"/>
                </a:solidFill>
                <a:latin typeface="Fahkwang"/>
                <a:ea typeface="Fahkwang"/>
                <a:cs typeface="Fahkwang"/>
                <a:sym typeface="Fahkwang"/>
              </a:rPr>
              <a:t>TÌM HIỂU CHUNG </a:t>
            </a:r>
          </a:p>
        </p:txBody>
      </p:sp>
      <p:sp>
        <p:nvSpPr>
          <p:cNvPr name="TextBox 9" id="9"/>
          <p:cNvSpPr txBox="true"/>
          <p:nvPr/>
        </p:nvSpPr>
        <p:spPr>
          <a:xfrm rot="0">
            <a:off x="635879" y="7987030"/>
            <a:ext cx="9586238" cy="1271270"/>
          </a:xfrm>
          <a:prstGeom prst="rect">
            <a:avLst/>
          </a:prstGeom>
        </p:spPr>
        <p:txBody>
          <a:bodyPr anchor="t" rtlCol="false" tIns="0" lIns="0" bIns="0" rIns="0">
            <a:spAutoFit/>
          </a:bodyPr>
          <a:lstStyle/>
          <a:p>
            <a:pPr algn="l" marL="528956" indent="-264478" lvl="1">
              <a:lnSpc>
                <a:spcPts val="3430"/>
              </a:lnSpc>
              <a:buFont typeface="Arial"/>
              <a:buChar char="•"/>
            </a:pPr>
            <a:r>
              <a:rPr lang="en-US" sz="2450">
                <a:solidFill>
                  <a:srgbClr val="FFFFFF"/>
                </a:solidFill>
                <a:latin typeface="Fahkwang"/>
                <a:ea typeface="Fahkwang"/>
                <a:cs typeface="Fahkwang"/>
                <a:sym typeface="Fahkwang"/>
              </a:rPr>
              <a:t>Là truyện dài kể về hành trình của chú Dế Mèn khám phá thế giới, trưởng thành sau nhiều bài học.</a:t>
            </a:r>
          </a:p>
          <a:p>
            <a:pPr algn="l">
              <a:lnSpc>
                <a:spcPts val="3430"/>
              </a:lnSpc>
            </a:pPr>
          </a:p>
        </p:txBody>
      </p:sp>
      <p:sp>
        <p:nvSpPr>
          <p:cNvPr name="TextBox 10" id="10"/>
          <p:cNvSpPr txBox="true"/>
          <p:nvPr/>
        </p:nvSpPr>
        <p:spPr>
          <a:xfrm rot="0">
            <a:off x="764026" y="3768179"/>
            <a:ext cx="8379974" cy="3016279"/>
          </a:xfrm>
          <a:prstGeom prst="rect">
            <a:avLst/>
          </a:prstGeom>
        </p:spPr>
        <p:txBody>
          <a:bodyPr anchor="t" rtlCol="false" tIns="0" lIns="0" bIns="0" rIns="0">
            <a:spAutoFit/>
          </a:bodyPr>
          <a:lstStyle/>
          <a:p>
            <a:pPr algn="l" marL="528451" indent="-264226" lvl="1">
              <a:lnSpc>
                <a:spcPts val="3426"/>
              </a:lnSpc>
              <a:buFont typeface="Arial"/>
              <a:buChar char="•"/>
            </a:pPr>
            <a:r>
              <a:rPr lang="en-US" sz="2447">
                <a:solidFill>
                  <a:srgbClr val="FFFFFF"/>
                </a:solidFill>
                <a:latin typeface="Fahkwang"/>
                <a:ea typeface="Fahkwang"/>
                <a:cs typeface="Fahkwang"/>
                <a:sym typeface="Fahkwang"/>
              </a:rPr>
              <a:t>Tên thật: Nguyễn Sen (1920–2014)</a:t>
            </a:r>
          </a:p>
          <a:p>
            <a:pPr algn="l" marL="528451" indent="-264226" lvl="1">
              <a:lnSpc>
                <a:spcPts val="3426"/>
              </a:lnSpc>
              <a:buFont typeface="Arial"/>
              <a:buChar char="•"/>
            </a:pPr>
            <a:r>
              <a:rPr lang="en-US" sz="2447">
                <a:solidFill>
                  <a:srgbClr val="FFFFFF"/>
                </a:solidFill>
                <a:latin typeface="Fahkwang"/>
                <a:ea typeface="Fahkwang"/>
                <a:cs typeface="Fahkwang"/>
                <a:sym typeface="Fahkwang"/>
              </a:rPr>
              <a:t>Quê: Hà Nội</a:t>
            </a:r>
          </a:p>
          <a:p>
            <a:pPr algn="l" marL="528451" indent="-264226" lvl="1">
              <a:lnSpc>
                <a:spcPts val="3426"/>
              </a:lnSpc>
              <a:buFont typeface="Arial"/>
              <a:buChar char="•"/>
            </a:pPr>
            <a:r>
              <a:rPr lang="en-US" sz="2447">
                <a:solidFill>
                  <a:srgbClr val="FFFFFF"/>
                </a:solidFill>
                <a:latin typeface="Fahkwang"/>
                <a:ea typeface="Fahkwang"/>
                <a:cs typeface="Fahkwang"/>
                <a:sym typeface="Fahkwang"/>
              </a:rPr>
              <a:t>Là cây bút văn xuôi nổi bật với các tác phẩm viết cho thiếu nhi.</a:t>
            </a:r>
          </a:p>
          <a:p>
            <a:pPr algn="l" marL="528451" indent="-264226" lvl="1">
              <a:lnSpc>
                <a:spcPts val="3426"/>
              </a:lnSpc>
              <a:buFont typeface="Arial"/>
              <a:buChar char="•"/>
            </a:pPr>
            <a:r>
              <a:rPr lang="en-US" sz="2447">
                <a:solidFill>
                  <a:srgbClr val="FFFFFF"/>
                </a:solidFill>
                <a:latin typeface="Fahkwang"/>
                <a:ea typeface="Fahkwang"/>
                <a:cs typeface="Fahkwang"/>
                <a:sym typeface="Fahkwang"/>
              </a:rPr>
              <a:t>Truyện nổi tiếng: Dế Mèn phiêu lưu ký, O chuột, Quê nội…</a:t>
            </a:r>
          </a:p>
          <a:p>
            <a:pPr algn="l">
              <a:lnSpc>
                <a:spcPts val="3426"/>
              </a:lnSpc>
            </a:pPr>
          </a:p>
        </p:txBody>
      </p:sp>
      <p:sp>
        <p:nvSpPr>
          <p:cNvPr name="TextBox 11" id="11"/>
          <p:cNvSpPr txBox="true"/>
          <p:nvPr/>
        </p:nvSpPr>
        <p:spPr>
          <a:xfrm rot="0">
            <a:off x="1028700" y="7016473"/>
            <a:ext cx="11369782" cy="537845"/>
          </a:xfrm>
          <a:prstGeom prst="rect">
            <a:avLst/>
          </a:prstGeom>
        </p:spPr>
        <p:txBody>
          <a:bodyPr anchor="t" rtlCol="false" tIns="0" lIns="0" bIns="0" rIns="0">
            <a:spAutoFit/>
          </a:bodyPr>
          <a:lstStyle/>
          <a:p>
            <a:pPr algn="l">
              <a:lnSpc>
                <a:spcPts val="4480"/>
              </a:lnSpc>
            </a:pPr>
            <a:r>
              <a:rPr lang="en-US" sz="3200">
                <a:solidFill>
                  <a:srgbClr val="FFFFFF"/>
                </a:solidFill>
                <a:latin typeface="Montserrat"/>
                <a:ea typeface="Montserrat"/>
                <a:cs typeface="Montserrat"/>
                <a:sym typeface="Montserrat"/>
              </a:rPr>
              <a:t>2. Tác phẩm “Dế mè phiêu lưu ký”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5284164" y="-1086007"/>
            <a:ext cx="12625727" cy="12908092"/>
          </a:xfrm>
          <a:custGeom>
            <a:avLst/>
            <a:gdLst/>
            <a:ahLst/>
            <a:cxnLst/>
            <a:rect r="r" b="b" t="t" l="l"/>
            <a:pathLst>
              <a:path h="12908092" w="12625727">
                <a:moveTo>
                  <a:pt x="0" y="0"/>
                </a:moveTo>
                <a:lnTo>
                  <a:pt x="12625728" y="0"/>
                </a:lnTo>
                <a:lnTo>
                  <a:pt x="12625728" y="12908092"/>
                </a:lnTo>
                <a:lnTo>
                  <a:pt x="0" y="12908092"/>
                </a:lnTo>
                <a:lnTo>
                  <a:pt x="0" y="0"/>
                </a:lnTo>
                <a:close/>
              </a:path>
            </a:pathLst>
          </a:custGeom>
          <a:blipFill>
            <a:blip r:embed="rId3">
              <a:alphaModFix amt="56000"/>
            </a:blip>
            <a:stretch>
              <a:fillRect l="0" t="0" r="0" b="0"/>
            </a:stretch>
          </a:blipFill>
        </p:spPr>
      </p:sp>
      <p:sp>
        <p:nvSpPr>
          <p:cNvPr name="Freeform 4" id="4"/>
          <p:cNvSpPr/>
          <p:nvPr/>
        </p:nvSpPr>
        <p:spPr>
          <a:xfrm flipH="false" flipV="false" rot="0">
            <a:off x="-3319964" y="-2831885"/>
            <a:ext cx="7838713" cy="6604116"/>
          </a:xfrm>
          <a:custGeom>
            <a:avLst/>
            <a:gdLst/>
            <a:ahLst/>
            <a:cxnLst/>
            <a:rect r="r" b="b" t="t" l="l"/>
            <a:pathLst>
              <a:path h="6604116" w="7838713">
                <a:moveTo>
                  <a:pt x="0" y="0"/>
                </a:moveTo>
                <a:lnTo>
                  <a:pt x="7838713" y="0"/>
                </a:lnTo>
                <a:lnTo>
                  <a:pt x="7838713" y="6604116"/>
                </a:lnTo>
                <a:lnTo>
                  <a:pt x="0" y="6604116"/>
                </a:lnTo>
                <a:lnTo>
                  <a:pt x="0" y="0"/>
                </a:lnTo>
                <a:close/>
              </a:path>
            </a:pathLst>
          </a:custGeom>
          <a:blipFill>
            <a:blip r:embed="rId4"/>
            <a:stretch>
              <a:fillRect l="0" t="0" r="0" b="0"/>
            </a:stretch>
          </a:blipFill>
        </p:spPr>
      </p:sp>
      <p:sp>
        <p:nvSpPr>
          <p:cNvPr name="Freeform 5" id="5"/>
          <p:cNvSpPr/>
          <p:nvPr/>
        </p:nvSpPr>
        <p:spPr>
          <a:xfrm flipH="false" flipV="false" rot="0">
            <a:off x="-4792246" y="2543591"/>
            <a:ext cx="9584491" cy="5882482"/>
          </a:xfrm>
          <a:custGeom>
            <a:avLst/>
            <a:gdLst/>
            <a:ahLst/>
            <a:cxnLst/>
            <a:rect r="r" b="b" t="t" l="l"/>
            <a:pathLst>
              <a:path h="5882482" w="9584491">
                <a:moveTo>
                  <a:pt x="0" y="0"/>
                </a:moveTo>
                <a:lnTo>
                  <a:pt x="9584492" y="0"/>
                </a:lnTo>
                <a:lnTo>
                  <a:pt x="9584492" y="5882482"/>
                </a:lnTo>
                <a:lnTo>
                  <a:pt x="0" y="5882482"/>
                </a:lnTo>
                <a:lnTo>
                  <a:pt x="0" y="0"/>
                </a:lnTo>
                <a:close/>
              </a:path>
            </a:pathLst>
          </a:custGeom>
          <a:blipFill>
            <a:blip r:embed="rId5"/>
            <a:stretch>
              <a:fillRect l="0" t="0" r="0" b="0"/>
            </a:stretch>
          </a:blipFill>
        </p:spPr>
      </p:sp>
      <p:sp>
        <p:nvSpPr>
          <p:cNvPr name="Freeform 6" id="6"/>
          <p:cNvSpPr/>
          <p:nvPr/>
        </p:nvSpPr>
        <p:spPr>
          <a:xfrm flipH="false" flipV="false" rot="0">
            <a:off x="-3485346" y="7574074"/>
            <a:ext cx="8457093" cy="4334260"/>
          </a:xfrm>
          <a:custGeom>
            <a:avLst/>
            <a:gdLst/>
            <a:ahLst/>
            <a:cxnLst/>
            <a:rect r="r" b="b" t="t" l="l"/>
            <a:pathLst>
              <a:path h="4334260" w="8457093">
                <a:moveTo>
                  <a:pt x="0" y="0"/>
                </a:moveTo>
                <a:lnTo>
                  <a:pt x="8457092" y="0"/>
                </a:lnTo>
                <a:lnTo>
                  <a:pt x="8457092" y="4334260"/>
                </a:lnTo>
                <a:lnTo>
                  <a:pt x="0" y="4334260"/>
                </a:lnTo>
                <a:lnTo>
                  <a:pt x="0" y="0"/>
                </a:lnTo>
                <a:close/>
              </a:path>
            </a:pathLst>
          </a:custGeom>
          <a:blipFill>
            <a:blip r:embed="rId6"/>
            <a:stretch>
              <a:fillRect l="0" t="0" r="0" b="0"/>
            </a:stretch>
          </a:blipFill>
        </p:spPr>
      </p:sp>
      <p:sp>
        <p:nvSpPr>
          <p:cNvPr name="TextBox 7" id="7"/>
          <p:cNvSpPr txBox="true"/>
          <p:nvPr/>
        </p:nvSpPr>
        <p:spPr>
          <a:xfrm rot="0">
            <a:off x="7542917" y="2209299"/>
            <a:ext cx="7116728" cy="542925"/>
          </a:xfrm>
          <a:prstGeom prst="rect">
            <a:avLst/>
          </a:prstGeom>
        </p:spPr>
        <p:txBody>
          <a:bodyPr anchor="t" rtlCol="false" tIns="0" lIns="0" bIns="0" rIns="0">
            <a:spAutoFit/>
          </a:bodyPr>
          <a:lstStyle/>
          <a:p>
            <a:pPr algn="l">
              <a:lnSpc>
                <a:spcPts val="4320"/>
              </a:lnSpc>
            </a:pPr>
            <a:r>
              <a:rPr lang="en-US" sz="3600" spc="72" b="true">
                <a:solidFill>
                  <a:srgbClr val="2C2827"/>
                </a:solidFill>
                <a:latin typeface="Fahkwang Bold"/>
                <a:ea typeface="Fahkwang Bold"/>
                <a:cs typeface="Fahkwang Bold"/>
                <a:sym typeface="Fahkwang Bold"/>
              </a:rPr>
              <a:t>TÓM TẮT ĐOẠN TRÍCH </a:t>
            </a:r>
          </a:p>
        </p:txBody>
      </p:sp>
      <p:sp>
        <p:nvSpPr>
          <p:cNvPr name="TextBox 8" id="8"/>
          <p:cNvSpPr txBox="true"/>
          <p:nvPr/>
        </p:nvSpPr>
        <p:spPr>
          <a:xfrm rot="0">
            <a:off x="7542917" y="3555359"/>
            <a:ext cx="9239729" cy="3909695"/>
          </a:xfrm>
          <a:prstGeom prst="rect">
            <a:avLst/>
          </a:prstGeom>
        </p:spPr>
        <p:txBody>
          <a:bodyPr anchor="t" rtlCol="false" tIns="0" lIns="0" bIns="0" rIns="0">
            <a:spAutoFit/>
          </a:bodyPr>
          <a:lstStyle/>
          <a:p>
            <a:pPr algn="l">
              <a:lnSpc>
                <a:spcPts val="4480"/>
              </a:lnSpc>
            </a:pPr>
            <a:r>
              <a:rPr lang="en-US" sz="3200">
                <a:solidFill>
                  <a:srgbClr val="2C2827"/>
                </a:solidFill>
                <a:latin typeface="Fahkwang"/>
                <a:ea typeface="Fahkwang"/>
                <a:cs typeface="Fahkwang"/>
                <a:sym typeface="Fahkwang"/>
              </a:rPr>
              <a:t>Dế Mèn – một chú dế trẻ khỏe, kiêu căng, thích trêu chọc kẻ yếu – đã bắt nạt Dế Choắt bằng trò đùa nguy hiểm. Hậu quả là Dế Choắt bị loài vật khác đánh chết. Dế Mèn vô cùng ân hận. Từ sự việc ấy, chú rút ra bài học đầu đời, trở nên chín chắn hơn và bắt đầu cuộc phiêu lưu khám phá cuộc sống.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1775675" y="-2350751"/>
            <a:ext cx="20774401" cy="9574511"/>
          </a:xfrm>
          <a:custGeom>
            <a:avLst/>
            <a:gdLst/>
            <a:ahLst/>
            <a:cxnLst/>
            <a:rect r="r" b="b" t="t" l="l"/>
            <a:pathLst>
              <a:path h="9574511" w="20774401">
                <a:moveTo>
                  <a:pt x="0" y="0"/>
                </a:moveTo>
                <a:lnTo>
                  <a:pt x="20774401" y="0"/>
                </a:lnTo>
                <a:lnTo>
                  <a:pt x="20774401" y="9574511"/>
                </a:lnTo>
                <a:lnTo>
                  <a:pt x="0" y="9574511"/>
                </a:lnTo>
                <a:lnTo>
                  <a:pt x="0" y="0"/>
                </a:lnTo>
                <a:close/>
              </a:path>
            </a:pathLst>
          </a:custGeom>
          <a:blipFill>
            <a:blip r:embed="rId3">
              <a:alphaModFix amt="60000"/>
            </a:blip>
            <a:stretch>
              <a:fillRect l="0" t="-121828" r="0" b="0"/>
            </a:stretch>
          </a:blipFill>
        </p:spPr>
      </p:sp>
      <p:sp>
        <p:nvSpPr>
          <p:cNvPr name="Freeform 4" id="4"/>
          <p:cNvSpPr/>
          <p:nvPr/>
        </p:nvSpPr>
        <p:spPr>
          <a:xfrm flipH="false" flipV="false" rot="-10179309">
            <a:off x="5517537" y="-1436879"/>
            <a:ext cx="6602661" cy="3383864"/>
          </a:xfrm>
          <a:custGeom>
            <a:avLst/>
            <a:gdLst/>
            <a:ahLst/>
            <a:cxnLst/>
            <a:rect r="r" b="b" t="t" l="l"/>
            <a:pathLst>
              <a:path h="3383864" w="6602661">
                <a:moveTo>
                  <a:pt x="0" y="0"/>
                </a:moveTo>
                <a:lnTo>
                  <a:pt x="6602662" y="0"/>
                </a:lnTo>
                <a:lnTo>
                  <a:pt x="6602662" y="3383864"/>
                </a:lnTo>
                <a:lnTo>
                  <a:pt x="0" y="3383864"/>
                </a:lnTo>
                <a:lnTo>
                  <a:pt x="0" y="0"/>
                </a:lnTo>
                <a:close/>
              </a:path>
            </a:pathLst>
          </a:custGeom>
          <a:blipFill>
            <a:blip r:embed="rId4"/>
            <a:stretch>
              <a:fillRect l="0" t="0" r="0" b="0"/>
            </a:stretch>
          </a:blipFill>
        </p:spPr>
      </p:sp>
      <p:sp>
        <p:nvSpPr>
          <p:cNvPr name="Freeform 5" id="5"/>
          <p:cNvSpPr/>
          <p:nvPr/>
        </p:nvSpPr>
        <p:spPr>
          <a:xfrm flipH="false" flipV="false" rot="-10095476">
            <a:off x="12636877" y="-277453"/>
            <a:ext cx="7411184" cy="3381353"/>
          </a:xfrm>
          <a:custGeom>
            <a:avLst/>
            <a:gdLst/>
            <a:ahLst/>
            <a:cxnLst/>
            <a:rect r="r" b="b" t="t" l="l"/>
            <a:pathLst>
              <a:path h="3381353" w="7411184">
                <a:moveTo>
                  <a:pt x="0" y="0"/>
                </a:moveTo>
                <a:lnTo>
                  <a:pt x="7411184" y="0"/>
                </a:lnTo>
                <a:lnTo>
                  <a:pt x="7411184" y="3381353"/>
                </a:lnTo>
                <a:lnTo>
                  <a:pt x="0" y="3381353"/>
                </a:lnTo>
                <a:lnTo>
                  <a:pt x="0" y="0"/>
                </a:lnTo>
                <a:close/>
              </a:path>
            </a:pathLst>
          </a:custGeom>
          <a:blipFill>
            <a:blip r:embed="rId5"/>
            <a:stretch>
              <a:fillRect l="0" t="0" r="0" b="0"/>
            </a:stretch>
          </a:blipFill>
        </p:spPr>
      </p:sp>
      <p:sp>
        <p:nvSpPr>
          <p:cNvPr name="Freeform 6" id="6"/>
          <p:cNvSpPr/>
          <p:nvPr/>
        </p:nvSpPr>
        <p:spPr>
          <a:xfrm flipH="false" flipV="false" rot="9686266">
            <a:off x="-1253689" y="-1235387"/>
            <a:ext cx="8349258" cy="3037043"/>
          </a:xfrm>
          <a:custGeom>
            <a:avLst/>
            <a:gdLst/>
            <a:ahLst/>
            <a:cxnLst/>
            <a:rect r="r" b="b" t="t" l="l"/>
            <a:pathLst>
              <a:path h="3037043" w="8349258">
                <a:moveTo>
                  <a:pt x="0" y="0"/>
                </a:moveTo>
                <a:lnTo>
                  <a:pt x="8349258" y="0"/>
                </a:lnTo>
                <a:lnTo>
                  <a:pt x="8349258" y="3037043"/>
                </a:lnTo>
                <a:lnTo>
                  <a:pt x="0" y="3037043"/>
                </a:lnTo>
                <a:lnTo>
                  <a:pt x="0" y="0"/>
                </a:lnTo>
                <a:close/>
              </a:path>
            </a:pathLst>
          </a:custGeom>
          <a:blipFill>
            <a:blip r:embed="rId6"/>
            <a:stretch>
              <a:fillRect l="0" t="0" r="0" b="0"/>
            </a:stretch>
          </a:blipFill>
        </p:spPr>
      </p:sp>
      <p:sp>
        <p:nvSpPr>
          <p:cNvPr name="Freeform 7" id="7"/>
          <p:cNvSpPr/>
          <p:nvPr/>
        </p:nvSpPr>
        <p:spPr>
          <a:xfrm flipH="false" flipV="false" rot="-172324">
            <a:off x="3829456" y="-1231714"/>
            <a:ext cx="4036266" cy="3970677"/>
          </a:xfrm>
          <a:custGeom>
            <a:avLst/>
            <a:gdLst/>
            <a:ahLst/>
            <a:cxnLst/>
            <a:rect r="r" b="b" t="t" l="l"/>
            <a:pathLst>
              <a:path h="3970677" w="4036266">
                <a:moveTo>
                  <a:pt x="0" y="0"/>
                </a:moveTo>
                <a:lnTo>
                  <a:pt x="4036266" y="0"/>
                </a:lnTo>
                <a:lnTo>
                  <a:pt x="4036266" y="3970677"/>
                </a:lnTo>
                <a:lnTo>
                  <a:pt x="0" y="3970677"/>
                </a:lnTo>
                <a:lnTo>
                  <a:pt x="0" y="0"/>
                </a:lnTo>
                <a:close/>
              </a:path>
            </a:pathLst>
          </a:custGeom>
          <a:blipFill>
            <a:blip r:embed="rId7"/>
            <a:stretch>
              <a:fillRect l="0" t="0" r="0" b="0"/>
            </a:stretch>
          </a:blipFill>
        </p:spPr>
      </p:sp>
      <p:sp>
        <p:nvSpPr>
          <p:cNvPr name="Freeform 8" id="8"/>
          <p:cNvSpPr/>
          <p:nvPr/>
        </p:nvSpPr>
        <p:spPr>
          <a:xfrm flipH="false" flipV="false" rot="-10800000">
            <a:off x="10293929" y="-406924"/>
            <a:ext cx="4152859" cy="3095255"/>
          </a:xfrm>
          <a:custGeom>
            <a:avLst/>
            <a:gdLst/>
            <a:ahLst/>
            <a:cxnLst/>
            <a:rect r="r" b="b" t="t" l="l"/>
            <a:pathLst>
              <a:path h="3095255" w="4152859">
                <a:moveTo>
                  <a:pt x="0" y="0"/>
                </a:moveTo>
                <a:lnTo>
                  <a:pt x="4152859" y="0"/>
                </a:lnTo>
                <a:lnTo>
                  <a:pt x="4152859" y="3095255"/>
                </a:lnTo>
                <a:lnTo>
                  <a:pt x="0" y="3095255"/>
                </a:lnTo>
                <a:lnTo>
                  <a:pt x="0" y="0"/>
                </a:lnTo>
                <a:close/>
              </a:path>
            </a:pathLst>
          </a:custGeom>
          <a:blipFill>
            <a:blip r:embed="rId8"/>
            <a:stretch>
              <a:fillRect l="0" t="0" r="0" b="0"/>
            </a:stretch>
          </a:blipFill>
        </p:spPr>
      </p:sp>
      <p:sp>
        <p:nvSpPr>
          <p:cNvPr name="TextBox 9" id="9"/>
          <p:cNvSpPr txBox="true"/>
          <p:nvPr/>
        </p:nvSpPr>
        <p:spPr>
          <a:xfrm rot="0">
            <a:off x="4771667" y="3061113"/>
            <a:ext cx="8744666" cy="714375"/>
          </a:xfrm>
          <a:prstGeom prst="rect">
            <a:avLst/>
          </a:prstGeom>
        </p:spPr>
        <p:txBody>
          <a:bodyPr anchor="t" rtlCol="false" tIns="0" lIns="0" bIns="0" rIns="0">
            <a:spAutoFit/>
          </a:bodyPr>
          <a:lstStyle/>
          <a:p>
            <a:pPr algn="ctr">
              <a:lnSpc>
                <a:spcPts val="5759"/>
              </a:lnSpc>
            </a:pPr>
            <a:r>
              <a:rPr lang="en-US" b="true" sz="4800" spc="192">
                <a:solidFill>
                  <a:srgbClr val="2C2827"/>
                </a:solidFill>
                <a:latin typeface="Fahkwang Bold"/>
                <a:ea typeface="Fahkwang Bold"/>
                <a:cs typeface="Fahkwang Bold"/>
                <a:sym typeface="Fahkwang Bold"/>
              </a:rPr>
              <a:t>PHÂN TÍCH NHÂN VẬT</a:t>
            </a:r>
          </a:p>
        </p:txBody>
      </p:sp>
      <p:sp>
        <p:nvSpPr>
          <p:cNvPr name="TextBox 10" id="10"/>
          <p:cNvSpPr txBox="true"/>
          <p:nvPr/>
        </p:nvSpPr>
        <p:spPr>
          <a:xfrm rot="0">
            <a:off x="1370680" y="4318413"/>
            <a:ext cx="6801975" cy="485775"/>
          </a:xfrm>
          <a:prstGeom prst="rect">
            <a:avLst/>
          </a:prstGeom>
        </p:spPr>
        <p:txBody>
          <a:bodyPr anchor="t" rtlCol="false" tIns="0" lIns="0" bIns="0" rIns="0">
            <a:spAutoFit/>
          </a:bodyPr>
          <a:lstStyle/>
          <a:p>
            <a:pPr algn="ctr">
              <a:lnSpc>
                <a:spcPts val="3840"/>
              </a:lnSpc>
            </a:pPr>
            <a:r>
              <a:rPr lang="en-US" b="true" sz="3200" spc="64">
                <a:solidFill>
                  <a:srgbClr val="181412"/>
                </a:solidFill>
                <a:latin typeface="Fahkwang Bold"/>
                <a:ea typeface="Fahkwang Bold"/>
                <a:cs typeface="Fahkwang Bold"/>
                <a:sym typeface="Fahkwang Bold"/>
              </a:rPr>
              <a:t>Dế Mèn</a:t>
            </a:r>
          </a:p>
        </p:txBody>
      </p:sp>
      <p:sp>
        <p:nvSpPr>
          <p:cNvPr name="TextBox 11" id="11"/>
          <p:cNvSpPr txBox="true"/>
          <p:nvPr/>
        </p:nvSpPr>
        <p:spPr>
          <a:xfrm rot="0">
            <a:off x="1340900" y="4996815"/>
            <a:ext cx="7477968" cy="4587240"/>
          </a:xfrm>
          <a:prstGeom prst="rect">
            <a:avLst/>
          </a:prstGeom>
        </p:spPr>
        <p:txBody>
          <a:bodyPr anchor="t" rtlCol="false" tIns="0" lIns="0" bIns="0" rIns="0">
            <a:spAutoFit/>
          </a:bodyPr>
          <a:lstStyle/>
          <a:p>
            <a:pPr algn="l" marL="518160" indent="-259080" lvl="1">
              <a:lnSpc>
                <a:spcPts val="3359"/>
              </a:lnSpc>
              <a:buFont typeface="Arial"/>
              <a:buChar char="•"/>
            </a:pPr>
            <a:r>
              <a:rPr lang="en-US" sz="2400">
                <a:solidFill>
                  <a:srgbClr val="000000"/>
                </a:solidFill>
                <a:latin typeface="Fahkwang"/>
                <a:ea typeface="Fahkwang"/>
                <a:cs typeface="Fahkwang"/>
                <a:sym typeface="Fahkwang"/>
              </a:rPr>
              <a:t>Lúc đầu:</a:t>
            </a:r>
          </a:p>
          <a:p>
            <a:pPr algn="l">
              <a:lnSpc>
                <a:spcPts val="3359"/>
              </a:lnSpc>
            </a:pPr>
            <a:r>
              <a:rPr lang="en-US" sz="2400">
                <a:solidFill>
                  <a:srgbClr val="000000"/>
                </a:solidFill>
                <a:latin typeface="Fahkwang"/>
                <a:ea typeface="Fahkwang"/>
                <a:cs typeface="Fahkwang"/>
                <a:sym typeface="Fahkwang"/>
              </a:rPr>
              <a:t>👉 Tự cho mình khỏe mạnh, oai phong.</a:t>
            </a:r>
          </a:p>
          <a:p>
            <a:pPr algn="l">
              <a:lnSpc>
                <a:spcPts val="3359"/>
              </a:lnSpc>
            </a:pPr>
            <a:r>
              <a:rPr lang="en-US" sz="2400">
                <a:solidFill>
                  <a:srgbClr val="000000"/>
                </a:solidFill>
                <a:latin typeface="Fahkwang"/>
                <a:ea typeface="Fahkwang"/>
                <a:cs typeface="Fahkwang"/>
                <a:sym typeface="Fahkwang"/>
              </a:rPr>
              <a:t>👉 Thích “ra oai”, bắt nạt kẻ yếu (Dế Choắt).</a:t>
            </a:r>
          </a:p>
          <a:p>
            <a:pPr algn="l" marL="518160" indent="-259080" lvl="1">
              <a:lnSpc>
                <a:spcPts val="3359"/>
              </a:lnSpc>
              <a:buFont typeface="Arial"/>
              <a:buChar char="•"/>
            </a:pPr>
            <a:r>
              <a:rPr lang="en-US" sz="2400">
                <a:solidFill>
                  <a:srgbClr val="000000"/>
                </a:solidFill>
                <a:latin typeface="Fahkwang"/>
                <a:ea typeface="Fahkwang"/>
                <a:cs typeface="Fahkwang"/>
                <a:sym typeface="Fahkwang"/>
              </a:rPr>
              <a:t>Khi sự việc xảy ra:</a:t>
            </a:r>
          </a:p>
          <a:p>
            <a:pPr algn="l">
              <a:lnSpc>
                <a:spcPts val="3359"/>
              </a:lnSpc>
            </a:pPr>
            <a:r>
              <a:rPr lang="en-US" sz="2400">
                <a:solidFill>
                  <a:srgbClr val="000000"/>
                </a:solidFill>
                <a:latin typeface="Fahkwang"/>
                <a:ea typeface="Fahkwang"/>
                <a:cs typeface="Fahkwang"/>
                <a:sym typeface="Fahkwang"/>
              </a:rPr>
              <a:t>👉 Chứng kiến cái chết của Dế Choắt → xúc động, hối hận sâu sắc.</a:t>
            </a:r>
          </a:p>
          <a:p>
            <a:pPr algn="l" marL="518160" indent="-259080" lvl="1">
              <a:lnSpc>
                <a:spcPts val="3359"/>
              </a:lnSpc>
              <a:buFont typeface="Arial"/>
              <a:buChar char="•"/>
            </a:pPr>
            <a:r>
              <a:rPr lang="en-US" sz="2400">
                <a:solidFill>
                  <a:srgbClr val="000000"/>
                </a:solidFill>
                <a:latin typeface="Fahkwang"/>
                <a:ea typeface="Fahkwang"/>
                <a:cs typeface="Fahkwang"/>
                <a:sym typeface="Fahkwang"/>
              </a:rPr>
              <a:t>Sau đó:</a:t>
            </a:r>
          </a:p>
          <a:p>
            <a:pPr algn="l">
              <a:lnSpc>
                <a:spcPts val="3359"/>
              </a:lnSpc>
            </a:pPr>
            <a:r>
              <a:rPr lang="en-US" sz="2400">
                <a:solidFill>
                  <a:srgbClr val="000000"/>
                </a:solidFill>
                <a:latin typeface="Fahkwang"/>
                <a:ea typeface="Fahkwang"/>
                <a:cs typeface="Fahkwang"/>
                <a:sym typeface="Fahkwang"/>
              </a:rPr>
              <a:t>👉 Trưởng thành hơn về suy nghĩ.</a:t>
            </a:r>
          </a:p>
          <a:p>
            <a:pPr algn="l">
              <a:lnSpc>
                <a:spcPts val="3359"/>
              </a:lnSpc>
            </a:pPr>
            <a:r>
              <a:rPr lang="en-US" sz="2400">
                <a:solidFill>
                  <a:srgbClr val="000000"/>
                </a:solidFill>
                <a:latin typeface="Fahkwang"/>
                <a:ea typeface="Fahkwang"/>
                <a:cs typeface="Fahkwang"/>
                <a:sym typeface="Fahkwang"/>
              </a:rPr>
              <a:t>👉 Nhận ra rằng cần sống tử tế, khiêm tốn, không coi thường người khác.</a:t>
            </a:r>
          </a:p>
          <a:p>
            <a:pPr algn="ctr">
              <a:lnSpc>
                <a:spcPts val="3359"/>
              </a:lnSpc>
            </a:pPr>
          </a:p>
        </p:txBody>
      </p:sp>
      <p:sp>
        <p:nvSpPr>
          <p:cNvPr name="TextBox 12" id="12"/>
          <p:cNvSpPr txBox="true"/>
          <p:nvPr/>
        </p:nvSpPr>
        <p:spPr>
          <a:xfrm rot="0">
            <a:off x="10119329" y="4318413"/>
            <a:ext cx="6801975" cy="485775"/>
          </a:xfrm>
          <a:prstGeom prst="rect">
            <a:avLst/>
          </a:prstGeom>
        </p:spPr>
        <p:txBody>
          <a:bodyPr anchor="t" rtlCol="false" tIns="0" lIns="0" bIns="0" rIns="0">
            <a:spAutoFit/>
          </a:bodyPr>
          <a:lstStyle/>
          <a:p>
            <a:pPr algn="ctr">
              <a:lnSpc>
                <a:spcPts val="3840"/>
              </a:lnSpc>
            </a:pPr>
            <a:r>
              <a:rPr lang="en-US" b="true" sz="3200" spc="64">
                <a:solidFill>
                  <a:srgbClr val="181412"/>
                </a:solidFill>
                <a:latin typeface="Fahkwang Bold"/>
                <a:ea typeface="Fahkwang Bold"/>
                <a:cs typeface="Fahkwang Bold"/>
                <a:sym typeface="Fahkwang Bold"/>
              </a:rPr>
              <a:t>Dế Choắt </a:t>
            </a:r>
          </a:p>
        </p:txBody>
      </p:sp>
      <p:sp>
        <p:nvSpPr>
          <p:cNvPr name="TextBox 13" id="13"/>
          <p:cNvSpPr txBox="true"/>
          <p:nvPr/>
        </p:nvSpPr>
        <p:spPr>
          <a:xfrm rot="0">
            <a:off x="9934096" y="5526573"/>
            <a:ext cx="7477968" cy="2072640"/>
          </a:xfrm>
          <a:prstGeom prst="rect">
            <a:avLst/>
          </a:prstGeom>
        </p:spPr>
        <p:txBody>
          <a:bodyPr anchor="t" rtlCol="false" tIns="0" lIns="0" bIns="0" rIns="0">
            <a:spAutoFit/>
          </a:bodyPr>
          <a:lstStyle/>
          <a:p>
            <a:pPr algn="l" marL="518160" indent="-259080" lvl="1">
              <a:lnSpc>
                <a:spcPts val="3359"/>
              </a:lnSpc>
              <a:buFont typeface="Arial"/>
              <a:buChar char="•"/>
            </a:pPr>
            <a:r>
              <a:rPr lang="en-US" sz="2400">
                <a:solidFill>
                  <a:srgbClr val="000000"/>
                </a:solidFill>
                <a:latin typeface="Fahkwang"/>
                <a:ea typeface="Fahkwang"/>
                <a:cs typeface="Fahkwang"/>
                <a:sym typeface="Fahkwang"/>
              </a:rPr>
              <a:t>Yếu đuối, nhút nhát, bị bắt nạt.</a:t>
            </a:r>
          </a:p>
          <a:p>
            <a:pPr algn="l" marL="518160" indent="-259080" lvl="1">
              <a:lnSpc>
                <a:spcPts val="3359"/>
              </a:lnSpc>
              <a:buFont typeface="Arial"/>
              <a:buChar char="•"/>
            </a:pPr>
            <a:r>
              <a:rPr lang="en-US" sz="2400">
                <a:solidFill>
                  <a:srgbClr val="000000"/>
                </a:solidFill>
                <a:latin typeface="Fahkwang"/>
                <a:ea typeface="Fahkwang"/>
                <a:cs typeface="Fahkwang"/>
                <a:sym typeface="Fahkwang"/>
              </a:rPr>
              <a:t>Lời trăn trối đầy cảm động: “Ở hiền gặp lành, ác giả ác báo…”</a:t>
            </a:r>
          </a:p>
          <a:p>
            <a:pPr algn="l">
              <a:lnSpc>
                <a:spcPts val="3359"/>
              </a:lnSpc>
            </a:pPr>
            <a:r>
              <a:rPr lang="en-US" sz="2400">
                <a:solidFill>
                  <a:srgbClr val="000000"/>
                </a:solidFill>
                <a:latin typeface="Fahkwang"/>
                <a:ea typeface="Fahkwang"/>
                <a:cs typeface="Fahkwang"/>
                <a:sym typeface="Fahkwang"/>
              </a:rPr>
              <a:t>👉 Là chiếc gương để Dế Mèn tỉnh ngộ.</a:t>
            </a:r>
          </a:p>
          <a:p>
            <a:pPr algn="l">
              <a:lnSpc>
                <a:spcPts val="335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10188004">
            <a:off x="58343" y="1080882"/>
            <a:ext cx="8392288" cy="8579975"/>
          </a:xfrm>
          <a:custGeom>
            <a:avLst/>
            <a:gdLst/>
            <a:ahLst/>
            <a:cxnLst/>
            <a:rect r="r" b="b" t="t" l="l"/>
            <a:pathLst>
              <a:path h="8579975" w="8392288">
                <a:moveTo>
                  <a:pt x="0" y="0"/>
                </a:moveTo>
                <a:lnTo>
                  <a:pt x="8392288" y="0"/>
                </a:lnTo>
                <a:lnTo>
                  <a:pt x="8392288" y="8579975"/>
                </a:lnTo>
                <a:lnTo>
                  <a:pt x="0" y="8579975"/>
                </a:lnTo>
                <a:lnTo>
                  <a:pt x="0" y="0"/>
                </a:lnTo>
                <a:close/>
              </a:path>
            </a:pathLst>
          </a:custGeom>
          <a:blipFill>
            <a:blip r:embed="rId3">
              <a:alphaModFix amt="43000"/>
            </a:blip>
            <a:stretch>
              <a:fillRect l="0" t="0" r="0" b="0"/>
            </a:stretch>
          </a:blipFill>
        </p:spPr>
      </p:sp>
      <p:sp>
        <p:nvSpPr>
          <p:cNvPr name="Freeform 4" id="4"/>
          <p:cNvSpPr/>
          <p:nvPr/>
        </p:nvSpPr>
        <p:spPr>
          <a:xfrm flipH="false" flipV="false" rot="0">
            <a:off x="1334068" y="2300445"/>
            <a:ext cx="5840837" cy="6140848"/>
          </a:xfrm>
          <a:custGeom>
            <a:avLst/>
            <a:gdLst/>
            <a:ahLst/>
            <a:cxnLst/>
            <a:rect r="r" b="b" t="t" l="l"/>
            <a:pathLst>
              <a:path h="6140848" w="5840837">
                <a:moveTo>
                  <a:pt x="0" y="0"/>
                </a:moveTo>
                <a:lnTo>
                  <a:pt x="5840837" y="0"/>
                </a:lnTo>
                <a:lnTo>
                  <a:pt x="5840837" y="6140848"/>
                </a:lnTo>
                <a:lnTo>
                  <a:pt x="0" y="6140848"/>
                </a:lnTo>
                <a:lnTo>
                  <a:pt x="0" y="0"/>
                </a:lnTo>
                <a:close/>
              </a:path>
            </a:pathLst>
          </a:custGeom>
          <a:blipFill>
            <a:blip r:embed="rId4"/>
            <a:stretch>
              <a:fillRect l="0" t="0" r="0" b="0"/>
            </a:stretch>
          </a:blipFill>
        </p:spPr>
      </p:sp>
      <p:sp>
        <p:nvSpPr>
          <p:cNvPr name="Freeform 5" id="5"/>
          <p:cNvSpPr/>
          <p:nvPr/>
        </p:nvSpPr>
        <p:spPr>
          <a:xfrm flipH="false" flipV="false" rot="381204">
            <a:off x="2960584" y="3877464"/>
            <a:ext cx="2995451" cy="1331756"/>
          </a:xfrm>
          <a:custGeom>
            <a:avLst/>
            <a:gdLst/>
            <a:ahLst/>
            <a:cxnLst/>
            <a:rect r="r" b="b" t="t" l="l"/>
            <a:pathLst>
              <a:path h="1331756" w="2995451">
                <a:moveTo>
                  <a:pt x="0" y="0"/>
                </a:moveTo>
                <a:lnTo>
                  <a:pt x="2995451" y="0"/>
                </a:lnTo>
                <a:lnTo>
                  <a:pt x="2995451" y="1331756"/>
                </a:lnTo>
                <a:lnTo>
                  <a:pt x="0" y="1331756"/>
                </a:lnTo>
                <a:lnTo>
                  <a:pt x="0" y="0"/>
                </a:lnTo>
                <a:close/>
              </a:path>
            </a:pathLst>
          </a:custGeom>
          <a:blipFill>
            <a:blip r:embed="rId5"/>
            <a:stretch>
              <a:fillRect l="0" t="0" r="0" b="0"/>
            </a:stretch>
          </a:blipFill>
        </p:spPr>
      </p:sp>
      <p:sp>
        <p:nvSpPr>
          <p:cNvPr name="TextBox 6" id="6"/>
          <p:cNvSpPr txBox="true"/>
          <p:nvPr/>
        </p:nvSpPr>
        <p:spPr>
          <a:xfrm rot="0">
            <a:off x="8035042" y="1810454"/>
            <a:ext cx="7408437" cy="542925"/>
          </a:xfrm>
          <a:prstGeom prst="rect">
            <a:avLst/>
          </a:prstGeom>
        </p:spPr>
        <p:txBody>
          <a:bodyPr anchor="t" rtlCol="false" tIns="0" lIns="0" bIns="0" rIns="0">
            <a:spAutoFit/>
          </a:bodyPr>
          <a:lstStyle/>
          <a:p>
            <a:pPr algn="l">
              <a:lnSpc>
                <a:spcPts val="4319"/>
              </a:lnSpc>
            </a:pPr>
            <a:r>
              <a:rPr lang="en-US" sz="3599" spc="251" b="true">
                <a:solidFill>
                  <a:srgbClr val="000000"/>
                </a:solidFill>
                <a:latin typeface="Fahkwang Bold"/>
                <a:ea typeface="Fahkwang Bold"/>
                <a:cs typeface="Fahkwang Bold"/>
                <a:sym typeface="Fahkwang Bold"/>
              </a:rPr>
              <a:t>Ý NGHĨA VÀ BÀI HỌC </a:t>
            </a:r>
          </a:p>
        </p:txBody>
      </p:sp>
      <p:sp>
        <p:nvSpPr>
          <p:cNvPr name="TextBox 7" id="7"/>
          <p:cNvSpPr txBox="true"/>
          <p:nvPr/>
        </p:nvSpPr>
        <p:spPr>
          <a:xfrm rot="0">
            <a:off x="8035042" y="2674966"/>
            <a:ext cx="8252457" cy="4632267"/>
          </a:xfrm>
          <a:prstGeom prst="rect">
            <a:avLst/>
          </a:prstGeom>
        </p:spPr>
        <p:txBody>
          <a:bodyPr anchor="t" rtlCol="false" tIns="0" lIns="0" bIns="0" rIns="0">
            <a:spAutoFit/>
          </a:bodyPr>
          <a:lstStyle/>
          <a:p>
            <a:pPr algn="l">
              <a:lnSpc>
                <a:spcPts val="6298"/>
              </a:lnSpc>
            </a:pPr>
            <a:r>
              <a:rPr lang="en-US" sz="2519">
                <a:solidFill>
                  <a:srgbClr val="000000"/>
                </a:solidFill>
                <a:latin typeface="Fahkwang"/>
                <a:ea typeface="Fahkwang"/>
                <a:cs typeface="Fahkwang"/>
                <a:sym typeface="Fahkwang"/>
              </a:rPr>
              <a:t>Truyện gửi gắm bài học đạo đức nhẹ nhàng nhưng sâu sắc:</a:t>
            </a:r>
          </a:p>
          <a:p>
            <a:pPr algn="l" marL="543977" indent="-271989" lvl="1">
              <a:lnSpc>
                <a:spcPts val="6298"/>
              </a:lnSpc>
              <a:buFont typeface="Arial"/>
              <a:buChar char="•"/>
            </a:pPr>
            <a:r>
              <a:rPr lang="en-US" sz="2519">
                <a:solidFill>
                  <a:srgbClr val="000000"/>
                </a:solidFill>
                <a:latin typeface="Fahkwang"/>
                <a:ea typeface="Fahkwang"/>
                <a:cs typeface="Fahkwang"/>
                <a:sym typeface="Fahkwang"/>
              </a:rPr>
              <a:t>Không nên kiêu ngạo, xem thường người khác.</a:t>
            </a:r>
          </a:p>
          <a:p>
            <a:pPr algn="l" marL="543977" indent="-271989" lvl="1">
              <a:lnSpc>
                <a:spcPts val="6298"/>
              </a:lnSpc>
              <a:buFont typeface="Arial"/>
              <a:buChar char="•"/>
            </a:pPr>
            <a:r>
              <a:rPr lang="en-US" sz="2519">
                <a:solidFill>
                  <a:srgbClr val="000000"/>
                </a:solidFill>
                <a:latin typeface="Fahkwang"/>
                <a:ea typeface="Fahkwang"/>
                <a:cs typeface="Fahkwang"/>
                <a:sym typeface="Fahkwang"/>
              </a:rPr>
              <a:t> Hãy chịu trách nhiệm cho hành động của mình.</a:t>
            </a:r>
          </a:p>
          <a:p>
            <a:pPr algn="l" marL="543977" indent="-271989" lvl="1">
              <a:lnSpc>
                <a:spcPts val="6298"/>
              </a:lnSpc>
              <a:buFont typeface="Arial"/>
              <a:buChar char="•"/>
            </a:pPr>
            <a:r>
              <a:rPr lang="en-US" sz="2519">
                <a:solidFill>
                  <a:srgbClr val="000000"/>
                </a:solidFill>
                <a:latin typeface="Fahkwang"/>
                <a:ea typeface="Fahkwang"/>
                <a:cs typeface="Fahkwang"/>
                <a:sym typeface="Fahkwang"/>
              </a:rPr>
              <a:t> Biết nhận lỗi, sửa sai chính là bước đầu của sự trưởng thành.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DAGjWt7Usc8</dc:identifier>
  <dcterms:modified xsi:type="dcterms:W3CDTF">2011-08-01T06:04:30Z</dcterms:modified>
  <cp:revision>1</cp:revision>
  <dc:title>Literature</dc:title>
</cp:coreProperties>
</file>