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8288000" cy="10287000"/>
  <p:notesSz cx="6858000" cy="9144000"/>
  <p:embeddedFontLst>
    <p:embeddedFont>
      <p:font typeface="Fraunces" panose="020B0604020202020204" charset="0"/>
      <p:regular r:id="rId8"/>
    </p:embeddedFont>
    <p:embeddedFont>
      <p:font typeface="Fraunces Bold" panose="020B0604020202020204" charset="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1" d="100"/>
          <a:sy n="71" d="100"/>
        </p:scale>
        <p:origin x="7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CC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863261">
            <a:off x="-409526" y="247955"/>
            <a:ext cx="3733008" cy="1337096"/>
          </a:xfrm>
          <a:custGeom>
            <a:avLst/>
            <a:gdLst/>
            <a:ahLst/>
            <a:cxnLst/>
            <a:rect l="l" t="t" r="r" b="b"/>
            <a:pathLst>
              <a:path w="3733008" h="1337096">
                <a:moveTo>
                  <a:pt x="0" y="0"/>
                </a:moveTo>
                <a:lnTo>
                  <a:pt x="3733008" y="0"/>
                </a:lnTo>
                <a:lnTo>
                  <a:pt x="3733008" y="1337095"/>
                </a:lnTo>
                <a:lnTo>
                  <a:pt x="0" y="133709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69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 rot="-1509563">
            <a:off x="3371218" y="52099"/>
            <a:ext cx="4611276" cy="1651675"/>
          </a:xfrm>
          <a:custGeom>
            <a:avLst/>
            <a:gdLst/>
            <a:ahLst/>
            <a:cxnLst/>
            <a:rect l="l" t="t" r="r" b="b"/>
            <a:pathLst>
              <a:path w="4611276" h="1651675">
                <a:moveTo>
                  <a:pt x="0" y="0"/>
                </a:moveTo>
                <a:lnTo>
                  <a:pt x="4611276" y="0"/>
                </a:lnTo>
                <a:lnTo>
                  <a:pt x="4611276" y="1651676"/>
                </a:lnTo>
                <a:lnTo>
                  <a:pt x="0" y="165167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69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 rot="1274678">
            <a:off x="6274775" y="2166082"/>
            <a:ext cx="6531527" cy="1187550"/>
          </a:xfrm>
          <a:custGeom>
            <a:avLst/>
            <a:gdLst/>
            <a:ahLst/>
            <a:cxnLst/>
            <a:rect l="l" t="t" r="r" b="b"/>
            <a:pathLst>
              <a:path w="6531527" h="1187550">
                <a:moveTo>
                  <a:pt x="0" y="0"/>
                </a:moveTo>
                <a:lnTo>
                  <a:pt x="6531527" y="0"/>
                </a:lnTo>
                <a:lnTo>
                  <a:pt x="6531527" y="1187550"/>
                </a:lnTo>
                <a:lnTo>
                  <a:pt x="0" y="118755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69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 rot="126585">
            <a:off x="8531790" y="4635473"/>
            <a:ext cx="5644745" cy="1016054"/>
          </a:xfrm>
          <a:custGeom>
            <a:avLst/>
            <a:gdLst/>
            <a:ahLst/>
            <a:cxnLst/>
            <a:rect l="l" t="t" r="r" b="b"/>
            <a:pathLst>
              <a:path w="5644745" h="1016054">
                <a:moveTo>
                  <a:pt x="0" y="0"/>
                </a:moveTo>
                <a:lnTo>
                  <a:pt x="5644745" y="0"/>
                </a:lnTo>
                <a:lnTo>
                  <a:pt x="5644745" y="1016054"/>
                </a:lnTo>
                <a:lnTo>
                  <a:pt x="0" y="101605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alphaModFix amt="69000"/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 rot="1030916">
            <a:off x="13720057" y="3592204"/>
            <a:ext cx="5859269" cy="1214467"/>
          </a:xfrm>
          <a:custGeom>
            <a:avLst/>
            <a:gdLst/>
            <a:ahLst/>
            <a:cxnLst/>
            <a:rect l="l" t="t" r="r" b="b"/>
            <a:pathLst>
              <a:path w="5859269" h="1214467">
                <a:moveTo>
                  <a:pt x="0" y="0"/>
                </a:moveTo>
                <a:lnTo>
                  <a:pt x="5859269" y="0"/>
                </a:lnTo>
                <a:lnTo>
                  <a:pt x="5859269" y="1214467"/>
                </a:lnTo>
                <a:lnTo>
                  <a:pt x="0" y="121446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alphaModFix amt="69000"/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 rot="-1264820">
            <a:off x="12034173" y="1509430"/>
            <a:ext cx="2580495" cy="1036890"/>
          </a:xfrm>
          <a:custGeom>
            <a:avLst/>
            <a:gdLst/>
            <a:ahLst/>
            <a:cxnLst/>
            <a:rect l="l" t="t" r="r" b="b"/>
            <a:pathLst>
              <a:path w="2580495" h="1036890">
                <a:moveTo>
                  <a:pt x="0" y="0"/>
                </a:moveTo>
                <a:lnTo>
                  <a:pt x="2580495" y="0"/>
                </a:lnTo>
                <a:lnTo>
                  <a:pt x="2580495" y="1036890"/>
                </a:lnTo>
                <a:lnTo>
                  <a:pt x="0" y="103689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alphaModFix amt="69000"/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 rot="419321">
            <a:off x="3469661" y="3294221"/>
            <a:ext cx="5253948" cy="955263"/>
          </a:xfrm>
          <a:custGeom>
            <a:avLst/>
            <a:gdLst/>
            <a:ahLst/>
            <a:cxnLst/>
            <a:rect l="l" t="t" r="r" b="b"/>
            <a:pathLst>
              <a:path w="5253948" h="955263">
                <a:moveTo>
                  <a:pt x="0" y="0"/>
                </a:moveTo>
                <a:lnTo>
                  <a:pt x="5253948" y="0"/>
                </a:lnTo>
                <a:lnTo>
                  <a:pt x="5253948" y="955263"/>
                </a:lnTo>
                <a:lnTo>
                  <a:pt x="0" y="95526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69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 rot="1025330">
            <a:off x="14495753" y="-569643"/>
            <a:ext cx="3107089" cy="1858604"/>
          </a:xfrm>
          <a:custGeom>
            <a:avLst/>
            <a:gdLst/>
            <a:ahLst/>
            <a:cxnLst/>
            <a:rect l="l" t="t" r="r" b="b"/>
            <a:pathLst>
              <a:path w="3107089" h="1858604">
                <a:moveTo>
                  <a:pt x="0" y="0"/>
                </a:moveTo>
                <a:lnTo>
                  <a:pt x="3107088" y="0"/>
                </a:lnTo>
                <a:lnTo>
                  <a:pt x="3107088" y="1858604"/>
                </a:lnTo>
                <a:lnTo>
                  <a:pt x="0" y="1858604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alphaModFix amt="69000"/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 rot="1076496">
            <a:off x="15255005" y="5527826"/>
            <a:ext cx="4833091" cy="1256604"/>
          </a:xfrm>
          <a:custGeom>
            <a:avLst/>
            <a:gdLst/>
            <a:ahLst/>
            <a:cxnLst/>
            <a:rect l="l" t="t" r="r" b="b"/>
            <a:pathLst>
              <a:path w="4833091" h="1256604">
                <a:moveTo>
                  <a:pt x="0" y="0"/>
                </a:moveTo>
                <a:lnTo>
                  <a:pt x="4833091" y="0"/>
                </a:lnTo>
                <a:lnTo>
                  <a:pt x="4833091" y="1256604"/>
                </a:lnTo>
                <a:lnTo>
                  <a:pt x="0" y="1256604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alphaModFix amt="69000"/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a:blipFill>
        </p:spPr>
      </p:sp>
      <p:sp>
        <p:nvSpPr>
          <p:cNvPr id="11" name="Freeform 11"/>
          <p:cNvSpPr/>
          <p:nvPr/>
        </p:nvSpPr>
        <p:spPr>
          <a:xfrm>
            <a:off x="9144000" y="-522318"/>
            <a:ext cx="3982471" cy="2034681"/>
          </a:xfrm>
          <a:custGeom>
            <a:avLst/>
            <a:gdLst/>
            <a:ahLst/>
            <a:cxnLst/>
            <a:rect l="l" t="t" r="r" b="b"/>
            <a:pathLst>
              <a:path w="3982471" h="2034681">
                <a:moveTo>
                  <a:pt x="0" y="0"/>
                </a:moveTo>
                <a:lnTo>
                  <a:pt x="3982471" y="0"/>
                </a:lnTo>
                <a:lnTo>
                  <a:pt x="3982471" y="2034681"/>
                </a:lnTo>
                <a:lnTo>
                  <a:pt x="0" y="2034681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alphaModFix amt="69000"/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a:blipFill>
        </p:spPr>
      </p:sp>
      <p:sp>
        <p:nvSpPr>
          <p:cNvPr id="12" name="Freeform 12"/>
          <p:cNvSpPr/>
          <p:nvPr/>
        </p:nvSpPr>
        <p:spPr>
          <a:xfrm>
            <a:off x="9858638" y="6020206"/>
            <a:ext cx="3267833" cy="1313075"/>
          </a:xfrm>
          <a:custGeom>
            <a:avLst/>
            <a:gdLst/>
            <a:ahLst/>
            <a:cxnLst/>
            <a:rect l="l" t="t" r="r" b="b"/>
            <a:pathLst>
              <a:path w="3267833" h="1313075">
                <a:moveTo>
                  <a:pt x="0" y="0"/>
                </a:moveTo>
                <a:lnTo>
                  <a:pt x="3267833" y="0"/>
                </a:lnTo>
                <a:lnTo>
                  <a:pt x="3267833" y="1313074"/>
                </a:lnTo>
                <a:lnTo>
                  <a:pt x="0" y="1313074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alphaModFix amt="69000"/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a:blipFill>
        </p:spPr>
      </p:sp>
      <p:sp>
        <p:nvSpPr>
          <p:cNvPr id="13" name="Freeform 13"/>
          <p:cNvSpPr/>
          <p:nvPr/>
        </p:nvSpPr>
        <p:spPr>
          <a:xfrm rot="708653">
            <a:off x="489305" y="6976870"/>
            <a:ext cx="3127285" cy="1882057"/>
          </a:xfrm>
          <a:custGeom>
            <a:avLst/>
            <a:gdLst/>
            <a:ahLst/>
            <a:cxnLst/>
            <a:rect l="l" t="t" r="r" b="b"/>
            <a:pathLst>
              <a:path w="3127285" h="1882057">
                <a:moveTo>
                  <a:pt x="0" y="0"/>
                </a:moveTo>
                <a:lnTo>
                  <a:pt x="3127285" y="0"/>
                </a:lnTo>
                <a:lnTo>
                  <a:pt x="3127285" y="1882057"/>
                </a:lnTo>
                <a:lnTo>
                  <a:pt x="0" y="1882057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alphaModFix amt="69000"/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a:blipFill>
        </p:spPr>
      </p:sp>
      <p:sp>
        <p:nvSpPr>
          <p:cNvPr id="14" name="Freeform 14"/>
          <p:cNvSpPr/>
          <p:nvPr/>
        </p:nvSpPr>
        <p:spPr>
          <a:xfrm rot="-884488">
            <a:off x="4162797" y="6520755"/>
            <a:ext cx="5257517" cy="1625051"/>
          </a:xfrm>
          <a:custGeom>
            <a:avLst/>
            <a:gdLst/>
            <a:ahLst/>
            <a:cxnLst/>
            <a:rect l="l" t="t" r="r" b="b"/>
            <a:pathLst>
              <a:path w="5257517" h="1625051">
                <a:moveTo>
                  <a:pt x="0" y="0"/>
                </a:moveTo>
                <a:lnTo>
                  <a:pt x="5257517" y="0"/>
                </a:lnTo>
                <a:lnTo>
                  <a:pt x="5257517" y="1625051"/>
                </a:lnTo>
                <a:lnTo>
                  <a:pt x="0" y="1625051"/>
                </a:lnTo>
                <a:lnTo>
                  <a:pt x="0" y="0"/>
                </a:lnTo>
                <a:close/>
              </a:path>
            </a:pathLst>
          </a:custGeom>
          <a:blipFill>
            <a:blip r:embed="rId22">
              <a:alphaModFix amt="69000"/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a:blipFill>
        </p:spPr>
      </p:sp>
      <p:sp>
        <p:nvSpPr>
          <p:cNvPr id="15" name="Freeform 15"/>
          <p:cNvSpPr/>
          <p:nvPr/>
        </p:nvSpPr>
        <p:spPr>
          <a:xfrm rot="888533">
            <a:off x="3288859" y="5083964"/>
            <a:ext cx="4726456" cy="1005446"/>
          </a:xfrm>
          <a:custGeom>
            <a:avLst/>
            <a:gdLst/>
            <a:ahLst/>
            <a:cxnLst/>
            <a:rect l="l" t="t" r="r" b="b"/>
            <a:pathLst>
              <a:path w="4726456" h="1005446">
                <a:moveTo>
                  <a:pt x="0" y="0"/>
                </a:moveTo>
                <a:lnTo>
                  <a:pt x="4726456" y="0"/>
                </a:lnTo>
                <a:lnTo>
                  <a:pt x="4726456" y="1005447"/>
                </a:lnTo>
                <a:lnTo>
                  <a:pt x="0" y="1005447"/>
                </a:lnTo>
                <a:lnTo>
                  <a:pt x="0" y="0"/>
                </a:lnTo>
                <a:close/>
              </a:path>
            </a:pathLst>
          </a:custGeom>
          <a:blipFill>
            <a:blip r:embed="rId24">
              <a:alphaModFix amt="69000"/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a:blipFill>
        </p:spPr>
      </p:sp>
      <p:sp>
        <p:nvSpPr>
          <p:cNvPr id="16" name="Freeform 16"/>
          <p:cNvSpPr/>
          <p:nvPr/>
        </p:nvSpPr>
        <p:spPr>
          <a:xfrm rot="-1048089">
            <a:off x="-25063" y="2404642"/>
            <a:ext cx="3032618" cy="2007042"/>
          </a:xfrm>
          <a:custGeom>
            <a:avLst/>
            <a:gdLst/>
            <a:ahLst/>
            <a:cxnLst/>
            <a:rect l="l" t="t" r="r" b="b"/>
            <a:pathLst>
              <a:path w="3032618" h="2007042">
                <a:moveTo>
                  <a:pt x="0" y="0"/>
                </a:moveTo>
                <a:lnTo>
                  <a:pt x="3032619" y="0"/>
                </a:lnTo>
                <a:lnTo>
                  <a:pt x="3032619" y="2007042"/>
                </a:lnTo>
                <a:lnTo>
                  <a:pt x="0" y="2007042"/>
                </a:lnTo>
                <a:lnTo>
                  <a:pt x="0" y="0"/>
                </a:lnTo>
                <a:close/>
              </a:path>
            </a:pathLst>
          </a:custGeom>
          <a:blipFill>
            <a:blip r:embed="rId26">
              <a:alphaModFix amt="69000"/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/>
            </a:stretch>
          </a:blipFill>
        </p:spPr>
      </p:sp>
      <p:sp>
        <p:nvSpPr>
          <p:cNvPr id="17" name="Freeform 17"/>
          <p:cNvSpPr/>
          <p:nvPr/>
        </p:nvSpPr>
        <p:spPr>
          <a:xfrm rot="1274678">
            <a:off x="-986475" y="5739692"/>
            <a:ext cx="4580797" cy="832872"/>
          </a:xfrm>
          <a:custGeom>
            <a:avLst/>
            <a:gdLst/>
            <a:ahLst/>
            <a:cxnLst/>
            <a:rect l="l" t="t" r="r" b="b"/>
            <a:pathLst>
              <a:path w="4580797" h="832872">
                <a:moveTo>
                  <a:pt x="0" y="0"/>
                </a:moveTo>
                <a:lnTo>
                  <a:pt x="4580797" y="0"/>
                </a:lnTo>
                <a:lnTo>
                  <a:pt x="4580797" y="832872"/>
                </a:lnTo>
                <a:lnTo>
                  <a:pt x="0" y="83287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69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8" name="Freeform 18"/>
          <p:cNvSpPr/>
          <p:nvPr/>
        </p:nvSpPr>
        <p:spPr>
          <a:xfrm rot="-1264820">
            <a:off x="104127" y="9284244"/>
            <a:ext cx="2030229" cy="815783"/>
          </a:xfrm>
          <a:custGeom>
            <a:avLst/>
            <a:gdLst/>
            <a:ahLst/>
            <a:cxnLst/>
            <a:rect l="l" t="t" r="r" b="b"/>
            <a:pathLst>
              <a:path w="2030229" h="815783">
                <a:moveTo>
                  <a:pt x="0" y="0"/>
                </a:moveTo>
                <a:lnTo>
                  <a:pt x="2030229" y="0"/>
                </a:lnTo>
                <a:lnTo>
                  <a:pt x="2030229" y="815783"/>
                </a:lnTo>
                <a:lnTo>
                  <a:pt x="0" y="81578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alphaModFix amt="69000"/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</p:sp>
      <p:sp>
        <p:nvSpPr>
          <p:cNvPr id="19" name="Freeform 19"/>
          <p:cNvSpPr/>
          <p:nvPr/>
        </p:nvSpPr>
        <p:spPr>
          <a:xfrm>
            <a:off x="13583671" y="6753288"/>
            <a:ext cx="3982471" cy="2034681"/>
          </a:xfrm>
          <a:custGeom>
            <a:avLst/>
            <a:gdLst/>
            <a:ahLst/>
            <a:cxnLst/>
            <a:rect l="l" t="t" r="r" b="b"/>
            <a:pathLst>
              <a:path w="3982471" h="2034681">
                <a:moveTo>
                  <a:pt x="0" y="0"/>
                </a:moveTo>
                <a:lnTo>
                  <a:pt x="3982472" y="0"/>
                </a:lnTo>
                <a:lnTo>
                  <a:pt x="3982472" y="2034681"/>
                </a:lnTo>
                <a:lnTo>
                  <a:pt x="0" y="2034681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alphaModFix amt="69000"/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a:blipFill>
        </p:spPr>
      </p:sp>
      <p:sp>
        <p:nvSpPr>
          <p:cNvPr id="20" name="Freeform 20"/>
          <p:cNvSpPr/>
          <p:nvPr/>
        </p:nvSpPr>
        <p:spPr>
          <a:xfrm rot="-1387728">
            <a:off x="14349910" y="8792028"/>
            <a:ext cx="5253948" cy="955263"/>
          </a:xfrm>
          <a:custGeom>
            <a:avLst/>
            <a:gdLst/>
            <a:ahLst/>
            <a:cxnLst/>
            <a:rect l="l" t="t" r="r" b="b"/>
            <a:pathLst>
              <a:path w="5253948" h="955263">
                <a:moveTo>
                  <a:pt x="0" y="0"/>
                </a:moveTo>
                <a:lnTo>
                  <a:pt x="5253949" y="0"/>
                </a:lnTo>
                <a:lnTo>
                  <a:pt x="5253949" y="955263"/>
                </a:lnTo>
                <a:lnTo>
                  <a:pt x="0" y="95526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69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21" name="Freeform 21"/>
          <p:cNvSpPr/>
          <p:nvPr/>
        </p:nvSpPr>
        <p:spPr>
          <a:xfrm>
            <a:off x="3238862" y="9269660"/>
            <a:ext cx="3982471" cy="2034681"/>
          </a:xfrm>
          <a:custGeom>
            <a:avLst/>
            <a:gdLst/>
            <a:ahLst/>
            <a:cxnLst/>
            <a:rect l="l" t="t" r="r" b="b"/>
            <a:pathLst>
              <a:path w="3982471" h="2034681">
                <a:moveTo>
                  <a:pt x="0" y="0"/>
                </a:moveTo>
                <a:lnTo>
                  <a:pt x="3982472" y="0"/>
                </a:lnTo>
                <a:lnTo>
                  <a:pt x="3982472" y="2034680"/>
                </a:lnTo>
                <a:lnTo>
                  <a:pt x="0" y="2034680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alphaModFix amt="69000"/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a:blipFill>
        </p:spPr>
      </p:sp>
      <p:sp>
        <p:nvSpPr>
          <p:cNvPr id="22" name="Freeform 22"/>
          <p:cNvSpPr/>
          <p:nvPr/>
        </p:nvSpPr>
        <p:spPr>
          <a:xfrm rot="863261">
            <a:off x="10352735" y="9023587"/>
            <a:ext cx="3733008" cy="1337096"/>
          </a:xfrm>
          <a:custGeom>
            <a:avLst/>
            <a:gdLst/>
            <a:ahLst/>
            <a:cxnLst/>
            <a:rect l="l" t="t" r="r" b="b"/>
            <a:pathLst>
              <a:path w="3733008" h="1337096">
                <a:moveTo>
                  <a:pt x="0" y="0"/>
                </a:moveTo>
                <a:lnTo>
                  <a:pt x="3733007" y="0"/>
                </a:lnTo>
                <a:lnTo>
                  <a:pt x="3733007" y="1337096"/>
                </a:lnTo>
                <a:lnTo>
                  <a:pt x="0" y="133709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69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23" name="Freeform 23"/>
          <p:cNvSpPr/>
          <p:nvPr/>
        </p:nvSpPr>
        <p:spPr>
          <a:xfrm rot="1896541">
            <a:off x="6361868" y="8640609"/>
            <a:ext cx="2580495" cy="1036890"/>
          </a:xfrm>
          <a:custGeom>
            <a:avLst/>
            <a:gdLst/>
            <a:ahLst/>
            <a:cxnLst/>
            <a:rect l="l" t="t" r="r" b="b"/>
            <a:pathLst>
              <a:path w="2580495" h="1036890">
                <a:moveTo>
                  <a:pt x="0" y="0"/>
                </a:moveTo>
                <a:lnTo>
                  <a:pt x="2580495" y="0"/>
                </a:lnTo>
                <a:lnTo>
                  <a:pt x="2580495" y="1036890"/>
                </a:lnTo>
                <a:lnTo>
                  <a:pt x="0" y="103689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alphaModFix amt="69000"/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</p:sp>
      <p:sp>
        <p:nvSpPr>
          <p:cNvPr id="24" name="Freeform 24"/>
          <p:cNvSpPr/>
          <p:nvPr/>
        </p:nvSpPr>
        <p:spPr>
          <a:xfrm rot="-587126">
            <a:off x="8575292" y="7671617"/>
            <a:ext cx="4362312" cy="927983"/>
          </a:xfrm>
          <a:custGeom>
            <a:avLst/>
            <a:gdLst/>
            <a:ahLst/>
            <a:cxnLst/>
            <a:rect l="l" t="t" r="r" b="b"/>
            <a:pathLst>
              <a:path w="4362312" h="927983">
                <a:moveTo>
                  <a:pt x="0" y="0"/>
                </a:moveTo>
                <a:lnTo>
                  <a:pt x="4362312" y="0"/>
                </a:lnTo>
                <a:lnTo>
                  <a:pt x="4362312" y="927983"/>
                </a:lnTo>
                <a:lnTo>
                  <a:pt x="0" y="927983"/>
                </a:lnTo>
                <a:lnTo>
                  <a:pt x="0" y="0"/>
                </a:lnTo>
                <a:close/>
              </a:path>
            </a:pathLst>
          </a:custGeom>
          <a:blipFill>
            <a:blip r:embed="rId24">
              <a:alphaModFix amt="69000"/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a:blipFill>
        </p:spPr>
      </p:sp>
      <p:sp>
        <p:nvSpPr>
          <p:cNvPr id="25" name="Freeform 25"/>
          <p:cNvSpPr/>
          <p:nvPr/>
        </p:nvSpPr>
        <p:spPr>
          <a:xfrm rot="708653">
            <a:off x="16189707" y="1850930"/>
            <a:ext cx="2752872" cy="1656728"/>
          </a:xfrm>
          <a:custGeom>
            <a:avLst/>
            <a:gdLst/>
            <a:ahLst/>
            <a:cxnLst/>
            <a:rect l="l" t="t" r="r" b="b"/>
            <a:pathLst>
              <a:path w="2752872" h="1656728">
                <a:moveTo>
                  <a:pt x="0" y="0"/>
                </a:moveTo>
                <a:lnTo>
                  <a:pt x="2752872" y="0"/>
                </a:lnTo>
                <a:lnTo>
                  <a:pt x="2752872" y="1656728"/>
                </a:lnTo>
                <a:lnTo>
                  <a:pt x="0" y="1656728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alphaModFix amt="69000"/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a:blipFill>
        </p:spPr>
      </p:sp>
      <p:grpSp>
        <p:nvGrpSpPr>
          <p:cNvPr id="26" name="Group 26"/>
          <p:cNvGrpSpPr/>
          <p:nvPr/>
        </p:nvGrpSpPr>
        <p:grpSpPr>
          <a:xfrm>
            <a:off x="2016356" y="1704448"/>
            <a:ext cx="14255288" cy="6878103"/>
            <a:chOff x="0" y="0"/>
            <a:chExt cx="1577351" cy="761064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1577351" cy="761064"/>
            </a:xfrm>
            <a:custGeom>
              <a:avLst/>
              <a:gdLst/>
              <a:ahLst/>
              <a:cxnLst/>
              <a:rect l="l" t="t" r="r" b="b"/>
              <a:pathLst>
                <a:path w="1577351" h="761064">
                  <a:moveTo>
                    <a:pt x="10862" y="0"/>
                  </a:moveTo>
                  <a:lnTo>
                    <a:pt x="1566489" y="0"/>
                  </a:lnTo>
                  <a:cubicBezTo>
                    <a:pt x="1569370" y="0"/>
                    <a:pt x="1572133" y="1144"/>
                    <a:pt x="1574170" y="3181"/>
                  </a:cubicBezTo>
                  <a:cubicBezTo>
                    <a:pt x="1576207" y="5218"/>
                    <a:pt x="1577351" y="7981"/>
                    <a:pt x="1577351" y="10862"/>
                  </a:cubicBezTo>
                  <a:lnTo>
                    <a:pt x="1577351" y="750202"/>
                  </a:lnTo>
                  <a:cubicBezTo>
                    <a:pt x="1577351" y="753083"/>
                    <a:pt x="1576207" y="755845"/>
                    <a:pt x="1574170" y="757882"/>
                  </a:cubicBezTo>
                  <a:cubicBezTo>
                    <a:pt x="1572133" y="759919"/>
                    <a:pt x="1569370" y="761064"/>
                    <a:pt x="1566489" y="761064"/>
                  </a:cubicBezTo>
                  <a:lnTo>
                    <a:pt x="10862" y="761064"/>
                  </a:lnTo>
                  <a:cubicBezTo>
                    <a:pt x="7981" y="761064"/>
                    <a:pt x="5218" y="759919"/>
                    <a:pt x="3181" y="757882"/>
                  </a:cubicBezTo>
                  <a:cubicBezTo>
                    <a:pt x="1144" y="755845"/>
                    <a:pt x="0" y="753083"/>
                    <a:pt x="0" y="750202"/>
                  </a:cubicBezTo>
                  <a:lnTo>
                    <a:pt x="0" y="10862"/>
                  </a:lnTo>
                  <a:cubicBezTo>
                    <a:pt x="0" y="7981"/>
                    <a:pt x="1144" y="5218"/>
                    <a:pt x="3181" y="3181"/>
                  </a:cubicBezTo>
                  <a:cubicBezTo>
                    <a:pt x="5218" y="1144"/>
                    <a:pt x="7981" y="0"/>
                    <a:pt x="10862" y="0"/>
                  </a:cubicBezTo>
                  <a:close/>
                </a:path>
              </a:pathLst>
            </a:custGeom>
            <a:solidFill>
              <a:srgbClr val="F5F5F5"/>
            </a:solidFill>
            <a:ln w="95250" cap="sq">
              <a:solidFill>
                <a:srgbClr val="1071CB"/>
              </a:solidFill>
              <a:prstDash val="solid"/>
              <a:miter/>
            </a:ln>
          </p:spPr>
        </p:sp>
        <p:sp>
          <p:nvSpPr>
            <p:cNvPr id="28" name="TextBox 28"/>
            <p:cNvSpPr txBox="1"/>
            <p:nvPr/>
          </p:nvSpPr>
          <p:spPr>
            <a:xfrm>
              <a:off x="0" y="-76200"/>
              <a:ext cx="1577351" cy="837264"/>
            </a:xfrm>
            <a:prstGeom prst="rect">
              <a:avLst/>
            </a:prstGeom>
          </p:spPr>
          <p:txBody>
            <a:bodyPr lIns="67072" tIns="67072" rIns="67072" bIns="67072" rtlCol="0" anchor="ctr"/>
            <a:lstStyle/>
            <a:p>
              <a:pPr algn="ctr">
                <a:lnSpc>
                  <a:spcPts val="5071"/>
                </a:lnSpc>
              </a:pPr>
              <a:endParaRPr/>
            </a:p>
          </p:txBody>
        </p:sp>
      </p:grpSp>
      <p:sp>
        <p:nvSpPr>
          <p:cNvPr id="29" name="TextBox 29"/>
          <p:cNvSpPr txBox="1"/>
          <p:nvPr/>
        </p:nvSpPr>
        <p:spPr>
          <a:xfrm>
            <a:off x="2399005" y="3464297"/>
            <a:ext cx="13489991" cy="30981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470"/>
              </a:lnSpc>
              <a:spcBef>
                <a:spcPct val="0"/>
              </a:spcBef>
            </a:pPr>
            <a:r>
              <a:rPr lang="en-US" sz="8907" b="1" spc="872">
                <a:solidFill>
                  <a:srgbClr val="1071CB"/>
                </a:solidFill>
                <a:latin typeface="Fraunces Bold"/>
                <a:ea typeface="Fraunces Bold"/>
                <a:cs typeface="Fraunces Bold"/>
                <a:sym typeface="Fraunces Bold"/>
              </a:rPr>
              <a:t>HÀM SỐ BẬC NHẤT VÀ BẬC HAI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CC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1028700"/>
            <a:ext cx="16230600" cy="8229600"/>
            <a:chOff x="0" y="0"/>
            <a:chExt cx="1795920" cy="91060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795920" cy="910607"/>
            </a:xfrm>
            <a:custGeom>
              <a:avLst/>
              <a:gdLst/>
              <a:ahLst/>
              <a:cxnLst/>
              <a:rect l="l" t="t" r="r" b="b"/>
              <a:pathLst>
                <a:path w="1795920" h="910607">
                  <a:moveTo>
                    <a:pt x="9540" y="0"/>
                  </a:moveTo>
                  <a:lnTo>
                    <a:pt x="1786380" y="0"/>
                  </a:lnTo>
                  <a:cubicBezTo>
                    <a:pt x="1791648" y="0"/>
                    <a:pt x="1795920" y="4271"/>
                    <a:pt x="1795920" y="9540"/>
                  </a:cubicBezTo>
                  <a:lnTo>
                    <a:pt x="1795920" y="901067"/>
                  </a:lnTo>
                  <a:cubicBezTo>
                    <a:pt x="1795920" y="903597"/>
                    <a:pt x="1794914" y="906024"/>
                    <a:pt x="1793125" y="907813"/>
                  </a:cubicBezTo>
                  <a:cubicBezTo>
                    <a:pt x="1791336" y="909602"/>
                    <a:pt x="1788910" y="910607"/>
                    <a:pt x="1786380" y="910607"/>
                  </a:cubicBezTo>
                  <a:lnTo>
                    <a:pt x="9540" y="910607"/>
                  </a:lnTo>
                  <a:cubicBezTo>
                    <a:pt x="4271" y="910607"/>
                    <a:pt x="0" y="906336"/>
                    <a:pt x="0" y="901067"/>
                  </a:cubicBezTo>
                  <a:lnTo>
                    <a:pt x="0" y="9540"/>
                  </a:lnTo>
                  <a:cubicBezTo>
                    <a:pt x="0" y="4271"/>
                    <a:pt x="4271" y="0"/>
                    <a:pt x="9540" y="0"/>
                  </a:cubicBezTo>
                  <a:close/>
                </a:path>
              </a:pathLst>
            </a:custGeom>
            <a:solidFill>
              <a:srgbClr val="F5F5F5"/>
            </a:solidFill>
            <a:ln w="95250" cap="sq">
              <a:solidFill>
                <a:srgbClr val="1D79CD"/>
              </a:solidFill>
              <a:prstDash val="solid"/>
              <a:miter/>
            </a:ln>
          </p:spPr>
        </p:sp>
        <p:sp>
          <p:nvSpPr>
            <p:cNvPr id="4" name="TextBox 4"/>
            <p:cNvSpPr txBox="1"/>
            <p:nvPr/>
          </p:nvSpPr>
          <p:spPr>
            <a:xfrm>
              <a:off x="0" y="-76200"/>
              <a:ext cx="1795920" cy="986807"/>
            </a:xfrm>
            <a:prstGeom prst="rect">
              <a:avLst/>
            </a:prstGeom>
          </p:spPr>
          <p:txBody>
            <a:bodyPr lIns="67072" tIns="67072" rIns="67072" bIns="67072" rtlCol="0" anchor="ctr"/>
            <a:lstStyle/>
            <a:p>
              <a:pPr algn="ctr">
                <a:lnSpc>
                  <a:spcPts val="5071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3174670" y="3982293"/>
            <a:ext cx="3427821" cy="4005857"/>
            <a:chOff x="0" y="0"/>
            <a:chExt cx="373368" cy="436329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373368" cy="436329"/>
            </a:xfrm>
            <a:custGeom>
              <a:avLst/>
              <a:gdLst/>
              <a:ahLst/>
              <a:cxnLst/>
              <a:rect l="l" t="t" r="r" b="b"/>
              <a:pathLst>
                <a:path w="373368" h="436329">
                  <a:moveTo>
                    <a:pt x="45171" y="0"/>
                  </a:moveTo>
                  <a:lnTo>
                    <a:pt x="328197" y="0"/>
                  </a:lnTo>
                  <a:cubicBezTo>
                    <a:pt x="353144" y="0"/>
                    <a:pt x="373368" y="20224"/>
                    <a:pt x="373368" y="45171"/>
                  </a:cubicBezTo>
                  <a:lnTo>
                    <a:pt x="373368" y="391158"/>
                  </a:lnTo>
                  <a:cubicBezTo>
                    <a:pt x="373368" y="416105"/>
                    <a:pt x="353144" y="436329"/>
                    <a:pt x="328197" y="436329"/>
                  </a:cubicBezTo>
                  <a:lnTo>
                    <a:pt x="45171" y="436329"/>
                  </a:lnTo>
                  <a:cubicBezTo>
                    <a:pt x="20224" y="436329"/>
                    <a:pt x="0" y="416105"/>
                    <a:pt x="0" y="391158"/>
                  </a:cubicBezTo>
                  <a:lnTo>
                    <a:pt x="0" y="45171"/>
                  </a:lnTo>
                  <a:cubicBezTo>
                    <a:pt x="0" y="20224"/>
                    <a:pt x="20224" y="0"/>
                    <a:pt x="45171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85725" cap="sq">
              <a:solidFill>
                <a:srgbClr val="A6CCEF"/>
              </a:solidFill>
              <a:prstDash val="lgDash"/>
              <a:miter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373368" cy="464904"/>
            </a:xfrm>
            <a:prstGeom prst="rect">
              <a:avLst/>
            </a:prstGeom>
          </p:spPr>
          <p:txBody>
            <a:bodyPr lIns="254000" tIns="254000" rIns="254000" bIns="254000" rtlCol="0" anchor="ctr"/>
            <a:lstStyle/>
            <a:p>
              <a:pPr algn="ctr">
                <a:lnSpc>
                  <a:spcPts val="3711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7443598" y="3982293"/>
            <a:ext cx="6973392" cy="4005857"/>
            <a:chOff x="0" y="0"/>
            <a:chExt cx="1836614" cy="105504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1836613" cy="1055040"/>
            </a:xfrm>
            <a:custGeom>
              <a:avLst/>
              <a:gdLst/>
              <a:ahLst/>
              <a:cxnLst/>
              <a:rect l="l" t="t" r="r" b="b"/>
              <a:pathLst>
                <a:path w="1836613" h="1055040">
                  <a:moveTo>
                    <a:pt x="28865" y="0"/>
                  </a:moveTo>
                  <a:lnTo>
                    <a:pt x="1807748" y="0"/>
                  </a:lnTo>
                  <a:cubicBezTo>
                    <a:pt x="1815404" y="0"/>
                    <a:pt x="1822746" y="3041"/>
                    <a:pt x="1828159" y="8454"/>
                  </a:cubicBezTo>
                  <a:cubicBezTo>
                    <a:pt x="1833572" y="13868"/>
                    <a:pt x="1836613" y="21210"/>
                    <a:pt x="1836613" y="28865"/>
                  </a:cubicBezTo>
                  <a:lnTo>
                    <a:pt x="1836613" y="1026175"/>
                  </a:lnTo>
                  <a:cubicBezTo>
                    <a:pt x="1836613" y="1033831"/>
                    <a:pt x="1833572" y="1041173"/>
                    <a:pt x="1828159" y="1046586"/>
                  </a:cubicBezTo>
                  <a:cubicBezTo>
                    <a:pt x="1822746" y="1051999"/>
                    <a:pt x="1815404" y="1055040"/>
                    <a:pt x="1807748" y="1055040"/>
                  </a:cubicBezTo>
                  <a:lnTo>
                    <a:pt x="28865" y="1055040"/>
                  </a:lnTo>
                  <a:cubicBezTo>
                    <a:pt x="21210" y="1055040"/>
                    <a:pt x="13868" y="1051999"/>
                    <a:pt x="8454" y="1046586"/>
                  </a:cubicBezTo>
                  <a:cubicBezTo>
                    <a:pt x="3041" y="1041173"/>
                    <a:pt x="0" y="1033831"/>
                    <a:pt x="0" y="1026175"/>
                  </a:cubicBezTo>
                  <a:lnTo>
                    <a:pt x="0" y="28865"/>
                  </a:lnTo>
                  <a:cubicBezTo>
                    <a:pt x="0" y="21210"/>
                    <a:pt x="3041" y="13868"/>
                    <a:pt x="8454" y="8454"/>
                  </a:cubicBezTo>
                  <a:cubicBezTo>
                    <a:pt x="13868" y="3041"/>
                    <a:pt x="21210" y="0"/>
                    <a:pt x="28865" y="0"/>
                  </a:cubicBezTo>
                  <a:close/>
                </a:path>
              </a:pathLst>
            </a:custGeom>
            <a:solidFill>
              <a:srgbClr val="A6CCEF"/>
            </a:solidFill>
            <a:ln cap="rnd">
              <a:noFill/>
              <a:prstDash val="solid"/>
              <a:round/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1836614" cy="109314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1" name="Freeform 11"/>
          <p:cNvSpPr/>
          <p:nvPr/>
        </p:nvSpPr>
        <p:spPr>
          <a:xfrm>
            <a:off x="3433044" y="4510533"/>
            <a:ext cx="2911073" cy="2949376"/>
          </a:xfrm>
          <a:custGeom>
            <a:avLst/>
            <a:gdLst/>
            <a:ahLst/>
            <a:cxnLst/>
            <a:rect l="l" t="t" r="r" b="b"/>
            <a:pathLst>
              <a:path w="2911073" h="2949376">
                <a:moveTo>
                  <a:pt x="0" y="0"/>
                </a:moveTo>
                <a:lnTo>
                  <a:pt x="2911073" y="0"/>
                </a:lnTo>
                <a:lnTo>
                  <a:pt x="2911073" y="2949377"/>
                </a:lnTo>
                <a:lnTo>
                  <a:pt x="0" y="294937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2" name="TextBox 12"/>
          <p:cNvSpPr txBox="1"/>
          <p:nvPr/>
        </p:nvSpPr>
        <p:spPr>
          <a:xfrm>
            <a:off x="7443598" y="4088809"/>
            <a:ext cx="6609253" cy="35810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731992" lvl="1" indent="-365996" algn="l">
              <a:lnSpc>
                <a:spcPts val="4746"/>
              </a:lnSpc>
              <a:buFont typeface="Arial"/>
              <a:buChar char="•"/>
            </a:pPr>
            <a:r>
              <a:rPr lang="en-US" sz="3390" spc="-105">
                <a:solidFill>
                  <a:srgbClr val="282325"/>
                </a:solidFill>
                <a:latin typeface="Fraunces"/>
                <a:ea typeface="Fraunces"/>
                <a:cs typeface="Fraunces"/>
                <a:sym typeface="Fraunces"/>
              </a:rPr>
              <a:t>Nắm được dạng tổng quát của hàm số bậc nhất và bậc hai</a:t>
            </a:r>
          </a:p>
          <a:p>
            <a:pPr marL="731992" lvl="1" indent="-365996" algn="l">
              <a:lnSpc>
                <a:spcPts val="4746"/>
              </a:lnSpc>
              <a:buFont typeface="Arial"/>
              <a:buChar char="•"/>
            </a:pPr>
            <a:r>
              <a:rPr lang="en-US" sz="3390" spc="-105">
                <a:solidFill>
                  <a:srgbClr val="282325"/>
                </a:solidFill>
                <a:latin typeface="Fraunces"/>
                <a:ea typeface="Fraunces"/>
                <a:cs typeface="Fraunces"/>
                <a:sym typeface="Fraunces"/>
              </a:rPr>
              <a:t>Hiểu ý nghĩa đồ thị, tính đồng biến, nghịch biến</a:t>
            </a:r>
          </a:p>
          <a:p>
            <a:pPr marL="731992" lvl="1" indent="-365996" algn="l">
              <a:lnSpc>
                <a:spcPts val="4746"/>
              </a:lnSpc>
              <a:buFont typeface="Arial"/>
              <a:buChar char="•"/>
            </a:pPr>
            <a:r>
              <a:rPr lang="en-US" sz="3390" spc="-105">
                <a:solidFill>
                  <a:srgbClr val="282325"/>
                </a:solidFill>
                <a:latin typeface="Fraunces"/>
                <a:ea typeface="Fraunces"/>
                <a:cs typeface="Fraunces"/>
                <a:sym typeface="Fraunces"/>
              </a:rPr>
              <a:t> Biết cách vẽ đồ thị và giải bài toán đơn giản liên quan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3688698" y="1776213"/>
            <a:ext cx="9948192" cy="11402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9337"/>
              </a:lnSpc>
              <a:spcBef>
                <a:spcPct val="0"/>
              </a:spcBef>
            </a:pPr>
            <a:r>
              <a:rPr lang="en-US" sz="6669" b="1" spc="653">
                <a:solidFill>
                  <a:srgbClr val="1071CB"/>
                </a:solidFill>
                <a:latin typeface="Fraunces Bold"/>
                <a:ea typeface="Fraunces Bold"/>
                <a:cs typeface="Fraunces Bold"/>
                <a:sym typeface="Fraunces Bold"/>
              </a:rPr>
              <a:t>MỤC TIÊU BÀI HỌC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D6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930389"/>
            <a:ext cx="16230600" cy="8229600"/>
            <a:chOff x="0" y="0"/>
            <a:chExt cx="1795920" cy="91060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795920" cy="910607"/>
            </a:xfrm>
            <a:custGeom>
              <a:avLst/>
              <a:gdLst/>
              <a:ahLst/>
              <a:cxnLst/>
              <a:rect l="l" t="t" r="r" b="b"/>
              <a:pathLst>
                <a:path w="1795920" h="910607">
                  <a:moveTo>
                    <a:pt x="9540" y="0"/>
                  </a:moveTo>
                  <a:lnTo>
                    <a:pt x="1786380" y="0"/>
                  </a:lnTo>
                  <a:cubicBezTo>
                    <a:pt x="1791648" y="0"/>
                    <a:pt x="1795920" y="4271"/>
                    <a:pt x="1795920" y="9540"/>
                  </a:cubicBezTo>
                  <a:lnTo>
                    <a:pt x="1795920" y="901067"/>
                  </a:lnTo>
                  <a:cubicBezTo>
                    <a:pt x="1795920" y="903597"/>
                    <a:pt x="1794914" y="906024"/>
                    <a:pt x="1793125" y="907813"/>
                  </a:cubicBezTo>
                  <a:cubicBezTo>
                    <a:pt x="1791336" y="909602"/>
                    <a:pt x="1788910" y="910607"/>
                    <a:pt x="1786380" y="910607"/>
                  </a:cubicBezTo>
                  <a:lnTo>
                    <a:pt x="9540" y="910607"/>
                  </a:lnTo>
                  <a:cubicBezTo>
                    <a:pt x="4271" y="910607"/>
                    <a:pt x="0" y="906336"/>
                    <a:pt x="0" y="901067"/>
                  </a:cubicBezTo>
                  <a:lnTo>
                    <a:pt x="0" y="9540"/>
                  </a:lnTo>
                  <a:cubicBezTo>
                    <a:pt x="0" y="4271"/>
                    <a:pt x="4271" y="0"/>
                    <a:pt x="9540" y="0"/>
                  </a:cubicBezTo>
                  <a:close/>
                </a:path>
              </a:pathLst>
            </a:custGeom>
            <a:solidFill>
              <a:srgbClr val="F5F5F5"/>
            </a:solidFill>
            <a:ln w="95250" cap="sq">
              <a:solidFill>
                <a:srgbClr val="437935"/>
              </a:solidFill>
              <a:prstDash val="solid"/>
              <a:miter/>
            </a:ln>
          </p:spPr>
        </p:sp>
        <p:sp>
          <p:nvSpPr>
            <p:cNvPr id="4" name="TextBox 4"/>
            <p:cNvSpPr txBox="1"/>
            <p:nvPr/>
          </p:nvSpPr>
          <p:spPr>
            <a:xfrm>
              <a:off x="0" y="-76200"/>
              <a:ext cx="1795920" cy="986807"/>
            </a:xfrm>
            <a:prstGeom prst="rect">
              <a:avLst/>
            </a:prstGeom>
          </p:spPr>
          <p:txBody>
            <a:bodyPr lIns="67072" tIns="67072" rIns="67072" bIns="67072" rtlCol="0" anchor="ctr"/>
            <a:lstStyle/>
            <a:p>
              <a:pPr algn="ctr">
                <a:lnSpc>
                  <a:spcPts val="5071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6120807" y="3054221"/>
            <a:ext cx="6046386" cy="1127873"/>
            <a:chOff x="0" y="0"/>
            <a:chExt cx="658589" cy="122851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658589" cy="122851"/>
            </a:xfrm>
            <a:custGeom>
              <a:avLst/>
              <a:gdLst/>
              <a:ahLst/>
              <a:cxnLst/>
              <a:rect l="l" t="t" r="r" b="b"/>
              <a:pathLst>
                <a:path w="658589" h="122851">
                  <a:moveTo>
                    <a:pt x="25608" y="0"/>
                  </a:moveTo>
                  <a:lnTo>
                    <a:pt x="632980" y="0"/>
                  </a:lnTo>
                  <a:cubicBezTo>
                    <a:pt x="639772" y="0"/>
                    <a:pt x="646286" y="2698"/>
                    <a:pt x="651088" y="7501"/>
                  </a:cubicBezTo>
                  <a:cubicBezTo>
                    <a:pt x="655891" y="12303"/>
                    <a:pt x="658589" y="18817"/>
                    <a:pt x="658589" y="25608"/>
                  </a:cubicBezTo>
                  <a:lnTo>
                    <a:pt x="658589" y="97243"/>
                  </a:lnTo>
                  <a:cubicBezTo>
                    <a:pt x="658589" y="104034"/>
                    <a:pt x="655891" y="110548"/>
                    <a:pt x="651088" y="115350"/>
                  </a:cubicBezTo>
                  <a:cubicBezTo>
                    <a:pt x="646286" y="120153"/>
                    <a:pt x="639772" y="122851"/>
                    <a:pt x="632980" y="122851"/>
                  </a:cubicBezTo>
                  <a:lnTo>
                    <a:pt x="25608" y="122851"/>
                  </a:lnTo>
                  <a:cubicBezTo>
                    <a:pt x="18817" y="122851"/>
                    <a:pt x="12303" y="120153"/>
                    <a:pt x="7501" y="115350"/>
                  </a:cubicBezTo>
                  <a:cubicBezTo>
                    <a:pt x="2698" y="110548"/>
                    <a:pt x="0" y="104034"/>
                    <a:pt x="0" y="97243"/>
                  </a:cubicBezTo>
                  <a:lnTo>
                    <a:pt x="0" y="25608"/>
                  </a:lnTo>
                  <a:cubicBezTo>
                    <a:pt x="0" y="18817"/>
                    <a:pt x="2698" y="12303"/>
                    <a:pt x="7501" y="7501"/>
                  </a:cubicBezTo>
                  <a:cubicBezTo>
                    <a:pt x="12303" y="2698"/>
                    <a:pt x="18817" y="0"/>
                    <a:pt x="2560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85725" cap="sq">
              <a:solidFill>
                <a:srgbClr val="B4D6B5"/>
              </a:solidFill>
              <a:prstDash val="lgDash"/>
              <a:miter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658589" cy="151426"/>
            </a:xfrm>
            <a:prstGeom prst="rect">
              <a:avLst/>
            </a:prstGeom>
          </p:spPr>
          <p:txBody>
            <a:bodyPr lIns="254000" tIns="254000" rIns="254000" bIns="254000" rtlCol="0" anchor="ctr"/>
            <a:lstStyle/>
            <a:p>
              <a:pPr algn="ctr">
                <a:lnSpc>
                  <a:spcPts val="3711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4059374" y="5459833"/>
            <a:ext cx="9492244" cy="2460782"/>
            <a:chOff x="0" y="0"/>
            <a:chExt cx="2500015" cy="648107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500015" cy="648107"/>
            </a:xfrm>
            <a:custGeom>
              <a:avLst/>
              <a:gdLst/>
              <a:ahLst/>
              <a:cxnLst/>
              <a:rect l="l" t="t" r="r" b="b"/>
              <a:pathLst>
                <a:path w="2500015" h="648107">
                  <a:moveTo>
                    <a:pt x="21206" y="0"/>
                  </a:moveTo>
                  <a:lnTo>
                    <a:pt x="2478809" y="0"/>
                  </a:lnTo>
                  <a:cubicBezTo>
                    <a:pt x="2490521" y="0"/>
                    <a:pt x="2500015" y="9494"/>
                    <a:pt x="2500015" y="21206"/>
                  </a:cubicBezTo>
                  <a:lnTo>
                    <a:pt x="2500015" y="626902"/>
                  </a:lnTo>
                  <a:cubicBezTo>
                    <a:pt x="2500015" y="632526"/>
                    <a:pt x="2497781" y="637919"/>
                    <a:pt x="2493804" y="641896"/>
                  </a:cubicBezTo>
                  <a:cubicBezTo>
                    <a:pt x="2489827" y="645873"/>
                    <a:pt x="2484433" y="648107"/>
                    <a:pt x="2478809" y="648107"/>
                  </a:cubicBezTo>
                  <a:lnTo>
                    <a:pt x="21206" y="648107"/>
                  </a:lnTo>
                  <a:cubicBezTo>
                    <a:pt x="9494" y="648107"/>
                    <a:pt x="0" y="638613"/>
                    <a:pt x="0" y="626902"/>
                  </a:cubicBezTo>
                  <a:lnTo>
                    <a:pt x="0" y="21206"/>
                  </a:lnTo>
                  <a:cubicBezTo>
                    <a:pt x="0" y="9494"/>
                    <a:pt x="9494" y="0"/>
                    <a:pt x="21206" y="0"/>
                  </a:cubicBezTo>
                  <a:close/>
                </a:path>
              </a:pathLst>
            </a:custGeom>
            <a:solidFill>
              <a:srgbClr val="B4D6B5"/>
            </a:solidFill>
            <a:ln cap="rnd">
              <a:noFill/>
              <a:prstDash val="solid"/>
              <a:round/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2500015" cy="68620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pic>
        <p:nvPicPr>
          <p:cNvPr id="11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6468" y="3097720"/>
            <a:ext cx="3139126" cy="1053446"/>
          </a:xfrm>
          <a:prstGeom prst="rect">
            <a:avLst/>
          </a:prstGeom>
        </p:spPr>
      </p:pic>
      <p:sp>
        <p:nvSpPr>
          <p:cNvPr id="12" name="Freeform 12"/>
          <p:cNvSpPr/>
          <p:nvPr/>
        </p:nvSpPr>
        <p:spPr>
          <a:xfrm>
            <a:off x="13551618" y="3054221"/>
            <a:ext cx="1267779" cy="1422473"/>
          </a:xfrm>
          <a:custGeom>
            <a:avLst/>
            <a:gdLst/>
            <a:ahLst/>
            <a:cxnLst/>
            <a:rect l="l" t="t" r="r" b="b"/>
            <a:pathLst>
              <a:path w="1267779" h="1422473">
                <a:moveTo>
                  <a:pt x="0" y="0"/>
                </a:moveTo>
                <a:lnTo>
                  <a:pt x="1267778" y="0"/>
                </a:lnTo>
                <a:lnTo>
                  <a:pt x="1267778" y="1422473"/>
                </a:lnTo>
                <a:lnTo>
                  <a:pt x="0" y="1422473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3" name="TextBox 13"/>
          <p:cNvSpPr txBox="1"/>
          <p:nvPr/>
        </p:nvSpPr>
        <p:spPr>
          <a:xfrm>
            <a:off x="4141888" y="1413291"/>
            <a:ext cx="10004223" cy="10926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934"/>
              </a:lnSpc>
              <a:spcBef>
                <a:spcPct val="0"/>
              </a:spcBef>
            </a:pPr>
            <a:r>
              <a:rPr lang="en-US" sz="6381" b="1" spc="625">
                <a:solidFill>
                  <a:srgbClr val="437935"/>
                </a:solidFill>
                <a:latin typeface="Fraunces Bold"/>
                <a:ea typeface="Fraunces Bold"/>
                <a:cs typeface="Fraunces Bold"/>
                <a:sym typeface="Fraunces Bold"/>
              </a:rPr>
              <a:t>HÀM SỐ BẬC NHẤT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9508278" y="3283114"/>
            <a:ext cx="2134337" cy="6001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47"/>
              </a:lnSpc>
              <a:spcBef>
                <a:spcPct val="0"/>
              </a:spcBef>
            </a:pPr>
            <a:r>
              <a:rPr lang="en-US" sz="3462" spc="-107">
                <a:solidFill>
                  <a:srgbClr val="000000"/>
                </a:solidFill>
                <a:latin typeface="Fraunces"/>
                <a:ea typeface="Fraunces"/>
                <a:cs typeface="Fraunces"/>
                <a:sym typeface="Fraunces"/>
              </a:rPr>
              <a:t>(a khác 0)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4598311" y="5596090"/>
            <a:ext cx="8414370" cy="214064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525716" lvl="1" indent="-262858" algn="l">
              <a:lnSpc>
                <a:spcPts val="3408"/>
              </a:lnSpc>
              <a:buFont typeface="Arial"/>
              <a:buChar char="•"/>
            </a:pPr>
            <a:r>
              <a:rPr lang="en-US" sz="2434" spc="-75">
                <a:solidFill>
                  <a:srgbClr val="282325"/>
                </a:solidFill>
                <a:latin typeface="Fraunces"/>
                <a:ea typeface="Fraunces"/>
                <a:cs typeface="Fraunces"/>
                <a:sym typeface="Fraunces"/>
              </a:rPr>
              <a:t>Đồ thị: đường thẳng</a:t>
            </a:r>
          </a:p>
          <a:p>
            <a:pPr marL="525716" lvl="1" indent="-262858" algn="l">
              <a:lnSpc>
                <a:spcPts val="3408"/>
              </a:lnSpc>
              <a:buFont typeface="Arial"/>
              <a:buChar char="•"/>
            </a:pPr>
            <a:r>
              <a:rPr lang="en-US" sz="2434" spc="-75">
                <a:solidFill>
                  <a:srgbClr val="282325"/>
                </a:solidFill>
                <a:latin typeface="Fraunces"/>
                <a:ea typeface="Fraunces"/>
                <a:cs typeface="Fraunces"/>
                <a:sym typeface="Fraunces"/>
              </a:rPr>
              <a:t>a &gt; 0 → hàm đồng biến</a:t>
            </a:r>
          </a:p>
          <a:p>
            <a:pPr marL="525716" lvl="1" indent="-262858" algn="l">
              <a:lnSpc>
                <a:spcPts val="3408"/>
              </a:lnSpc>
              <a:buFont typeface="Arial"/>
              <a:buChar char="•"/>
            </a:pPr>
            <a:r>
              <a:rPr lang="en-US" sz="2434" spc="-75">
                <a:solidFill>
                  <a:srgbClr val="282325"/>
                </a:solidFill>
                <a:latin typeface="Fraunces"/>
                <a:ea typeface="Fraunces"/>
                <a:cs typeface="Fraunces"/>
                <a:sym typeface="Fraunces"/>
              </a:rPr>
              <a:t>a &lt; 0 → hàm nghịch biến</a:t>
            </a:r>
          </a:p>
          <a:p>
            <a:pPr algn="l">
              <a:lnSpc>
                <a:spcPts val="3408"/>
              </a:lnSpc>
            </a:pPr>
            <a:r>
              <a:rPr lang="en-US" sz="2434" spc="-75">
                <a:solidFill>
                  <a:srgbClr val="282325"/>
                </a:solidFill>
                <a:latin typeface="Fraunces"/>
                <a:ea typeface="Fraunces"/>
                <a:cs typeface="Fraunces"/>
                <a:sym typeface="Fraunces"/>
              </a:rPr>
              <a:t>📌 Ví dụ: y=2x+1y = 2x + 1y=2x+1</a:t>
            </a:r>
          </a:p>
          <a:p>
            <a:pPr algn="l">
              <a:lnSpc>
                <a:spcPts val="3408"/>
              </a:lnSpc>
            </a:pPr>
            <a:r>
              <a:rPr lang="en-US" sz="2434" spc="-75">
                <a:solidFill>
                  <a:srgbClr val="282325"/>
                </a:solidFill>
                <a:latin typeface="Fraunces"/>
                <a:ea typeface="Fraunces"/>
                <a:cs typeface="Fraunces"/>
                <a:sym typeface="Fraunces"/>
              </a:rPr>
              <a:t> → Đường thẳng cắt trục tung tại (0;1)(0; 1)(0;1), nghiêng lên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C7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687070" y="1198528"/>
            <a:ext cx="16230600" cy="8229600"/>
            <a:chOff x="0" y="0"/>
            <a:chExt cx="1795920" cy="91060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795920" cy="910607"/>
            </a:xfrm>
            <a:custGeom>
              <a:avLst/>
              <a:gdLst/>
              <a:ahLst/>
              <a:cxnLst/>
              <a:rect l="l" t="t" r="r" b="b"/>
              <a:pathLst>
                <a:path w="1795920" h="910607">
                  <a:moveTo>
                    <a:pt x="9540" y="0"/>
                  </a:moveTo>
                  <a:lnTo>
                    <a:pt x="1786380" y="0"/>
                  </a:lnTo>
                  <a:cubicBezTo>
                    <a:pt x="1791648" y="0"/>
                    <a:pt x="1795920" y="4271"/>
                    <a:pt x="1795920" y="9540"/>
                  </a:cubicBezTo>
                  <a:lnTo>
                    <a:pt x="1795920" y="901067"/>
                  </a:lnTo>
                  <a:cubicBezTo>
                    <a:pt x="1795920" y="903597"/>
                    <a:pt x="1794914" y="906024"/>
                    <a:pt x="1793125" y="907813"/>
                  </a:cubicBezTo>
                  <a:cubicBezTo>
                    <a:pt x="1791336" y="909602"/>
                    <a:pt x="1788910" y="910607"/>
                    <a:pt x="1786380" y="910607"/>
                  </a:cubicBezTo>
                  <a:lnTo>
                    <a:pt x="9540" y="910607"/>
                  </a:lnTo>
                  <a:cubicBezTo>
                    <a:pt x="4271" y="910607"/>
                    <a:pt x="0" y="906336"/>
                    <a:pt x="0" y="901067"/>
                  </a:cubicBezTo>
                  <a:lnTo>
                    <a:pt x="0" y="9540"/>
                  </a:lnTo>
                  <a:cubicBezTo>
                    <a:pt x="0" y="4271"/>
                    <a:pt x="4271" y="0"/>
                    <a:pt x="9540" y="0"/>
                  </a:cubicBezTo>
                  <a:close/>
                </a:path>
              </a:pathLst>
            </a:custGeom>
            <a:solidFill>
              <a:srgbClr val="F5F5F5"/>
            </a:solidFill>
            <a:ln w="95250" cap="sq">
              <a:solidFill>
                <a:srgbClr val="7F59CB"/>
              </a:solidFill>
              <a:prstDash val="solid"/>
              <a:miter/>
            </a:ln>
          </p:spPr>
        </p:sp>
        <p:sp>
          <p:nvSpPr>
            <p:cNvPr id="4" name="TextBox 4"/>
            <p:cNvSpPr txBox="1"/>
            <p:nvPr/>
          </p:nvSpPr>
          <p:spPr>
            <a:xfrm>
              <a:off x="0" y="-76200"/>
              <a:ext cx="1795920" cy="986807"/>
            </a:xfrm>
            <a:prstGeom prst="rect">
              <a:avLst/>
            </a:prstGeom>
          </p:spPr>
          <p:txBody>
            <a:bodyPr lIns="67072" tIns="67072" rIns="67072" bIns="67072" rtlCol="0" anchor="ctr"/>
            <a:lstStyle/>
            <a:p>
              <a:pPr algn="ctr">
                <a:lnSpc>
                  <a:spcPts val="5071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5639364" y="3473733"/>
            <a:ext cx="6326014" cy="1531406"/>
            <a:chOff x="0" y="0"/>
            <a:chExt cx="689047" cy="166805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689047" cy="166805"/>
            </a:xfrm>
            <a:custGeom>
              <a:avLst/>
              <a:gdLst/>
              <a:ahLst/>
              <a:cxnLst/>
              <a:rect l="l" t="t" r="r" b="b"/>
              <a:pathLst>
                <a:path w="689047" h="166805">
                  <a:moveTo>
                    <a:pt x="24476" y="0"/>
                  </a:moveTo>
                  <a:lnTo>
                    <a:pt x="664570" y="0"/>
                  </a:lnTo>
                  <a:cubicBezTo>
                    <a:pt x="678088" y="0"/>
                    <a:pt x="689047" y="10958"/>
                    <a:pt x="689047" y="24476"/>
                  </a:cubicBezTo>
                  <a:lnTo>
                    <a:pt x="689047" y="142328"/>
                  </a:lnTo>
                  <a:cubicBezTo>
                    <a:pt x="689047" y="148820"/>
                    <a:pt x="686468" y="155046"/>
                    <a:pt x="681878" y="159636"/>
                  </a:cubicBezTo>
                  <a:cubicBezTo>
                    <a:pt x="677287" y="164226"/>
                    <a:pt x="671062" y="166805"/>
                    <a:pt x="664570" y="166805"/>
                  </a:cubicBezTo>
                  <a:lnTo>
                    <a:pt x="24476" y="166805"/>
                  </a:lnTo>
                  <a:cubicBezTo>
                    <a:pt x="10958" y="166805"/>
                    <a:pt x="0" y="155846"/>
                    <a:pt x="0" y="142328"/>
                  </a:cubicBezTo>
                  <a:lnTo>
                    <a:pt x="0" y="24476"/>
                  </a:lnTo>
                  <a:cubicBezTo>
                    <a:pt x="0" y="10958"/>
                    <a:pt x="10958" y="0"/>
                    <a:pt x="24476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85725" cap="sq">
              <a:solidFill>
                <a:srgbClr val="DCC7EB"/>
              </a:solidFill>
              <a:prstDash val="lgDash"/>
              <a:miter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689047" cy="195380"/>
            </a:xfrm>
            <a:prstGeom prst="rect">
              <a:avLst/>
            </a:prstGeom>
          </p:spPr>
          <p:txBody>
            <a:bodyPr lIns="254000" tIns="254000" rIns="254000" bIns="254000" rtlCol="0" anchor="ctr"/>
            <a:lstStyle/>
            <a:p>
              <a:pPr algn="ctr">
                <a:lnSpc>
                  <a:spcPts val="3711"/>
                </a:lnSpc>
              </a:pPr>
              <a:endParaRPr/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4125636" y="1543412"/>
            <a:ext cx="10036728" cy="13015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685"/>
              </a:lnSpc>
              <a:spcBef>
                <a:spcPct val="0"/>
              </a:spcBef>
            </a:pPr>
            <a:r>
              <a:rPr lang="en-US" sz="7632" b="1" spc="747">
                <a:solidFill>
                  <a:srgbClr val="7F59CB"/>
                </a:solidFill>
                <a:latin typeface="Fraunces Bold"/>
                <a:ea typeface="Fraunces Bold"/>
                <a:cs typeface="Fraunces Bold"/>
                <a:sym typeface="Fraunces Bold"/>
              </a:rPr>
              <a:t>HÀM SỐ BẬC HAI</a:t>
            </a:r>
          </a:p>
        </p:txBody>
      </p:sp>
      <p:grpSp>
        <p:nvGrpSpPr>
          <p:cNvPr id="9" name="Group 9"/>
          <p:cNvGrpSpPr/>
          <p:nvPr/>
        </p:nvGrpSpPr>
        <p:grpSpPr>
          <a:xfrm>
            <a:off x="2904855" y="5633789"/>
            <a:ext cx="12831222" cy="2460782"/>
            <a:chOff x="0" y="0"/>
            <a:chExt cx="17108296" cy="3281043"/>
          </a:xfrm>
        </p:grpSpPr>
        <p:grpSp>
          <p:nvGrpSpPr>
            <p:cNvPr id="10" name="Group 10"/>
            <p:cNvGrpSpPr/>
            <p:nvPr/>
          </p:nvGrpSpPr>
          <p:grpSpPr>
            <a:xfrm>
              <a:off x="0" y="0"/>
              <a:ext cx="17108296" cy="3281043"/>
              <a:chOff x="0" y="0"/>
              <a:chExt cx="3379417" cy="648107"/>
            </a:xfrm>
          </p:grpSpPr>
          <p:sp>
            <p:nvSpPr>
              <p:cNvPr id="11" name="Freeform 11"/>
              <p:cNvSpPr/>
              <p:nvPr/>
            </p:nvSpPr>
            <p:spPr>
              <a:xfrm>
                <a:off x="0" y="0"/>
                <a:ext cx="3379417" cy="648107"/>
              </a:xfrm>
              <a:custGeom>
                <a:avLst/>
                <a:gdLst/>
                <a:ahLst/>
                <a:cxnLst/>
                <a:rect l="l" t="t" r="r" b="b"/>
                <a:pathLst>
                  <a:path w="3379417" h="648107">
                    <a:moveTo>
                      <a:pt x="15688" y="0"/>
                    </a:moveTo>
                    <a:lnTo>
                      <a:pt x="3363729" y="0"/>
                    </a:lnTo>
                    <a:cubicBezTo>
                      <a:pt x="3367890" y="0"/>
                      <a:pt x="3371880" y="1653"/>
                      <a:pt x="3374822" y="4595"/>
                    </a:cubicBezTo>
                    <a:cubicBezTo>
                      <a:pt x="3377764" y="7537"/>
                      <a:pt x="3379417" y="11527"/>
                      <a:pt x="3379417" y="15688"/>
                    </a:cubicBezTo>
                    <a:lnTo>
                      <a:pt x="3379417" y="632420"/>
                    </a:lnTo>
                    <a:cubicBezTo>
                      <a:pt x="3379417" y="636580"/>
                      <a:pt x="3377764" y="640570"/>
                      <a:pt x="3374822" y="643512"/>
                    </a:cubicBezTo>
                    <a:cubicBezTo>
                      <a:pt x="3371880" y="646454"/>
                      <a:pt x="3367890" y="648107"/>
                      <a:pt x="3363729" y="648107"/>
                    </a:cubicBezTo>
                    <a:lnTo>
                      <a:pt x="15688" y="648107"/>
                    </a:lnTo>
                    <a:cubicBezTo>
                      <a:pt x="11527" y="648107"/>
                      <a:pt x="7537" y="646454"/>
                      <a:pt x="4595" y="643512"/>
                    </a:cubicBezTo>
                    <a:cubicBezTo>
                      <a:pt x="1653" y="640570"/>
                      <a:pt x="0" y="636580"/>
                      <a:pt x="0" y="632420"/>
                    </a:cubicBezTo>
                    <a:lnTo>
                      <a:pt x="0" y="15688"/>
                    </a:lnTo>
                    <a:cubicBezTo>
                      <a:pt x="0" y="11527"/>
                      <a:pt x="1653" y="7537"/>
                      <a:pt x="4595" y="4595"/>
                    </a:cubicBezTo>
                    <a:cubicBezTo>
                      <a:pt x="7537" y="1653"/>
                      <a:pt x="11527" y="0"/>
                      <a:pt x="15688" y="0"/>
                    </a:cubicBezTo>
                    <a:close/>
                  </a:path>
                </a:pathLst>
              </a:custGeom>
              <a:solidFill>
                <a:srgbClr val="DCC7EB"/>
              </a:solidFill>
              <a:ln cap="rnd">
                <a:noFill/>
                <a:prstDash val="solid"/>
                <a:round/>
              </a:ln>
            </p:spPr>
          </p:sp>
          <p:sp>
            <p:nvSpPr>
              <p:cNvPr id="12" name="TextBox 12"/>
              <p:cNvSpPr txBox="1"/>
              <p:nvPr/>
            </p:nvSpPr>
            <p:spPr>
              <a:xfrm>
                <a:off x="0" y="-38100"/>
                <a:ext cx="3379417" cy="68620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659"/>
                  </a:lnSpc>
                </a:pPr>
                <a:endParaRPr/>
              </a:p>
            </p:txBody>
          </p:sp>
        </p:grpSp>
        <p:sp>
          <p:nvSpPr>
            <p:cNvPr id="13" name="TextBox 13"/>
            <p:cNvSpPr txBox="1"/>
            <p:nvPr/>
          </p:nvSpPr>
          <p:spPr>
            <a:xfrm>
              <a:off x="3509746" y="509318"/>
              <a:ext cx="11800201" cy="220886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690229" lvl="1" indent="-345115" algn="l">
                <a:lnSpc>
                  <a:spcPts val="4475"/>
                </a:lnSpc>
                <a:buFont typeface="Arial"/>
                <a:buChar char="•"/>
              </a:pPr>
              <a:r>
                <a:rPr lang="en-US" sz="3196" spc="-99">
                  <a:solidFill>
                    <a:srgbClr val="000000"/>
                  </a:solidFill>
                  <a:latin typeface="Fraunces"/>
                  <a:ea typeface="Fraunces"/>
                  <a:cs typeface="Fraunces"/>
                  <a:sym typeface="Fraunces"/>
                </a:rPr>
                <a:t>Đồ thị: parabol</a:t>
              </a:r>
            </a:p>
            <a:p>
              <a:pPr marL="690229" lvl="1" indent="-345115" algn="l">
                <a:lnSpc>
                  <a:spcPts val="4475"/>
                </a:lnSpc>
                <a:buFont typeface="Arial"/>
                <a:buChar char="•"/>
              </a:pPr>
              <a:r>
                <a:rPr lang="en-US" sz="3196" spc="-99">
                  <a:solidFill>
                    <a:srgbClr val="000000"/>
                  </a:solidFill>
                  <a:latin typeface="Fraunces"/>
                  <a:ea typeface="Fraunces"/>
                  <a:cs typeface="Fraunces"/>
                  <a:sym typeface="Fraunces"/>
                </a:rPr>
                <a:t>a &gt; 0 → parabol hướng lên</a:t>
              </a:r>
            </a:p>
            <a:p>
              <a:pPr marL="690229" lvl="1" indent="-345115" algn="l">
                <a:lnSpc>
                  <a:spcPts val="4475"/>
                </a:lnSpc>
                <a:buFont typeface="Arial"/>
                <a:buChar char="•"/>
              </a:pPr>
              <a:r>
                <a:rPr lang="en-US" sz="3196" spc="-99">
                  <a:solidFill>
                    <a:srgbClr val="000000"/>
                  </a:solidFill>
                  <a:latin typeface="Fraunces"/>
                  <a:ea typeface="Fraunces"/>
                  <a:cs typeface="Fraunces"/>
                  <a:sym typeface="Fraunces"/>
                </a:rPr>
                <a:t>a &lt; 0 → parabol hướng xuống</a:t>
              </a:r>
            </a:p>
          </p:txBody>
        </p:sp>
      </p:grpSp>
      <p:pic>
        <p:nvPicPr>
          <p:cNvPr id="14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9124" y="3629640"/>
            <a:ext cx="4136010" cy="1219593"/>
          </a:xfrm>
          <a:prstGeom prst="rect">
            <a:avLst/>
          </a:prstGeom>
        </p:spPr>
      </p:pic>
      <p:sp>
        <p:nvSpPr>
          <p:cNvPr id="15" name="TextBox 15"/>
          <p:cNvSpPr txBox="1"/>
          <p:nvPr/>
        </p:nvSpPr>
        <p:spPr>
          <a:xfrm>
            <a:off x="9566805" y="3898107"/>
            <a:ext cx="2134337" cy="6001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847"/>
              </a:lnSpc>
              <a:spcBef>
                <a:spcPct val="0"/>
              </a:spcBef>
            </a:pPr>
            <a:r>
              <a:rPr lang="en-US" sz="3462" spc="-107">
                <a:solidFill>
                  <a:srgbClr val="000000"/>
                </a:solidFill>
                <a:latin typeface="Fraunces"/>
                <a:ea typeface="Fraunces"/>
                <a:cs typeface="Fraunces"/>
                <a:sym typeface="Fraunces"/>
              </a:rPr>
              <a:t>(a khác 0)</a:t>
            </a:r>
          </a:p>
        </p:txBody>
      </p:sp>
      <p:sp>
        <p:nvSpPr>
          <p:cNvPr id="16" name="Freeform 16"/>
          <p:cNvSpPr/>
          <p:nvPr/>
        </p:nvSpPr>
        <p:spPr>
          <a:xfrm rot="-699746">
            <a:off x="14442311" y="1607637"/>
            <a:ext cx="1172864" cy="1315976"/>
          </a:xfrm>
          <a:custGeom>
            <a:avLst/>
            <a:gdLst/>
            <a:ahLst/>
            <a:cxnLst/>
            <a:rect l="l" t="t" r="r" b="b"/>
            <a:pathLst>
              <a:path w="1172864" h="1315976">
                <a:moveTo>
                  <a:pt x="0" y="0"/>
                </a:moveTo>
                <a:lnTo>
                  <a:pt x="1172864" y="0"/>
                </a:lnTo>
                <a:lnTo>
                  <a:pt x="1172864" y="1315976"/>
                </a:lnTo>
                <a:lnTo>
                  <a:pt x="0" y="131597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CC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143003" y="1028700"/>
            <a:ext cx="16230600" cy="8229600"/>
            <a:chOff x="0" y="0"/>
            <a:chExt cx="1795920" cy="91060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795920" cy="910607"/>
            </a:xfrm>
            <a:custGeom>
              <a:avLst/>
              <a:gdLst/>
              <a:ahLst/>
              <a:cxnLst/>
              <a:rect l="l" t="t" r="r" b="b"/>
              <a:pathLst>
                <a:path w="1795920" h="910607">
                  <a:moveTo>
                    <a:pt x="9540" y="0"/>
                  </a:moveTo>
                  <a:lnTo>
                    <a:pt x="1786380" y="0"/>
                  </a:lnTo>
                  <a:cubicBezTo>
                    <a:pt x="1791648" y="0"/>
                    <a:pt x="1795920" y="4271"/>
                    <a:pt x="1795920" y="9540"/>
                  </a:cubicBezTo>
                  <a:lnTo>
                    <a:pt x="1795920" y="901067"/>
                  </a:lnTo>
                  <a:cubicBezTo>
                    <a:pt x="1795920" y="903597"/>
                    <a:pt x="1794914" y="906024"/>
                    <a:pt x="1793125" y="907813"/>
                  </a:cubicBezTo>
                  <a:cubicBezTo>
                    <a:pt x="1791336" y="909602"/>
                    <a:pt x="1788910" y="910607"/>
                    <a:pt x="1786380" y="910607"/>
                  </a:cubicBezTo>
                  <a:lnTo>
                    <a:pt x="9540" y="910607"/>
                  </a:lnTo>
                  <a:cubicBezTo>
                    <a:pt x="4271" y="910607"/>
                    <a:pt x="0" y="906336"/>
                    <a:pt x="0" y="901067"/>
                  </a:cubicBezTo>
                  <a:lnTo>
                    <a:pt x="0" y="9540"/>
                  </a:lnTo>
                  <a:cubicBezTo>
                    <a:pt x="0" y="4271"/>
                    <a:pt x="4271" y="0"/>
                    <a:pt x="9540" y="0"/>
                  </a:cubicBezTo>
                  <a:close/>
                </a:path>
              </a:pathLst>
            </a:custGeom>
            <a:solidFill>
              <a:srgbClr val="F5F5F5"/>
            </a:solidFill>
            <a:ln w="95250" cap="sq">
              <a:solidFill>
                <a:srgbClr val="1071CB"/>
              </a:solidFill>
              <a:prstDash val="solid"/>
              <a:miter/>
            </a:ln>
          </p:spPr>
        </p:sp>
        <p:sp>
          <p:nvSpPr>
            <p:cNvPr id="4" name="TextBox 4"/>
            <p:cNvSpPr txBox="1"/>
            <p:nvPr/>
          </p:nvSpPr>
          <p:spPr>
            <a:xfrm>
              <a:off x="0" y="-76200"/>
              <a:ext cx="1795920" cy="986807"/>
            </a:xfrm>
            <a:prstGeom prst="rect">
              <a:avLst/>
            </a:prstGeom>
          </p:spPr>
          <p:txBody>
            <a:bodyPr lIns="67072" tIns="67072" rIns="67072" bIns="67072" rtlCol="0" anchor="ctr"/>
            <a:lstStyle/>
            <a:p>
              <a:pPr algn="ctr">
                <a:lnSpc>
                  <a:spcPts val="5071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12993052" y="5289177"/>
            <a:ext cx="3363274" cy="3156546"/>
            <a:chOff x="0" y="0"/>
            <a:chExt cx="885801" cy="831354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885801" cy="831354"/>
            </a:xfrm>
            <a:custGeom>
              <a:avLst/>
              <a:gdLst/>
              <a:ahLst/>
              <a:cxnLst/>
              <a:rect l="l" t="t" r="r" b="b"/>
              <a:pathLst>
                <a:path w="885801" h="831354">
                  <a:moveTo>
                    <a:pt x="0" y="0"/>
                  </a:moveTo>
                  <a:lnTo>
                    <a:pt x="885801" y="0"/>
                  </a:lnTo>
                  <a:lnTo>
                    <a:pt x="885801" y="831354"/>
                  </a:lnTo>
                  <a:lnTo>
                    <a:pt x="0" y="831354"/>
                  </a:lnTo>
                  <a:close/>
                </a:path>
              </a:pathLst>
            </a:custGeom>
            <a:solidFill>
              <a:srgbClr val="F5F5F5"/>
            </a:solidFill>
            <a:ln w="85725" cap="sq">
              <a:solidFill>
                <a:srgbClr val="A6CCEF"/>
              </a:solidFill>
              <a:prstDash val="lgDash"/>
              <a:miter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885801" cy="86945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2056305" y="3886188"/>
            <a:ext cx="6276486" cy="2195092"/>
            <a:chOff x="0" y="0"/>
            <a:chExt cx="683652" cy="239095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683652" cy="239095"/>
            </a:xfrm>
            <a:custGeom>
              <a:avLst/>
              <a:gdLst/>
              <a:ahLst/>
              <a:cxnLst/>
              <a:rect l="l" t="t" r="r" b="b"/>
              <a:pathLst>
                <a:path w="683652" h="239095">
                  <a:moveTo>
                    <a:pt x="24670" y="0"/>
                  </a:moveTo>
                  <a:lnTo>
                    <a:pt x="658982" y="0"/>
                  </a:lnTo>
                  <a:cubicBezTo>
                    <a:pt x="672607" y="0"/>
                    <a:pt x="683652" y="11045"/>
                    <a:pt x="683652" y="24670"/>
                  </a:cubicBezTo>
                  <a:lnTo>
                    <a:pt x="683652" y="214426"/>
                  </a:lnTo>
                  <a:cubicBezTo>
                    <a:pt x="683652" y="220969"/>
                    <a:pt x="681053" y="227243"/>
                    <a:pt x="676426" y="231870"/>
                  </a:cubicBezTo>
                  <a:cubicBezTo>
                    <a:pt x="671800" y="236496"/>
                    <a:pt x="665525" y="239095"/>
                    <a:pt x="658982" y="239095"/>
                  </a:cubicBezTo>
                  <a:lnTo>
                    <a:pt x="24670" y="239095"/>
                  </a:lnTo>
                  <a:cubicBezTo>
                    <a:pt x="18127" y="239095"/>
                    <a:pt x="11852" y="236496"/>
                    <a:pt x="7226" y="231870"/>
                  </a:cubicBezTo>
                  <a:cubicBezTo>
                    <a:pt x="2599" y="227243"/>
                    <a:pt x="0" y="220969"/>
                    <a:pt x="0" y="214426"/>
                  </a:cubicBezTo>
                  <a:lnTo>
                    <a:pt x="0" y="24670"/>
                  </a:lnTo>
                  <a:cubicBezTo>
                    <a:pt x="0" y="18127"/>
                    <a:pt x="2599" y="11852"/>
                    <a:pt x="7226" y="7226"/>
                  </a:cubicBezTo>
                  <a:cubicBezTo>
                    <a:pt x="11852" y="2599"/>
                    <a:pt x="18127" y="0"/>
                    <a:pt x="24670" y="0"/>
                  </a:cubicBezTo>
                  <a:close/>
                </a:path>
              </a:pathLst>
            </a:custGeom>
            <a:solidFill>
              <a:srgbClr val="DCC7EB"/>
            </a:solidFill>
            <a:ln cap="sq">
              <a:noFill/>
              <a:prstDash val="solid"/>
              <a:miter/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28575"/>
              <a:ext cx="683652" cy="267670"/>
            </a:xfrm>
            <a:prstGeom prst="rect">
              <a:avLst/>
            </a:prstGeom>
          </p:spPr>
          <p:txBody>
            <a:bodyPr lIns="254000" tIns="254000" rIns="254000" bIns="254000" rtlCol="0" anchor="ctr"/>
            <a:lstStyle/>
            <a:p>
              <a:pPr algn="ctr">
                <a:lnSpc>
                  <a:spcPts val="3583"/>
                </a:lnSpc>
              </a:pPr>
              <a:endParaRPr/>
            </a:p>
            <a:p>
              <a:pPr algn="ctr">
                <a:lnSpc>
                  <a:spcPts val="3583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2056305" y="7222501"/>
            <a:ext cx="6278073" cy="1224034"/>
            <a:chOff x="0" y="0"/>
            <a:chExt cx="683825" cy="133325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683825" cy="133325"/>
            </a:xfrm>
            <a:custGeom>
              <a:avLst/>
              <a:gdLst/>
              <a:ahLst/>
              <a:cxnLst/>
              <a:rect l="l" t="t" r="r" b="b"/>
              <a:pathLst>
                <a:path w="683825" h="133325">
                  <a:moveTo>
                    <a:pt x="24663" y="0"/>
                  </a:moveTo>
                  <a:lnTo>
                    <a:pt x="659161" y="0"/>
                  </a:lnTo>
                  <a:cubicBezTo>
                    <a:pt x="672783" y="0"/>
                    <a:pt x="683825" y="11042"/>
                    <a:pt x="683825" y="24663"/>
                  </a:cubicBezTo>
                  <a:lnTo>
                    <a:pt x="683825" y="108662"/>
                  </a:lnTo>
                  <a:cubicBezTo>
                    <a:pt x="683825" y="122283"/>
                    <a:pt x="672783" y="133325"/>
                    <a:pt x="659161" y="133325"/>
                  </a:cubicBezTo>
                  <a:lnTo>
                    <a:pt x="24663" y="133325"/>
                  </a:lnTo>
                  <a:cubicBezTo>
                    <a:pt x="11042" y="133325"/>
                    <a:pt x="0" y="122283"/>
                    <a:pt x="0" y="108662"/>
                  </a:cubicBezTo>
                  <a:lnTo>
                    <a:pt x="0" y="24663"/>
                  </a:lnTo>
                  <a:cubicBezTo>
                    <a:pt x="0" y="11042"/>
                    <a:pt x="11042" y="0"/>
                    <a:pt x="24663" y="0"/>
                  </a:cubicBezTo>
                  <a:close/>
                </a:path>
              </a:pathLst>
            </a:custGeom>
            <a:solidFill>
              <a:srgbClr val="B4D6B5"/>
            </a:solidFill>
            <a:ln cap="sq">
              <a:noFill/>
              <a:prstDash val="solid"/>
              <a:miter/>
            </a:ln>
          </p:spPr>
        </p:sp>
        <p:sp>
          <p:nvSpPr>
            <p:cNvPr id="13" name="TextBox 13"/>
            <p:cNvSpPr txBox="1"/>
            <p:nvPr/>
          </p:nvSpPr>
          <p:spPr>
            <a:xfrm>
              <a:off x="0" y="-47625"/>
              <a:ext cx="683825" cy="180950"/>
            </a:xfrm>
            <a:prstGeom prst="rect">
              <a:avLst/>
            </a:prstGeom>
          </p:spPr>
          <p:txBody>
            <a:bodyPr lIns="190500" tIns="190500" rIns="190500" bIns="190500" rtlCol="0" anchor="t"/>
            <a:lstStyle/>
            <a:p>
              <a:pPr algn="ctr">
                <a:lnSpc>
                  <a:spcPts val="5235"/>
                </a:lnSpc>
              </a:pPr>
              <a:endParaRPr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9258303" y="5293865"/>
            <a:ext cx="3363274" cy="3156546"/>
            <a:chOff x="0" y="0"/>
            <a:chExt cx="885801" cy="831354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885801" cy="831354"/>
            </a:xfrm>
            <a:custGeom>
              <a:avLst/>
              <a:gdLst/>
              <a:ahLst/>
              <a:cxnLst/>
              <a:rect l="l" t="t" r="r" b="b"/>
              <a:pathLst>
                <a:path w="885801" h="831354">
                  <a:moveTo>
                    <a:pt x="0" y="0"/>
                  </a:moveTo>
                  <a:lnTo>
                    <a:pt x="885801" y="0"/>
                  </a:lnTo>
                  <a:lnTo>
                    <a:pt x="885801" y="831354"/>
                  </a:lnTo>
                  <a:lnTo>
                    <a:pt x="0" y="831354"/>
                  </a:lnTo>
                  <a:close/>
                </a:path>
              </a:pathLst>
            </a:custGeom>
            <a:solidFill>
              <a:srgbClr val="F5F5F5"/>
            </a:solidFill>
            <a:ln w="85725" cap="sq">
              <a:solidFill>
                <a:srgbClr val="A6CCEF"/>
              </a:solidFill>
              <a:prstDash val="lgDash"/>
              <a:miter/>
            </a:ln>
          </p:spPr>
        </p:sp>
        <p:sp>
          <p:nvSpPr>
            <p:cNvPr id="16" name="TextBox 16"/>
            <p:cNvSpPr txBox="1"/>
            <p:nvPr/>
          </p:nvSpPr>
          <p:spPr>
            <a:xfrm>
              <a:off x="0" y="-38100"/>
              <a:ext cx="885801" cy="86945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7" name="TextBox 17"/>
          <p:cNvSpPr txBox="1"/>
          <p:nvPr/>
        </p:nvSpPr>
        <p:spPr>
          <a:xfrm>
            <a:off x="2158082" y="3981785"/>
            <a:ext cx="5985796" cy="24530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04519" lvl="1" indent="-302260" algn="l">
              <a:lnSpc>
                <a:spcPts val="3919"/>
              </a:lnSpc>
              <a:buFont typeface="Arial"/>
              <a:buChar char="•"/>
            </a:pPr>
            <a:r>
              <a:rPr lang="en-US" sz="2799" spc="-86">
                <a:solidFill>
                  <a:srgbClr val="282325"/>
                </a:solidFill>
                <a:latin typeface="Fraunces"/>
                <a:ea typeface="Fraunces"/>
                <a:cs typeface="Fraunces"/>
                <a:sym typeface="Fraunces"/>
              </a:rPr>
              <a:t>Nếu có dạng  y=ax+b → hàm bậc nhất</a:t>
            </a:r>
          </a:p>
          <a:p>
            <a:pPr marL="604519" lvl="1" indent="-302260" algn="l">
              <a:lnSpc>
                <a:spcPts val="3919"/>
              </a:lnSpc>
              <a:buFont typeface="Arial"/>
              <a:buChar char="•"/>
            </a:pPr>
            <a:r>
              <a:rPr lang="en-US" sz="2799" spc="-86">
                <a:solidFill>
                  <a:srgbClr val="282325"/>
                </a:solidFill>
                <a:latin typeface="Fraunces"/>
                <a:ea typeface="Fraunces"/>
                <a:cs typeface="Fraunces"/>
                <a:sym typeface="Fraunces"/>
              </a:rPr>
              <a:t>Nếu có dạng                                                 → hàm bậc hai</a:t>
            </a:r>
          </a:p>
          <a:p>
            <a:pPr algn="l">
              <a:lnSpc>
                <a:spcPts val="3919"/>
              </a:lnSpc>
              <a:spcBef>
                <a:spcPct val="0"/>
              </a:spcBef>
            </a:pPr>
            <a:endParaRPr lang="en-US" sz="2799" spc="-86">
              <a:solidFill>
                <a:srgbClr val="282325"/>
              </a:solidFill>
              <a:latin typeface="Fraunces"/>
              <a:ea typeface="Fraunces"/>
              <a:cs typeface="Fraunces"/>
              <a:sym typeface="Fraunces"/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9259899" y="4585598"/>
            <a:ext cx="3942801" cy="5613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570"/>
              </a:lnSpc>
            </a:pPr>
            <a:r>
              <a:rPr lang="en-US" sz="3264" b="1">
                <a:solidFill>
                  <a:srgbClr val="1071CB"/>
                </a:solidFill>
                <a:latin typeface="Fraunces Bold"/>
                <a:ea typeface="Fraunces Bold"/>
                <a:cs typeface="Fraunces Bold"/>
                <a:sym typeface="Fraunces Bold"/>
              </a:rPr>
              <a:t>VÍ DỤ: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2158082" y="3177746"/>
            <a:ext cx="2728019" cy="55560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551"/>
              </a:lnSpc>
            </a:pPr>
            <a:r>
              <a:rPr lang="en-US" sz="3250" b="1">
                <a:solidFill>
                  <a:srgbClr val="7F59CB"/>
                </a:solidFill>
                <a:latin typeface="Fraunces Bold"/>
                <a:ea typeface="Fraunces Bold"/>
                <a:cs typeface="Fraunces Bold"/>
                <a:sym typeface="Fraunces Bold"/>
              </a:rPr>
              <a:t>CÁCH LÀM 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2158082" y="6605763"/>
            <a:ext cx="2047138" cy="5716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665"/>
              </a:lnSpc>
            </a:pPr>
            <a:r>
              <a:rPr lang="en-US" sz="3332" b="1">
                <a:solidFill>
                  <a:srgbClr val="437935"/>
                </a:solidFill>
                <a:latin typeface="Fraunces Bold"/>
                <a:ea typeface="Fraunces Bold"/>
                <a:cs typeface="Fraunces Bold"/>
                <a:sym typeface="Fraunces Bold"/>
              </a:rPr>
              <a:t>MẸO: 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2382859" y="1774889"/>
            <a:ext cx="13522282" cy="97007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974"/>
              </a:lnSpc>
              <a:spcBef>
                <a:spcPct val="0"/>
              </a:spcBef>
            </a:pPr>
            <a:r>
              <a:rPr lang="en-US" sz="5695" b="1">
                <a:solidFill>
                  <a:srgbClr val="1071CB"/>
                </a:solidFill>
                <a:latin typeface="Fraunces Bold"/>
                <a:ea typeface="Fraunces Bold"/>
                <a:cs typeface="Fraunces Bold"/>
                <a:sym typeface="Fraunces Bold"/>
              </a:rPr>
              <a:t>XÁC ĐỊNH DẠNG ĐỒ THỊ HÀM SỐ 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2382859" y="7282214"/>
            <a:ext cx="5456037" cy="9671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919"/>
              </a:lnSpc>
              <a:spcBef>
                <a:spcPct val="0"/>
              </a:spcBef>
            </a:pPr>
            <a:r>
              <a:rPr lang="en-US" sz="2799" spc="-86">
                <a:solidFill>
                  <a:srgbClr val="282325"/>
                </a:solidFill>
                <a:latin typeface="Fraunces"/>
                <a:ea typeface="Fraunces"/>
                <a:cs typeface="Fraunces"/>
                <a:sym typeface="Fraunces"/>
              </a:rPr>
              <a:t>Luôn dễ dàng tìm được một điểm trên đồ thị bằng cách thay x=0</a:t>
            </a:r>
          </a:p>
        </p:txBody>
      </p:sp>
      <p:pic>
        <p:nvPicPr>
          <p:cNvPr id="23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6884" y="4724516"/>
            <a:ext cx="3110610" cy="917231"/>
          </a:xfrm>
          <a:prstGeom prst="rect">
            <a:avLst/>
          </a:prstGeom>
        </p:spPr>
      </p:pic>
      <p:pic>
        <p:nvPicPr>
          <p:cNvPr id="24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2798" y="5418836"/>
            <a:ext cx="3163782" cy="926093"/>
          </a:xfrm>
          <a:prstGeom prst="rect">
            <a:avLst/>
          </a:prstGeom>
        </p:spPr>
      </p:pic>
      <p:sp>
        <p:nvSpPr>
          <p:cNvPr id="25" name="TextBox 25"/>
          <p:cNvSpPr txBox="1"/>
          <p:nvPr/>
        </p:nvSpPr>
        <p:spPr>
          <a:xfrm>
            <a:off x="13475651" y="6566883"/>
            <a:ext cx="2398075" cy="117348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119"/>
              </a:lnSpc>
            </a:pPr>
            <a:r>
              <a:rPr lang="en-US" sz="2228" spc="-69">
                <a:solidFill>
                  <a:srgbClr val="282325"/>
                </a:solidFill>
                <a:latin typeface="Fraunces"/>
                <a:ea typeface="Fraunces"/>
                <a:cs typeface="Fraunces"/>
                <a:sym typeface="Fraunces"/>
              </a:rPr>
              <a:t>Hàm bậc hai</a:t>
            </a:r>
          </a:p>
          <a:p>
            <a:pPr algn="l">
              <a:lnSpc>
                <a:spcPts val="3119"/>
              </a:lnSpc>
              <a:spcBef>
                <a:spcPct val="0"/>
              </a:spcBef>
            </a:pPr>
            <a:r>
              <a:rPr lang="en-US" sz="2228" spc="-69">
                <a:solidFill>
                  <a:srgbClr val="282325"/>
                </a:solidFill>
                <a:latin typeface="Fraunces"/>
                <a:ea typeface="Fraunces"/>
                <a:cs typeface="Fraunces"/>
                <a:sym typeface="Fraunces"/>
              </a:rPr>
              <a:t>Đồ thị parabol hướng lên</a:t>
            </a:r>
          </a:p>
        </p:txBody>
      </p:sp>
      <p:pic>
        <p:nvPicPr>
          <p:cNvPr id="26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73122" y="5538934"/>
            <a:ext cx="2494312" cy="750205"/>
          </a:xfrm>
          <a:prstGeom prst="rect">
            <a:avLst/>
          </a:prstGeom>
        </p:spPr>
      </p:pic>
      <p:sp>
        <p:nvSpPr>
          <p:cNvPr id="27" name="TextBox 27"/>
          <p:cNvSpPr txBox="1"/>
          <p:nvPr/>
        </p:nvSpPr>
        <p:spPr>
          <a:xfrm>
            <a:off x="9780981" y="6566883"/>
            <a:ext cx="2398075" cy="117348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119"/>
              </a:lnSpc>
            </a:pPr>
            <a:r>
              <a:rPr lang="en-US" sz="2228" spc="-69">
                <a:solidFill>
                  <a:srgbClr val="282325"/>
                </a:solidFill>
                <a:latin typeface="Fraunces"/>
                <a:ea typeface="Fraunces"/>
                <a:cs typeface="Fraunces"/>
                <a:sym typeface="Fraunces"/>
              </a:rPr>
              <a:t>Hàm bậc nhất</a:t>
            </a:r>
          </a:p>
          <a:p>
            <a:pPr algn="l">
              <a:lnSpc>
                <a:spcPts val="3119"/>
              </a:lnSpc>
              <a:spcBef>
                <a:spcPct val="0"/>
              </a:spcBef>
            </a:pPr>
            <a:r>
              <a:rPr lang="en-US" sz="2228" spc="-69">
                <a:solidFill>
                  <a:srgbClr val="282325"/>
                </a:solidFill>
                <a:latin typeface="Fraunces"/>
                <a:ea typeface="Fraunces"/>
                <a:cs typeface="Fraunces"/>
                <a:sym typeface="Fraunces"/>
              </a:rPr>
              <a:t>Đồ thị là đường thẳng đi xuống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D6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1028700"/>
            <a:ext cx="16230600" cy="8229600"/>
            <a:chOff x="0" y="0"/>
            <a:chExt cx="1649130" cy="83617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1649130" cy="836179"/>
            </a:xfrm>
            <a:custGeom>
              <a:avLst/>
              <a:gdLst/>
              <a:ahLst/>
              <a:cxnLst/>
              <a:rect l="l" t="t" r="r" b="b"/>
              <a:pathLst>
                <a:path w="1649130" h="836179">
                  <a:moveTo>
                    <a:pt x="9540" y="0"/>
                  </a:moveTo>
                  <a:lnTo>
                    <a:pt x="1639590" y="0"/>
                  </a:lnTo>
                  <a:cubicBezTo>
                    <a:pt x="1644859" y="0"/>
                    <a:pt x="1649130" y="4271"/>
                    <a:pt x="1649130" y="9540"/>
                  </a:cubicBezTo>
                  <a:lnTo>
                    <a:pt x="1649130" y="826639"/>
                  </a:lnTo>
                  <a:cubicBezTo>
                    <a:pt x="1649130" y="829169"/>
                    <a:pt x="1648125" y="831596"/>
                    <a:pt x="1646336" y="833385"/>
                  </a:cubicBezTo>
                  <a:cubicBezTo>
                    <a:pt x="1644547" y="835174"/>
                    <a:pt x="1642121" y="836179"/>
                    <a:pt x="1639590" y="836179"/>
                  </a:cubicBezTo>
                  <a:lnTo>
                    <a:pt x="9540" y="836179"/>
                  </a:lnTo>
                  <a:cubicBezTo>
                    <a:pt x="4271" y="836179"/>
                    <a:pt x="0" y="831908"/>
                    <a:pt x="0" y="826639"/>
                  </a:cubicBezTo>
                  <a:lnTo>
                    <a:pt x="0" y="9540"/>
                  </a:lnTo>
                  <a:cubicBezTo>
                    <a:pt x="0" y="4271"/>
                    <a:pt x="4271" y="0"/>
                    <a:pt x="9540" y="0"/>
                  </a:cubicBezTo>
                  <a:close/>
                </a:path>
              </a:pathLst>
            </a:custGeom>
            <a:solidFill>
              <a:srgbClr val="F5F5F5"/>
            </a:solidFill>
            <a:ln w="95250" cap="sq">
              <a:solidFill>
                <a:srgbClr val="437935"/>
              </a:solidFill>
              <a:prstDash val="solid"/>
              <a:miter/>
            </a:ln>
          </p:spPr>
        </p:sp>
        <p:sp>
          <p:nvSpPr>
            <p:cNvPr id="4" name="TextBox 4"/>
            <p:cNvSpPr txBox="1"/>
            <p:nvPr/>
          </p:nvSpPr>
          <p:spPr>
            <a:xfrm>
              <a:off x="0" y="-76200"/>
              <a:ext cx="1649130" cy="912379"/>
            </a:xfrm>
            <a:prstGeom prst="rect">
              <a:avLst/>
            </a:prstGeom>
          </p:spPr>
          <p:txBody>
            <a:bodyPr lIns="73042" tIns="73042" rIns="73042" bIns="73042" rtlCol="0" anchor="ctr"/>
            <a:lstStyle/>
            <a:p>
              <a:pPr algn="ctr">
                <a:lnSpc>
                  <a:spcPts val="5071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668505" y="3552006"/>
            <a:ext cx="12950990" cy="1109982"/>
            <a:chOff x="0" y="0"/>
            <a:chExt cx="3410960" cy="292341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3410960" cy="292341"/>
            </a:xfrm>
            <a:custGeom>
              <a:avLst/>
              <a:gdLst/>
              <a:ahLst/>
              <a:cxnLst/>
              <a:rect l="l" t="t" r="r" b="b"/>
              <a:pathLst>
                <a:path w="3410960" h="292341">
                  <a:moveTo>
                    <a:pt x="15542" y="0"/>
                  </a:moveTo>
                  <a:lnTo>
                    <a:pt x="3395418" y="0"/>
                  </a:lnTo>
                  <a:cubicBezTo>
                    <a:pt x="3399540" y="0"/>
                    <a:pt x="3403493" y="1638"/>
                    <a:pt x="3406408" y="4552"/>
                  </a:cubicBezTo>
                  <a:cubicBezTo>
                    <a:pt x="3409323" y="7467"/>
                    <a:pt x="3410960" y="11420"/>
                    <a:pt x="3410960" y="15542"/>
                  </a:cubicBezTo>
                  <a:lnTo>
                    <a:pt x="3410960" y="276799"/>
                  </a:lnTo>
                  <a:cubicBezTo>
                    <a:pt x="3410960" y="280921"/>
                    <a:pt x="3409323" y="284874"/>
                    <a:pt x="3406408" y="287789"/>
                  </a:cubicBezTo>
                  <a:cubicBezTo>
                    <a:pt x="3403493" y="290704"/>
                    <a:pt x="3399540" y="292341"/>
                    <a:pt x="3395418" y="292341"/>
                  </a:cubicBezTo>
                  <a:lnTo>
                    <a:pt x="15542" y="292341"/>
                  </a:lnTo>
                  <a:cubicBezTo>
                    <a:pt x="11420" y="292341"/>
                    <a:pt x="7467" y="290704"/>
                    <a:pt x="4552" y="287789"/>
                  </a:cubicBezTo>
                  <a:cubicBezTo>
                    <a:pt x="1638" y="284874"/>
                    <a:pt x="0" y="280921"/>
                    <a:pt x="0" y="276799"/>
                  </a:cubicBezTo>
                  <a:lnTo>
                    <a:pt x="0" y="15542"/>
                  </a:lnTo>
                  <a:cubicBezTo>
                    <a:pt x="0" y="11420"/>
                    <a:pt x="1638" y="7467"/>
                    <a:pt x="4552" y="4552"/>
                  </a:cubicBezTo>
                  <a:cubicBezTo>
                    <a:pt x="7467" y="1638"/>
                    <a:pt x="11420" y="0"/>
                    <a:pt x="15542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rnd">
              <a:solidFill>
                <a:srgbClr val="B4D6B5"/>
              </a:solidFill>
              <a:prstDash val="lgDash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3410960" cy="33044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2686108" y="5345786"/>
            <a:ext cx="5472797" cy="1385956"/>
            <a:chOff x="0" y="0"/>
            <a:chExt cx="1441395" cy="365025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1441395" cy="365025"/>
            </a:xfrm>
            <a:custGeom>
              <a:avLst/>
              <a:gdLst/>
              <a:ahLst/>
              <a:cxnLst/>
              <a:rect l="l" t="t" r="r" b="b"/>
              <a:pathLst>
                <a:path w="1441395" h="365025">
                  <a:moveTo>
                    <a:pt x="36780" y="0"/>
                  </a:moveTo>
                  <a:lnTo>
                    <a:pt x="1404615" y="0"/>
                  </a:lnTo>
                  <a:cubicBezTo>
                    <a:pt x="1424928" y="0"/>
                    <a:pt x="1441395" y="16467"/>
                    <a:pt x="1441395" y="36780"/>
                  </a:cubicBezTo>
                  <a:lnTo>
                    <a:pt x="1441395" y="328245"/>
                  </a:lnTo>
                  <a:cubicBezTo>
                    <a:pt x="1441395" y="338000"/>
                    <a:pt x="1437520" y="347355"/>
                    <a:pt x="1430623" y="354253"/>
                  </a:cubicBezTo>
                  <a:cubicBezTo>
                    <a:pt x="1423725" y="361150"/>
                    <a:pt x="1414370" y="365025"/>
                    <a:pt x="1404615" y="365025"/>
                  </a:cubicBezTo>
                  <a:lnTo>
                    <a:pt x="36780" y="365025"/>
                  </a:lnTo>
                  <a:cubicBezTo>
                    <a:pt x="27025" y="365025"/>
                    <a:pt x="17670" y="361150"/>
                    <a:pt x="10773" y="354253"/>
                  </a:cubicBezTo>
                  <a:cubicBezTo>
                    <a:pt x="3875" y="347355"/>
                    <a:pt x="0" y="338000"/>
                    <a:pt x="0" y="328245"/>
                  </a:cubicBezTo>
                  <a:lnTo>
                    <a:pt x="0" y="36780"/>
                  </a:lnTo>
                  <a:cubicBezTo>
                    <a:pt x="0" y="27025"/>
                    <a:pt x="3875" y="17670"/>
                    <a:pt x="10773" y="10773"/>
                  </a:cubicBezTo>
                  <a:cubicBezTo>
                    <a:pt x="17670" y="3875"/>
                    <a:pt x="27025" y="0"/>
                    <a:pt x="36780" y="0"/>
                  </a:cubicBezTo>
                  <a:close/>
                </a:path>
              </a:pathLst>
            </a:custGeom>
            <a:solidFill>
              <a:srgbClr val="B4D6B5"/>
            </a:solidFill>
            <a:ln cap="rnd">
              <a:noFill/>
              <a:prstDash val="solid"/>
              <a:round/>
            </a:ln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1441395" cy="4031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10276650" y="5345786"/>
            <a:ext cx="5342845" cy="1385956"/>
            <a:chOff x="0" y="0"/>
            <a:chExt cx="1407169" cy="365025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1407169" cy="365025"/>
            </a:xfrm>
            <a:custGeom>
              <a:avLst/>
              <a:gdLst/>
              <a:ahLst/>
              <a:cxnLst/>
              <a:rect l="l" t="t" r="r" b="b"/>
              <a:pathLst>
                <a:path w="1407169" h="365025">
                  <a:moveTo>
                    <a:pt x="37675" y="0"/>
                  </a:moveTo>
                  <a:lnTo>
                    <a:pt x="1369494" y="0"/>
                  </a:lnTo>
                  <a:cubicBezTo>
                    <a:pt x="1379486" y="0"/>
                    <a:pt x="1389069" y="3969"/>
                    <a:pt x="1396134" y="11035"/>
                  </a:cubicBezTo>
                  <a:cubicBezTo>
                    <a:pt x="1403200" y="18100"/>
                    <a:pt x="1407169" y="27683"/>
                    <a:pt x="1407169" y="37675"/>
                  </a:cubicBezTo>
                  <a:lnTo>
                    <a:pt x="1407169" y="327351"/>
                  </a:lnTo>
                  <a:cubicBezTo>
                    <a:pt x="1407169" y="348158"/>
                    <a:pt x="1390301" y="365025"/>
                    <a:pt x="1369494" y="365025"/>
                  </a:cubicBezTo>
                  <a:lnTo>
                    <a:pt x="37675" y="365025"/>
                  </a:lnTo>
                  <a:cubicBezTo>
                    <a:pt x="16868" y="365025"/>
                    <a:pt x="0" y="348158"/>
                    <a:pt x="0" y="327351"/>
                  </a:cubicBezTo>
                  <a:lnTo>
                    <a:pt x="0" y="37675"/>
                  </a:lnTo>
                  <a:cubicBezTo>
                    <a:pt x="0" y="16868"/>
                    <a:pt x="16868" y="0"/>
                    <a:pt x="37675" y="0"/>
                  </a:cubicBezTo>
                  <a:close/>
                </a:path>
              </a:pathLst>
            </a:custGeom>
            <a:solidFill>
              <a:srgbClr val="B4D6B5"/>
            </a:solidFill>
            <a:ln cap="rnd">
              <a:noFill/>
              <a:prstDash val="solid"/>
              <a:round/>
            </a:ln>
          </p:spPr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1407169" cy="4031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2686108" y="1881224"/>
            <a:ext cx="9768508" cy="118512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9683"/>
              </a:lnSpc>
              <a:spcBef>
                <a:spcPct val="0"/>
              </a:spcBef>
            </a:pPr>
            <a:r>
              <a:rPr lang="en-US" sz="6917" b="1" spc="677">
                <a:solidFill>
                  <a:srgbClr val="437935"/>
                </a:solidFill>
                <a:latin typeface="Fraunces Bold"/>
                <a:ea typeface="Fraunces Bold"/>
                <a:cs typeface="Fraunces Bold"/>
                <a:sym typeface="Fraunces Bold"/>
              </a:rPr>
              <a:t>BÀI TẬP VỀ NHÀ 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2958351" y="3847282"/>
            <a:ext cx="11967486" cy="4718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919"/>
              </a:lnSpc>
              <a:spcBef>
                <a:spcPct val="0"/>
              </a:spcBef>
            </a:pPr>
            <a:r>
              <a:rPr lang="en-US" sz="2799" spc="139">
                <a:solidFill>
                  <a:srgbClr val="437935"/>
                </a:solidFill>
                <a:latin typeface="Fraunces"/>
                <a:ea typeface="Fraunces"/>
                <a:cs typeface="Fraunces"/>
                <a:sym typeface="Fraunces"/>
              </a:rPr>
              <a:t>Hãy xét tính chất và dạng đồ thị của các hàm số sau đây:</a:t>
            </a:r>
          </a:p>
        </p:txBody>
      </p:sp>
      <p:grpSp>
        <p:nvGrpSpPr>
          <p:cNvPr id="16" name="Group 16"/>
          <p:cNvGrpSpPr/>
          <p:nvPr/>
        </p:nvGrpSpPr>
        <p:grpSpPr>
          <a:xfrm>
            <a:off x="2686108" y="7217517"/>
            <a:ext cx="5472797" cy="1385956"/>
            <a:chOff x="0" y="0"/>
            <a:chExt cx="1441395" cy="365025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441395" cy="365025"/>
            </a:xfrm>
            <a:custGeom>
              <a:avLst/>
              <a:gdLst/>
              <a:ahLst/>
              <a:cxnLst/>
              <a:rect l="l" t="t" r="r" b="b"/>
              <a:pathLst>
                <a:path w="1441395" h="365025">
                  <a:moveTo>
                    <a:pt x="36780" y="0"/>
                  </a:moveTo>
                  <a:lnTo>
                    <a:pt x="1404615" y="0"/>
                  </a:lnTo>
                  <a:cubicBezTo>
                    <a:pt x="1424928" y="0"/>
                    <a:pt x="1441395" y="16467"/>
                    <a:pt x="1441395" y="36780"/>
                  </a:cubicBezTo>
                  <a:lnTo>
                    <a:pt x="1441395" y="328245"/>
                  </a:lnTo>
                  <a:cubicBezTo>
                    <a:pt x="1441395" y="338000"/>
                    <a:pt x="1437520" y="347355"/>
                    <a:pt x="1430623" y="354253"/>
                  </a:cubicBezTo>
                  <a:cubicBezTo>
                    <a:pt x="1423725" y="361150"/>
                    <a:pt x="1414370" y="365025"/>
                    <a:pt x="1404615" y="365025"/>
                  </a:cubicBezTo>
                  <a:lnTo>
                    <a:pt x="36780" y="365025"/>
                  </a:lnTo>
                  <a:cubicBezTo>
                    <a:pt x="27025" y="365025"/>
                    <a:pt x="17670" y="361150"/>
                    <a:pt x="10773" y="354253"/>
                  </a:cubicBezTo>
                  <a:cubicBezTo>
                    <a:pt x="3875" y="347355"/>
                    <a:pt x="0" y="338000"/>
                    <a:pt x="0" y="328245"/>
                  </a:cubicBezTo>
                  <a:lnTo>
                    <a:pt x="0" y="36780"/>
                  </a:lnTo>
                  <a:cubicBezTo>
                    <a:pt x="0" y="27025"/>
                    <a:pt x="3875" y="17670"/>
                    <a:pt x="10773" y="10773"/>
                  </a:cubicBezTo>
                  <a:cubicBezTo>
                    <a:pt x="17670" y="3875"/>
                    <a:pt x="27025" y="0"/>
                    <a:pt x="36780" y="0"/>
                  </a:cubicBezTo>
                  <a:close/>
                </a:path>
              </a:pathLst>
            </a:custGeom>
            <a:solidFill>
              <a:srgbClr val="B4D6B5"/>
            </a:solidFill>
            <a:ln cap="rnd">
              <a:noFill/>
              <a:prstDash val="solid"/>
              <a:round/>
            </a:ln>
          </p:spPr>
        </p:sp>
        <p:sp>
          <p:nvSpPr>
            <p:cNvPr id="18" name="TextBox 18"/>
            <p:cNvSpPr txBox="1"/>
            <p:nvPr/>
          </p:nvSpPr>
          <p:spPr>
            <a:xfrm>
              <a:off x="0" y="-38100"/>
              <a:ext cx="1441395" cy="4031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pic>
        <p:nvPicPr>
          <p:cNvPr id="19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3604" y="5384779"/>
            <a:ext cx="4666268" cy="1307969"/>
          </a:xfrm>
          <a:prstGeom prst="rect">
            <a:avLst/>
          </a:prstGeom>
        </p:spPr>
      </p:pic>
      <p:grpSp>
        <p:nvGrpSpPr>
          <p:cNvPr id="20" name="Group 20"/>
          <p:cNvGrpSpPr/>
          <p:nvPr/>
        </p:nvGrpSpPr>
        <p:grpSpPr>
          <a:xfrm>
            <a:off x="10276650" y="7217517"/>
            <a:ext cx="5342845" cy="1385956"/>
            <a:chOff x="0" y="0"/>
            <a:chExt cx="1407169" cy="365025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1407169" cy="365025"/>
            </a:xfrm>
            <a:custGeom>
              <a:avLst/>
              <a:gdLst/>
              <a:ahLst/>
              <a:cxnLst/>
              <a:rect l="l" t="t" r="r" b="b"/>
              <a:pathLst>
                <a:path w="1407169" h="365025">
                  <a:moveTo>
                    <a:pt x="37675" y="0"/>
                  </a:moveTo>
                  <a:lnTo>
                    <a:pt x="1369494" y="0"/>
                  </a:lnTo>
                  <a:cubicBezTo>
                    <a:pt x="1379486" y="0"/>
                    <a:pt x="1389069" y="3969"/>
                    <a:pt x="1396134" y="11035"/>
                  </a:cubicBezTo>
                  <a:cubicBezTo>
                    <a:pt x="1403200" y="18100"/>
                    <a:pt x="1407169" y="27683"/>
                    <a:pt x="1407169" y="37675"/>
                  </a:cubicBezTo>
                  <a:lnTo>
                    <a:pt x="1407169" y="327351"/>
                  </a:lnTo>
                  <a:cubicBezTo>
                    <a:pt x="1407169" y="348158"/>
                    <a:pt x="1390301" y="365025"/>
                    <a:pt x="1369494" y="365025"/>
                  </a:cubicBezTo>
                  <a:lnTo>
                    <a:pt x="37675" y="365025"/>
                  </a:lnTo>
                  <a:cubicBezTo>
                    <a:pt x="16868" y="365025"/>
                    <a:pt x="0" y="348158"/>
                    <a:pt x="0" y="327351"/>
                  </a:cubicBezTo>
                  <a:lnTo>
                    <a:pt x="0" y="37675"/>
                  </a:lnTo>
                  <a:cubicBezTo>
                    <a:pt x="0" y="16868"/>
                    <a:pt x="16868" y="0"/>
                    <a:pt x="37675" y="0"/>
                  </a:cubicBezTo>
                  <a:close/>
                </a:path>
              </a:pathLst>
            </a:custGeom>
            <a:solidFill>
              <a:srgbClr val="B4D6B5"/>
            </a:solidFill>
            <a:ln cap="rnd">
              <a:noFill/>
              <a:prstDash val="solid"/>
              <a:round/>
            </a:ln>
          </p:spPr>
        </p:sp>
        <p:sp>
          <p:nvSpPr>
            <p:cNvPr id="22" name="TextBox 22"/>
            <p:cNvSpPr txBox="1"/>
            <p:nvPr/>
          </p:nvSpPr>
          <p:spPr>
            <a:xfrm>
              <a:off x="0" y="-38100"/>
              <a:ext cx="1407169" cy="4031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pic>
        <p:nvPicPr>
          <p:cNvPr id="23" name="Pictur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8770" y="7542447"/>
            <a:ext cx="2615938" cy="966248"/>
          </a:xfrm>
          <a:prstGeom prst="rect">
            <a:avLst/>
          </a:prstGeom>
        </p:spPr>
      </p:pic>
      <p:pic>
        <p:nvPicPr>
          <p:cNvPr id="24" name="Pictur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92723" y="5489568"/>
            <a:ext cx="3408799" cy="1098391"/>
          </a:xfrm>
          <a:prstGeom prst="rect">
            <a:avLst/>
          </a:prstGeom>
        </p:spPr>
      </p:pic>
      <p:pic>
        <p:nvPicPr>
          <p:cNvPr id="25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14938" y="7171561"/>
            <a:ext cx="4666268" cy="130796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227</Words>
  <Application>Microsoft Office PowerPoint</Application>
  <PresentationFormat>Custom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Fraunces Bold</vt:lpstr>
      <vt:lpstr>Arial</vt:lpstr>
      <vt:lpstr>Fraunces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Hàm số bậc nhất và bậc hai</dc:title>
  <cp:lastModifiedBy>WEUP - THIET KE - 07</cp:lastModifiedBy>
  <cp:revision>2</cp:revision>
  <dcterms:created xsi:type="dcterms:W3CDTF">2006-08-16T00:00:00Z</dcterms:created>
  <dcterms:modified xsi:type="dcterms:W3CDTF">2025-04-17T10:54:16Z</dcterms:modified>
  <dc:identifier>DAGi42PZ5IE</dc:identifier>
</cp:coreProperties>
</file>