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Lst>
  <p:sldSz cx="18288000" cy="10287000"/>
  <p:notesSz cx="6858000" cy="9144000"/>
  <p:embeddedFontLst>
    <p:embeddedFont>
      <p:font typeface="Montserrat" pitchFamily="2" charset="0"/>
      <p:regular r:id="rId8"/>
      <p:bold r:id="rId9"/>
      <p:italic r:id="rId10"/>
      <p:boldItalic r:id="rId11"/>
    </p:embeddedFont>
    <p:embeddedFont>
      <p:font typeface="Montserrat Bold"/>
      <p:regular r:id="rId12"/>
    </p:embeddedFont>
    <p:embeddedFont>
      <p:font typeface="Montserrat Heavy" panose="020B0604020202020204" charset="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71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5.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16.sv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4.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grpSp>
        <p:nvGrpSpPr>
          <p:cNvPr id="2" name="Group 2"/>
          <p:cNvGrpSpPr/>
          <p:nvPr/>
        </p:nvGrpSpPr>
        <p:grpSpPr>
          <a:xfrm>
            <a:off x="6347056" y="0"/>
            <a:ext cx="6403297" cy="10474402"/>
            <a:chOff x="0" y="0"/>
            <a:chExt cx="1686465" cy="2758690"/>
          </a:xfrm>
        </p:grpSpPr>
        <p:sp>
          <p:nvSpPr>
            <p:cNvPr id="3" name="Freeform 3"/>
            <p:cNvSpPr/>
            <p:nvPr/>
          </p:nvSpPr>
          <p:spPr>
            <a:xfrm>
              <a:off x="0" y="0"/>
              <a:ext cx="1686465" cy="2758690"/>
            </a:xfrm>
            <a:custGeom>
              <a:avLst/>
              <a:gdLst/>
              <a:ahLst/>
              <a:cxnLst/>
              <a:rect l="l" t="t" r="r" b="b"/>
              <a:pathLst>
                <a:path w="1686465" h="2758690">
                  <a:moveTo>
                    <a:pt x="0" y="0"/>
                  </a:moveTo>
                  <a:lnTo>
                    <a:pt x="1686465" y="0"/>
                  </a:lnTo>
                  <a:lnTo>
                    <a:pt x="1686465" y="2758690"/>
                  </a:lnTo>
                  <a:lnTo>
                    <a:pt x="0" y="2758690"/>
                  </a:lnTo>
                  <a:close/>
                </a:path>
              </a:pathLst>
            </a:custGeom>
            <a:gradFill rotWithShape="1">
              <a:gsLst>
                <a:gs pos="0">
                  <a:srgbClr val="F5F5F5">
                    <a:alpha val="100000"/>
                  </a:srgbClr>
                </a:gs>
                <a:gs pos="50000">
                  <a:srgbClr val="F5F5F5">
                    <a:alpha val="62500"/>
                  </a:srgbClr>
                </a:gs>
                <a:gs pos="100000">
                  <a:srgbClr val="F5F5F5">
                    <a:alpha val="0"/>
                  </a:srgbClr>
                </a:gs>
              </a:gsLst>
              <a:lin ang="0"/>
            </a:gradFill>
          </p:spPr>
        </p:sp>
        <p:sp>
          <p:nvSpPr>
            <p:cNvPr id="4" name="TextBox 4"/>
            <p:cNvSpPr txBox="1"/>
            <p:nvPr/>
          </p:nvSpPr>
          <p:spPr>
            <a:xfrm>
              <a:off x="0" y="-38100"/>
              <a:ext cx="1686465" cy="279679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81262" y="6149011"/>
            <a:ext cx="4729655" cy="4114800"/>
          </a:xfrm>
          <a:custGeom>
            <a:avLst/>
            <a:gdLst/>
            <a:ahLst/>
            <a:cxnLst/>
            <a:rect l="l" t="t" r="r" b="b"/>
            <a:pathLst>
              <a:path w="4729655" h="4114800">
                <a:moveTo>
                  <a:pt x="0" y="0"/>
                </a:moveTo>
                <a:lnTo>
                  <a:pt x="4729655" y="0"/>
                </a:lnTo>
                <a:lnTo>
                  <a:pt x="4729655"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0869905" y="1412888"/>
            <a:ext cx="2310176" cy="8850923"/>
            <a:chOff x="0" y="0"/>
            <a:chExt cx="660400" cy="2530175"/>
          </a:xfrm>
        </p:grpSpPr>
        <p:sp>
          <p:nvSpPr>
            <p:cNvPr id="7" name="Freeform 7"/>
            <p:cNvSpPr/>
            <p:nvPr/>
          </p:nvSpPr>
          <p:spPr>
            <a:xfrm>
              <a:off x="0" y="0"/>
              <a:ext cx="660400" cy="2530175"/>
            </a:xfrm>
            <a:custGeom>
              <a:avLst/>
              <a:gdLst/>
              <a:ahLst/>
              <a:cxnLst/>
              <a:rect l="l" t="t" r="r" b="b"/>
              <a:pathLst>
                <a:path w="660400" h="2530175">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66650"/>
                  </a:cubicBezTo>
                  <a:lnTo>
                    <a:pt x="660400" y="2530175"/>
                  </a:lnTo>
                  <a:lnTo>
                    <a:pt x="0" y="2530175"/>
                  </a:lnTo>
                  <a:lnTo>
                    <a:pt x="0" y="368255"/>
                  </a:lnTo>
                  <a:cubicBezTo>
                    <a:pt x="1782" y="185660"/>
                    <a:pt x="93019" y="64045"/>
                    <a:pt x="220252" y="19070"/>
                  </a:cubicBezTo>
                  <a:close/>
                </a:path>
              </a:pathLst>
            </a:custGeom>
            <a:blipFill>
              <a:blip r:embed="rId4"/>
              <a:stretch>
                <a:fillRect l="-104364" r="-371374"/>
              </a:stretch>
            </a:blipFill>
          </p:spPr>
        </p:sp>
      </p:grpSp>
      <p:grpSp>
        <p:nvGrpSpPr>
          <p:cNvPr id="8" name="Group 8"/>
          <p:cNvGrpSpPr/>
          <p:nvPr/>
        </p:nvGrpSpPr>
        <p:grpSpPr>
          <a:xfrm>
            <a:off x="15977824" y="1436077"/>
            <a:ext cx="2310176" cy="8850923"/>
            <a:chOff x="0" y="0"/>
            <a:chExt cx="660400" cy="2530175"/>
          </a:xfrm>
        </p:grpSpPr>
        <p:sp>
          <p:nvSpPr>
            <p:cNvPr id="9" name="Freeform 9"/>
            <p:cNvSpPr/>
            <p:nvPr/>
          </p:nvSpPr>
          <p:spPr>
            <a:xfrm>
              <a:off x="0" y="0"/>
              <a:ext cx="660400" cy="2530175"/>
            </a:xfrm>
            <a:custGeom>
              <a:avLst/>
              <a:gdLst/>
              <a:ahLst/>
              <a:cxnLst/>
              <a:rect l="l" t="t" r="r" b="b"/>
              <a:pathLst>
                <a:path w="660400" h="2530175">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66650"/>
                  </a:cubicBezTo>
                  <a:lnTo>
                    <a:pt x="660400" y="2530175"/>
                  </a:lnTo>
                  <a:lnTo>
                    <a:pt x="0" y="2530175"/>
                  </a:lnTo>
                  <a:lnTo>
                    <a:pt x="0" y="368255"/>
                  </a:lnTo>
                  <a:cubicBezTo>
                    <a:pt x="1782" y="185660"/>
                    <a:pt x="93019" y="64045"/>
                    <a:pt x="220252" y="19070"/>
                  </a:cubicBezTo>
                  <a:close/>
                </a:path>
              </a:pathLst>
            </a:custGeom>
            <a:blipFill>
              <a:blip r:embed="rId4"/>
              <a:stretch>
                <a:fillRect l="-371374" r="-104364"/>
              </a:stretch>
            </a:blipFill>
          </p:spPr>
        </p:sp>
      </p:grpSp>
      <p:grpSp>
        <p:nvGrpSpPr>
          <p:cNvPr id="10" name="Group 10"/>
          <p:cNvGrpSpPr/>
          <p:nvPr/>
        </p:nvGrpSpPr>
        <p:grpSpPr>
          <a:xfrm>
            <a:off x="13396946" y="1260177"/>
            <a:ext cx="2310176" cy="8850923"/>
            <a:chOff x="0" y="0"/>
            <a:chExt cx="660400" cy="2530175"/>
          </a:xfrm>
        </p:grpSpPr>
        <p:sp>
          <p:nvSpPr>
            <p:cNvPr id="11" name="Freeform 11"/>
            <p:cNvSpPr/>
            <p:nvPr/>
          </p:nvSpPr>
          <p:spPr>
            <a:xfrm>
              <a:off x="0" y="0"/>
              <a:ext cx="660400" cy="2530175"/>
            </a:xfrm>
            <a:custGeom>
              <a:avLst/>
              <a:gdLst/>
              <a:ahLst/>
              <a:cxnLst/>
              <a:rect l="l" t="t" r="r" b="b"/>
              <a:pathLst>
                <a:path w="660400" h="2530175">
                  <a:moveTo>
                    <a:pt x="220252" y="2511106"/>
                  </a:moveTo>
                  <a:cubicBezTo>
                    <a:pt x="254109" y="2522619"/>
                    <a:pt x="292600" y="2530175"/>
                    <a:pt x="330378" y="2530175"/>
                  </a:cubicBezTo>
                  <a:cubicBezTo>
                    <a:pt x="368157" y="2530175"/>
                    <a:pt x="404509" y="2523698"/>
                    <a:pt x="438009" y="2512184"/>
                  </a:cubicBezTo>
                  <a:cubicBezTo>
                    <a:pt x="438723" y="2511824"/>
                    <a:pt x="439435" y="2511824"/>
                    <a:pt x="440148" y="2511465"/>
                  </a:cubicBezTo>
                  <a:cubicBezTo>
                    <a:pt x="565955" y="2465410"/>
                    <a:pt x="658618" y="2343796"/>
                    <a:pt x="660400" y="2163525"/>
                  </a:cubicBezTo>
                  <a:lnTo>
                    <a:pt x="660400" y="0"/>
                  </a:lnTo>
                  <a:lnTo>
                    <a:pt x="0" y="0"/>
                  </a:lnTo>
                  <a:lnTo>
                    <a:pt x="0" y="2161919"/>
                  </a:lnTo>
                  <a:cubicBezTo>
                    <a:pt x="1782" y="2344515"/>
                    <a:pt x="93019" y="2466130"/>
                    <a:pt x="220252" y="2511106"/>
                  </a:cubicBezTo>
                  <a:close/>
                </a:path>
              </a:pathLst>
            </a:custGeom>
            <a:blipFill>
              <a:blip r:embed="rId4"/>
              <a:stretch>
                <a:fillRect l="-237869" r="-237869"/>
              </a:stretch>
            </a:blipFill>
          </p:spPr>
        </p:sp>
      </p:grpSp>
      <p:sp>
        <p:nvSpPr>
          <p:cNvPr id="12" name="Freeform 12"/>
          <p:cNvSpPr/>
          <p:nvPr/>
        </p:nvSpPr>
        <p:spPr>
          <a:xfrm>
            <a:off x="448285" y="0"/>
            <a:ext cx="9421357" cy="4510475"/>
          </a:xfrm>
          <a:custGeom>
            <a:avLst/>
            <a:gdLst/>
            <a:ahLst/>
            <a:cxnLst/>
            <a:rect l="l" t="t" r="r" b="b"/>
            <a:pathLst>
              <a:path w="9421357" h="4510475">
                <a:moveTo>
                  <a:pt x="0" y="0"/>
                </a:moveTo>
                <a:lnTo>
                  <a:pt x="9421358" y="0"/>
                </a:lnTo>
                <a:lnTo>
                  <a:pt x="9421358" y="4510475"/>
                </a:lnTo>
                <a:lnTo>
                  <a:pt x="0" y="4510475"/>
                </a:lnTo>
                <a:lnTo>
                  <a:pt x="0" y="0"/>
                </a:lnTo>
                <a:close/>
              </a:path>
            </a:pathLst>
          </a:custGeom>
          <a:blipFill>
            <a:blip r:embed="rId5"/>
            <a:stretch>
              <a:fillRect/>
            </a:stretch>
          </a:blipFill>
        </p:spPr>
      </p:sp>
      <p:sp>
        <p:nvSpPr>
          <p:cNvPr id="13" name="TextBox 13"/>
          <p:cNvSpPr txBox="1"/>
          <p:nvPr/>
        </p:nvSpPr>
        <p:spPr>
          <a:xfrm>
            <a:off x="448285" y="4727687"/>
            <a:ext cx="9892508" cy="3478724"/>
          </a:xfrm>
          <a:prstGeom prst="rect">
            <a:avLst/>
          </a:prstGeom>
        </p:spPr>
        <p:txBody>
          <a:bodyPr lIns="0" tIns="0" rIns="0" bIns="0" rtlCol="0" anchor="t">
            <a:spAutoFit/>
          </a:bodyPr>
          <a:lstStyle/>
          <a:p>
            <a:pPr algn="ctr">
              <a:lnSpc>
                <a:spcPts val="9238"/>
              </a:lnSpc>
            </a:pPr>
            <a:r>
              <a:rPr lang="en-US" sz="6371" b="1">
                <a:solidFill>
                  <a:srgbClr val="2C039A"/>
                </a:solidFill>
                <a:latin typeface="Montserrat Bold"/>
                <a:ea typeface="Montserrat Bold"/>
                <a:cs typeface="Montserrat Bold"/>
                <a:sym typeface="Montserrat Bold"/>
              </a:rPr>
              <a:t>INTERNATIONAL FESTIVALS AND CULTURAL DIVERSITY</a:t>
            </a:r>
          </a:p>
        </p:txBody>
      </p:sp>
      <p:sp>
        <p:nvSpPr>
          <p:cNvPr id="14" name="TextBox 14"/>
          <p:cNvSpPr txBox="1"/>
          <p:nvPr/>
        </p:nvSpPr>
        <p:spPr>
          <a:xfrm>
            <a:off x="638046" y="8639159"/>
            <a:ext cx="9512987" cy="514350"/>
          </a:xfrm>
          <a:prstGeom prst="rect">
            <a:avLst/>
          </a:prstGeom>
        </p:spPr>
        <p:txBody>
          <a:bodyPr lIns="0" tIns="0" rIns="0" bIns="0" rtlCol="0" anchor="t">
            <a:spAutoFit/>
          </a:bodyPr>
          <a:lstStyle/>
          <a:p>
            <a:pPr algn="l">
              <a:lnSpc>
                <a:spcPts val="4200"/>
              </a:lnSpc>
            </a:pPr>
            <a:r>
              <a:rPr lang="en-US" sz="3000">
                <a:solidFill>
                  <a:srgbClr val="030504"/>
                </a:solidFill>
                <a:latin typeface="Montserrat"/>
                <a:ea typeface="Montserrat"/>
                <a:cs typeface="Montserrat"/>
                <a:sym typeface="Montserrat"/>
              </a:rPr>
              <a:t>Exploring the Power of Unity Through Diversity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rot="-5400000" flipV="1">
            <a:off x="2083682" y="6104517"/>
            <a:ext cx="1641345" cy="3370559"/>
          </a:xfrm>
          <a:custGeom>
            <a:avLst/>
            <a:gdLst/>
            <a:ahLst/>
            <a:cxnLst/>
            <a:rect l="l" t="t" r="r" b="b"/>
            <a:pathLst>
              <a:path w="1641345" h="3370559">
                <a:moveTo>
                  <a:pt x="0" y="3370559"/>
                </a:moveTo>
                <a:lnTo>
                  <a:pt x="1641345" y="3370559"/>
                </a:lnTo>
                <a:lnTo>
                  <a:pt x="1641345" y="0"/>
                </a:lnTo>
                <a:lnTo>
                  <a:pt x="0" y="0"/>
                </a:lnTo>
                <a:lnTo>
                  <a:pt x="0" y="3370559"/>
                </a:lnTo>
                <a:close/>
              </a:path>
            </a:pathLst>
          </a:custGeom>
          <a:blipFill>
            <a:blip r:embed="rId2">
              <a:alphaModFix amt="64000"/>
            </a:blip>
            <a:stretch>
              <a:fillRect l="-1702"/>
            </a:stretch>
          </a:blipFill>
        </p:spPr>
      </p:sp>
      <p:sp>
        <p:nvSpPr>
          <p:cNvPr id="3" name="Freeform 3"/>
          <p:cNvSpPr/>
          <p:nvPr/>
        </p:nvSpPr>
        <p:spPr>
          <a:xfrm rot="-5400000" flipV="1">
            <a:off x="12350599" y="6104517"/>
            <a:ext cx="1641345" cy="3370559"/>
          </a:xfrm>
          <a:custGeom>
            <a:avLst/>
            <a:gdLst/>
            <a:ahLst/>
            <a:cxnLst/>
            <a:rect l="l" t="t" r="r" b="b"/>
            <a:pathLst>
              <a:path w="1641345" h="3370559">
                <a:moveTo>
                  <a:pt x="0" y="3370559"/>
                </a:moveTo>
                <a:lnTo>
                  <a:pt x="1641345" y="3370559"/>
                </a:lnTo>
                <a:lnTo>
                  <a:pt x="1641345" y="0"/>
                </a:lnTo>
                <a:lnTo>
                  <a:pt x="0" y="0"/>
                </a:lnTo>
                <a:lnTo>
                  <a:pt x="0" y="3370559"/>
                </a:lnTo>
                <a:close/>
              </a:path>
            </a:pathLst>
          </a:custGeom>
          <a:blipFill>
            <a:blip r:embed="rId2">
              <a:alphaModFix amt="64000"/>
            </a:blip>
            <a:stretch>
              <a:fillRect l="-1702"/>
            </a:stretch>
          </a:blipFill>
        </p:spPr>
      </p:sp>
      <p:grpSp>
        <p:nvGrpSpPr>
          <p:cNvPr id="4" name="Group 4"/>
          <p:cNvGrpSpPr/>
          <p:nvPr/>
        </p:nvGrpSpPr>
        <p:grpSpPr>
          <a:xfrm rot="672942">
            <a:off x="629641" y="2414200"/>
            <a:ext cx="5135656" cy="5166071"/>
            <a:chOff x="0" y="0"/>
            <a:chExt cx="816338" cy="821172"/>
          </a:xfrm>
        </p:grpSpPr>
        <p:sp>
          <p:nvSpPr>
            <p:cNvPr id="5" name="Freeform 5"/>
            <p:cNvSpPr/>
            <p:nvPr/>
          </p:nvSpPr>
          <p:spPr>
            <a:xfrm rot="-697555">
              <a:off x="-74368" y="-73831"/>
              <a:ext cx="965073" cy="968834"/>
            </a:xfrm>
            <a:custGeom>
              <a:avLst/>
              <a:gdLst/>
              <a:ahLst/>
              <a:cxnLst/>
              <a:rect l="l" t="t" r="r" b="b"/>
              <a:pathLst>
                <a:path w="965073" h="968834">
                  <a:moveTo>
                    <a:pt x="165484" y="0"/>
                  </a:moveTo>
                  <a:lnTo>
                    <a:pt x="965073" y="164509"/>
                  </a:lnTo>
                  <a:lnTo>
                    <a:pt x="799590" y="968834"/>
                  </a:lnTo>
                  <a:lnTo>
                    <a:pt x="0" y="804325"/>
                  </a:lnTo>
                  <a:close/>
                </a:path>
              </a:pathLst>
            </a:custGeom>
            <a:blipFill>
              <a:blip r:embed="rId3"/>
              <a:stretch>
                <a:fillRect l="-23411" r="-23411"/>
              </a:stretch>
            </a:blipFill>
            <a:ln w="38100" cap="sq">
              <a:solidFill>
                <a:srgbClr val="000000"/>
              </a:solidFill>
              <a:prstDash val="solid"/>
              <a:miter/>
            </a:ln>
          </p:spPr>
        </p:sp>
      </p:grpSp>
      <p:grpSp>
        <p:nvGrpSpPr>
          <p:cNvPr id="6" name="Group 6"/>
          <p:cNvGrpSpPr/>
          <p:nvPr/>
        </p:nvGrpSpPr>
        <p:grpSpPr>
          <a:xfrm rot="795321">
            <a:off x="11448581" y="2997632"/>
            <a:ext cx="4898248" cy="4927257"/>
            <a:chOff x="0" y="0"/>
            <a:chExt cx="816338" cy="821172"/>
          </a:xfrm>
        </p:grpSpPr>
        <p:sp>
          <p:nvSpPr>
            <p:cNvPr id="7" name="Freeform 7"/>
            <p:cNvSpPr/>
            <p:nvPr/>
          </p:nvSpPr>
          <p:spPr>
            <a:xfrm rot="-789936">
              <a:off x="-82789" y="-82175"/>
              <a:ext cx="981916" cy="985523"/>
            </a:xfrm>
            <a:custGeom>
              <a:avLst/>
              <a:gdLst/>
              <a:ahLst/>
              <a:cxnLst/>
              <a:rect l="l" t="t" r="r" b="b"/>
              <a:pathLst>
                <a:path w="981916" h="985523">
                  <a:moveTo>
                    <a:pt x="187035" y="0"/>
                  </a:moveTo>
                  <a:lnTo>
                    <a:pt x="981916" y="185934"/>
                  </a:lnTo>
                  <a:lnTo>
                    <a:pt x="794880" y="985522"/>
                  </a:lnTo>
                  <a:lnTo>
                    <a:pt x="0" y="799588"/>
                  </a:lnTo>
                  <a:close/>
                </a:path>
              </a:pathLst>
            </a:custGeom>
            <a:blipFill>
              <a:blip r:embed="rId4"/>
              <a:stretch>
                <a:fillRect l="-25322" r="-25322"/>
              </a:stretch>
            </a:blipFill>
            <a:ln w="38100" cap="sq">
              <a:solidFill>
                <a:srgbClr val="000000"/>
              </a:solidFill>
              <a:prstDash val="solid"/>
              <a:miter/>
            </a:ln>
          </p:spPr>
        </p:sp>
      </p:grpSp>
      <p:grpSp>
        <p:nvGrpSpPr>
          <p:cNvPr id="8" name="Group 8"/>
          <p:cNvGrpSpPr/>
          <p:nvPr/>
        </p:nvGrpSpPr>
        <p:grpSpPr>
          <a:xfrm>
            <a:off x="13606855" y="2171140"/>
            <a:ext cx="1249696" cy="1249696"/>
            <a:chOff x="0" y="0"/>
            <a:chExt cx="1666261" cy="1666261"/>
          </a:xfrm>
        </p:grpSpPr>
        <p:grpSp>
          <p:nvGrpSpPr>
            <p:cNvPr id="9" name="Group 9"/>
            <p:cNvGrpSpPr/>
            <p:nvPr/>
          </p:nvGrpSpPr>
          <p:grpSpPr>
            <a:xfrm>
              <a:off x="0" y="0"/>
              <a:ext cx="1666261" cy="166626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FCE"/>
              </a:solidFill>
            </p:spPr>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3500"/>
                  </a:lnSpc>
                </a:pPr>
                <a:endParaRPr/>
              </a:p>
            </p:txBody>
          </p:sp>
        </p:grpSp>
        <p:sp>
          <p:nvSpPr>
            <p:cNvPr id="12" name="Freeform 12"/>
            <p:cNvSpPr/>
            <p:nvPr/>
          </p:nvSpPr>
          <p:spPr>
            <a:xfrm rot="5400000">
              <a:off x="589784" y="541279"/>
              <a:ext cx="486693" cy="727621"/>
            </a:xfrm>
            <a:custGeom>
              <a:avLst/>
              <a:gdLst/>
              <a:ahLst/>
              <a:cxnLst/>
              <a:rect l="l" t="t" r="r" b="b"/>
              <a:pathLst>
                <a:path w="486693" h="727621">
                  <a:moveTo>
                    <a:pt x="0" y="0"/>
                  </a:moveTo>
                  <a:lnTo>
                    <a:pt x="486693" y="0"/>
                  </a:lnTo>
                  <a:lnTo>
                    <a:pt x="486693" y="727621"/>
                  </a:lnTo>
                  <a:lnTo>
                    <a:pt x="0" y="727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grpSp>
        <p:nvGrpSpPr>
          <p:cNvPr id="13" name="Group 13"/>
          <p:cNvGrpSpPr/>
          <p:nvPr/>
        </p:nvGrpSpPr>
        <p:grpSpPr>
          <a:xfrm>
            <a:off x="667198" y="8610469"/>
            <a:ext cx="5997465" cy="1022681"/>
            <a:chOff x="0" y="0"/>
            <a:chExt cx="7996620" cy="1363575"/>
          </a:xfrm>
        </p:grpSpPr>
        <p:grpSp>
          <p:nvGrpSpPr>
            <p:cNvPr id="14" name="Group 14"/>
            <p:cNvGrpSpPr/>
            <p:nvPr/>
          </p:nvGrpSpPr>
          <p:grpSpPr>
            <a:xfrm>
              <a:off x="0" y="0"/>
              <a:ext cx="1206156" cy="1206156"/>
              <a:chOff x="0" y="0"/>
              <a:chExt cx="230413" cy="230413"/>
            </a:xfrm>
          </p:grpSpPr>
          <p:sp>
            <p:nvSpPr>
              <p:cNvPr id="15" name="Freeform 15"/>
              <p:cNvSpPr/>
              <p:nvPr/>
            </p:nvSpPr>
            <p:spPr>
              <a:xfrm>
                <a:off x="0" y="0"/>
                <a:ext cx="230413" cy="230413"/>
              </a:xfrm>
              <a:custGeom>
                <a:avLst/>
                <a:gdLst/>
                <a:ahLst/>
                <a:cxnLst/>
                <a:rect l="l" t="t" r="r" b="b"/>
                <a:pathLst>
                  <a:path w="230413" h="230413">
                    <a:moveTo>
                      <a:pt x="0" y="0"/>
                    </a:moveTo>
                    <a:lnTo>
                      <a:pt x="230413" y="0"/>
                    </a:lnTo>
                    <a:lnTo>
                      <a:pt x="230413" y="230413"/>
                    </a:lnTo>
                    <a:lnTo>
                      <a:pt x="0" y="230413"/>
                    </a:lnTo>
                    <a:close/>
                  </a:path>
                </a:pathLst>
              </a:custGeom>
              <a:solidFill>
                <a:srgbClr val="2C039A"/>
              </a:solidFill>
            </p:spPr>
          </p:sp>
          <p:sp>
            <p:nvSpPr>
              <p:cNvPr id="16" name="TextBox 16"/>
              <p:cNvSpPr txBox="1"/>
              <p:nvPr/>
            </p:nvSpPr>
            <p:spPr>
              <a:xfrm>
                <a:off x="0" y="-57150"/>
                <a:ext cx="230413" cy="287563"/>
              </a:xfrm>
              <a:prstGeom prst="rect">
                <a:avLst/>
              </a:prstGeom>
            </p:spPr>
            <p:txBody>
              <a:bodyPr lIns="50800" tIns="50800" rIns="50800" bIns="50800" rtlCol="0" anchor="ctr"/>
              <a:lstStyle/>
              <a:p>
                <a:pPr algn="ctr">
                  <a:lnSpc>
                    <a:spcPts val="3500"/>
                  </a:lnSpc>
                </a:pPr>
                <a:endParaRPr/>
              </a:p>
            </p:txBody>
          </p:sp>
        </p:grpSp>
        <p:sp>
          <p:nvSpPr>
            <p:cNvPr id="17" name="Freeform 17"/>
            <p:cNvSpPr/>
            <p:nvPr/>
          </p:nvSpPr>
          <p:spPr>
            <a:xfrm>
              <a:off x="401424" y="301599"/>
              <a:ext cx="403308" cy="602959"/>
            </a:xfrm>
            <a:custGeom>
              <a:avLst/>
              <a:gdLst/>
              <a:ahLst/>
              <a:cxnLst/>
              <a:rect l="l" t="t" r="r" b="b"/>
              <a:pathLst>
                <a:path w="403308" h="602959">
                  <a:moveTo>
                    <a:pt x="0" y="0"/>
                  </a:moveTo>
                  <a:lnTo>
                    <a:pt x="403308" y="0"/>
                  </a:lnTo>
                  <a:lnTo>
                    <a:pt x="403308" y="602958"/>
                  </a:lnTo>
                  <a:lnTo>
                    <a:pt x="0" y="6029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TextBox 18"/>
            <p:cNvSpPr txBox="1"/>
            <p:nvPr/>
          </p:nvSpPr>
          <p:spPr>
            <a:xfrm>
              <a:off x="1589167" y="-14375"/>
              <a:ext cx="6407453" cy="1377950"/>
            </a:xfrm>
            <a:prstGeom prst="rect">
              <a:avLst/>
            </a:prstGeom>
          </p:spPr>
          <p:txBody>
            <a:bodyPr lIns="0" tIns="0" rIns="0" bIns="0" rtlCol="0" anchor="t">
              <a:spAutoFit/>
            </a:bodyPr>
            <a:lstStyle/>
            <a:p>
              <a:pPr algn="l">
                <a:lnSpc>
                  <a:spcPts val="4200"/>
                </a:lnSpc>
              </a:pPr>
              <a:r>
                <a:rPr lang="en-US" sz="3000">
                  <a:solidFill>
                    <a:srgbClr val="2C039A"/>
                  </a:solidFill>
                  <a:latin typeface="Montserrat"/>
                  <a:ea typeface="Montserrat"/>
                  <a:cs typeface="Montserrat"/>
                  <a:sym typeface="Montserrat"/>
                </a:rPr>
                <a:t>A traditional Indian festival</a:t>
              </a:r>
            </a:p>
          </p:txBody>
        </p:sp>
      </p:grpSp>
      <p:grpSp>
        <p:nvGrpSpPr>
          <p:cNvPr id="19" name="Group 19"/>
          <p:cNvGrpSpPr/>
          <p:nvPr/>
        </p:nvGrpSpPr>
        <p:grpSpPr>
          <a:xfrm>
            <a:off x="3339938" y="2171140"/>
            <a:ext cx="1249696" cy="1249696"/>
            <a:chOff x="0" y="0"/>
            <a:chExt cx="1666261" cy="1666261"/>
          </a:xfrm>
        </p:grpSpPr>
        <p:grpSp>
          <p:nvGrpSpPr>
            <p:cNvPr id="20" name="Group 20"/>
            <p:cNvGrpSpPr/>
            <p:nvPr/>
          </p:nvGrpSpPr>
          <p:grpSpPr>
            <a:xfrm>
              <a:off x="0" y="0"/>
              <a:ext cx="1666261" cy="166626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FCE"/>
              </a:solidFill>
            </p:spPr>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3500"/>
                  </a:lnSpc>
                </a:pPr>
                <a:endParaRPr/>
              </a:p>
            </p:txBody>
          </p:sp>
        </p:grpSp>
        <p:sp>
          <p:nvSpPr>
            <p:cNvPr id="23" name="Freeform 23"/>
            <p:cNvSpPr/>
            <p:nvPr/>
          </p:nvSpPr>
          <p:spPr>
            <a:xfrm rot="5400000">
              <a:off x="589784" y="517648"/>
              <a:ext cx="486693" cy="727621"/>
            </a:xfrm>
            <a:custGeom>
              <a:avLst/>
              <a:gdLst/>
              <a:ahLst/>
              <a:cxnLst/>
              <a:rect l="l" t="t" r="r" b="b"/>
              <a:pathLst>
                <a:path w="486693" h="727621">
                  <a:moveTo>
                    <a:pt x="0" y="0"/>
                  </a:moveTo>
                  <a:lnTo>
                    <a:pt x="486693" y="0"/>
                  </a:lnTo>
                  <a:lnTo>
                    <a:pt x="486693" y="727621"/>
                  </a:lnTo>
                  <a:lnTo>
                    <a:pt x="0" y="727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grpSp>
        <p:nvGrpSpPr>
          <p:cNvPr id="24" name="Group 24"/>
          <p:cNvGrpSpPr/>
          <p:nvPr/>
        </p:nvGrpSpPr>
        <p:grpSpPr>
          <a:xfrm>
            <a:off x="10294823" y="8610469"/>
            <a:ext cx="6214064" cy="1023840"/>
            <a:chOff x="0" y="0"/>
            <a:chExt cx="8285419" cy="1365120"/>
          </a:xfrm>
        </p:grpSpPr>
        <p:grpSp>
          <p:nvGrpSpPr>
            <p:cNvPr id="25" name="Group 25"/>
            <p:cNvGrpSpPr/>
            <p:nvPr/>
          </p:nvGrpSpPr>
          <p:grpSpPr>
            <a:xfrm>
              <a:off x="0" y="0"/>
              <a:ext cx="1249717" cy="1249717"/>
              <a:chOff x="0" y="0"/>
              <a:chExt cx="230413" cy="230413"/>
            </a:xfrm>
          </p:grpSpPr>
          <p:sp>
            <p:nvSpPr>
              <p:cNvPr id="26" name="Freeform 26"/>
              <p:cNvSpPr/>
              <p:nvPr/>
            </p:nvSpPr>
            <p:spPr>
              <a:xfrm>
                <a:off x="0" y="0"/>
                <a:ext cx="230413" cy="230413"/>
              </a:xfrm>
              <a:custGeom>
                <a:avLst/>
                <a:gdLst/>
                <a:ahLst/>
                <a:cxnLst/>
                <a:rect l="l" t="t" r="r" b="b"/>
                <a:pathLst>
                  <a:path w="230413" h="230413">
                    <a:moveTo>
                      <a:pt x="0" y="0"/>
                    </a:moveTo>
                    <a:lnTo>
                      <a:pt x="230413" y="0"/>
                    </a:lnTo>
                    <a:lnTo>
                      <a:pt x="230413" y="230413"/>
                    </a:lnTo>
                    <a:lnTo>
                      <a:pt x="0" y="230413"/>
                    </a:lnTo>
                    <a:close/>
                  </a:path>
                </a:pathLst>
              </a:custGeom>
              <a:solidFill>
                <a:srgbClr val="2C039A"/>
              </a:solidFill>
            </p:spPr>
          </p:sp>
          <p:sp>
            <p:nvSpPr>
              <p:cNvPr id="27" name="TextBox 27"/>
              <p:cNvSpPr txBox="1"/>
              <p:nvPr/>
            </p:nvSpPr>
            <p:spPr>
              <a:xfrm>
                <a:off x="0" y="-47625"/>
                <a:ext cx="230413" cy="278038"/>
              </a:xfrm>
              <a:prstGeom prst="rect">
                <a:avLst/>
              </a:prstGeom>
            </p:spPr>
            <p:txBody>
              <a:bodyPr lIns="50800" tIns="50800" rIns="50800" bIns="50800" rtlCol="0" anchor="ctr"/>
              <a:lstStyle/>
              <a:p>
                <a:pPr algn="ctr">
                  <a:lnSpc>
                    <a:spcPts val="3779"/>
                  </a:lnSpc>
                </a:pPr>
                <a:endParaRPr/>
              </a:p>
            </p:txBody>
          </p:sp>
        </p:grpSp>
        <p:sp>
          <p:nvSpPr>
            <p:cNvPr id="28" name="Freeform 28"/>
            <p:cNvSpPr/>
            <p:nvPr/>
          </p:nvSpPr>
          <p:spPr>
            <a:xfrm>
              <a:off x="415921" y="312491"/>
              <a:ext cx="417874" cy="624735"/>
            </a:xfrm>
            <a:custGeom>
              <a:avLst/>
              <a:gdLst/>
              <a:ahLst/>
              <a:cxnLst/>
              <a:rect l="l" t="t" r="r" b="b"/>
              <a:pathLst>
                <a:path w="417874" h="624735">
                  <a:moveTo>
                    <a:pt x="0" y="0"/>
                  </a:moveTo>
                  <a:lnTo>
                    <a:pt x="417874" y="0"/>
                  </a:lnTo>
                  <a:lnTo>
                    <a:pt x="417874" y="624735"/>
                  </a:lnTo>
                  <a:lnTo>
                    <a:pt x="0" y="6247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TextBox 29"/>
            <p:cNvSpPr txBox="1"/>
            <p:nvPr/>
          </p:nvSpPr>
          <p:spPr>
            <a:xfrm>
              <a:off x="1646560" y="-12830"/>
              <a:ext cx="6638858" cy="1377950"/>
            </a:xfrm>
            <a:prstGeom prst="rect">
              <a:avLst/>
            </a:prstGeom>
          </p:spPr>
          <p:txBody>
            <a:bodyPr lIns="0" tIns="0" rIns="0" bIns="0" rtlCol="0" anchor="t">
              <a:spAutoFit/>
            </a:bodyPr>
            <a:lstStyle/>
            <a:p>
              <a:pPr algn="l">
                <a:lnSpc>
                  <a:spcPts val="4200"/>
                </a:lnSpc>
              </a:pPr>
              <a:r>
                <a:rPr lang="en-US" sz="3000">
                  <a:solidFill>
                    <a:srgbClr val="2C039A"/>
                  </a:solidFill>
                  <a:latin typeface="Montserrat"/>
                  <a:ea typeface="Montserrat"/>
                  <a:cs typeface="Montserrat"/>
                  <a:sym typeface="Montserrat"/>
                </a:rPr>
                <a:t>It takes place in Buñol, Spain</a:t>
              </a:r>
            </a:p>
          </p:txBody>
        </p:sp>
      </p:grpSp>
      <p:sp>
        <p:nvSpPr>
          <p:cNvPr id="30" name="Freeform 30"/>
          <p:cNvSpPr/>
          <p:nvPr/>
        </p:nvSpPr>
        <p:spPr>
          <a:xfrm>
            <a:off x="16846468" y="-676774"/>
            <a:ext cx="1872423" cy="5674010"/>
          </a:xfrm>
          <a:custGeom>
            <a:avLst/>
            <a:gdLst/>
            <a:ahLst/>
            <a:cxnLst/>
            <a:rect l="l" t="t" r="r" b="b"/>
            <a:pathLst>
              <a:path w="1872423" h="5674010">
                <a:moveTo>
                  <a:pt x="0" y="0"/>
                </a:moveTo>
                <a:lnTo>
                  <a:pt x="1872423" y="0"/>
                </a:lnTo>
                <a:lnTo>
                  <a:pt x="1872423" y="5674010"/>
                </a:lnTo>
                <a:lnTo>
                  <a:pt x="0" y="5674010"/>
                </a:lnTo>
                <a:lnTo>
                  <a:pt x="0" y="0"/>
                </a:lnTo>
                <a:close/>
              </a:path>
            </a:pathLst>
          </a:custGeom>
          <a:blipFill>
            <a:blip r:embed="rId9"/>
            <a:stretch>
              <a:fillRect/>
            </a:stretch>
          </a:blipFill>
        </p:spPr>
      </p:sp>
      <p:sp>
        <p:nvSpPr>
          <p:cNvPr id="31" name="Freeform 31"/>
          <p:cNvSpPr/>
          <p:nvPr/>
        </p:nvSpPr>
        <p:spPr>
          <a:xfrm>
            <a:off x="15115797" y="809198"/>
            <a:ext cx="2143503" cy="2307944"/>
          </a:xfrm>
          <a:custGeom>
            <a:avLst/>
            <a:gdLst/>
            <a:ahLst/>
            <a:cxnLst/>
            <a:rect l="l" t="t" r="r" b="b"/>
            <a:pathLst>
              <a:path w="2143503" h="2307944">
                <a:moveTo>
                  <a:pt x="0" y="0"/>
                </a:moveTo>
                <a:lnTo>
                  <a:pt x="2143503" y="0"/>
                </a:lnTo>
                <a:lnTo>
                  <a:pt x="2143503" y="2307944"/>
                </a:lnTo>
                <a:lnTo>
                  <a:pt x="0" y="2307944"/>
                </a:lnTo>
                <a:lnTo>
                  <a:pt x="0" y="0"/>
                </a:lnTo>
                <a:close/>
              </a:path>
            </a:pathLst>
          </a:custGeom>
          <a:blipFill>
            <a:blip r:embed="rId10"/>
            <a:stretch>
              <a:fillRect/>
            </a:stretch>
          </a:blipFill>
        </p:spPr>
      </p:sp>
      <p:sp>
        <p:nvSpPr>
          <p:cNvPr id="32" name="Freeform 32"/>
          <p:cNvSpPr/>
          <p:nvPr/>
        </p:nvSpPr>
        <p:spPr>
          <a:xfrm>
            <a:off x="7429477" y="4351934"/>
            <a:ext cx="2317130" cy="2218652"/>
          </a:xfrm>
          <a:custGeom>
            <a:avLst/>
            <a:gdLst/>
            <a:ahLst/>
            <a:cxnLst/>
            <a:rect l="l" t="t" r="r" b="b"/>
            <a:pathLst>
              <a:path w="2317130" h="2218652">
                <a:moveTo>
                  <a:pt x="0" y="0"/>
                </a:moveTo>
                <a:lnTo>
                  <a:pt x="2317130" y="0"/>
                </a:lnTo>
                <a:lnTo>
                  <a:pt x="2317130" y="2218652"/>
                </a:lnTo>
                <a:lnTo>
                  <a:pt x="0" y="2218652"/>
                </a:lnTo>
                <a:lnTo>
                  <a:pt x="0" y="0"/>
                </a:lnTo>
                <a:close/>
              </a:path>
            </a:pathLst>
          </a:custGeom>
          <a:blipFill>
            <a:blip r:embed="rId11"/>
            <a:stretch>
              <a:fillRect/>
            </a:stretch>
          </a:blipFill>
        </p:spPr>
      </p:sp>
      <p:sp>
        <p:nvSpPr>
          <p:cNvPr id="33" name="TextBox 33"/>
          <p:cNvSpPr txBox="1"/>
          <p:nvPr/>
        </p:nvSpPr>
        <p:spPr>
          <a:xfrm>
            <a:off x="3774230" y="839594"/>
            <a:ext cx="9627625" cy="2277549"/>
          </a:xfrm>
          <a:prstGeom prst="rect">
            <a:avLst/>
          </a:prstGeom>
        </p:spPr>
        <p:txBody>
          <a:bodyPr lIns="0" tIns="0" rIns="0" bIns="0" rtlCol="0" anchor="t">
            <a:spAutoFit/>
          </a:bodyPr>
          <a:lstStyle/>
          <a:p>
            <a:pPr marL="0" lvl="0" indent="0" algn="ctr">
              <a:lnSpc>
                <a:spcPts val="8945"/>
              </a:lnSpc>
              <a:spcBef>
                <a:spcPct val="0"/>
              </a:spcBef>
            </a:pPr>
            <a:r>
              <a:rPr lang="en-US" sz="7711" b="1">
                <a:solidFill>
                  <a:srgbClr val="2C039A"/>
                </a:solidFill>
                <a:latin typeface="Montserrat Heavy"/>
                <a:ea typeface="Montserrat Heavy"/>
                <a:cs typeface="Montserrat Heavy"/>
                <a:sym typeface="Montserrat Heavy"/>
              </a:rPr>
              <a:t>Guess the Festival!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flipH="1">
            <a:off x="13558345" y="6172200"/>
            <a:ext cx="4729655" cy="4114800"/>
          </a:xfrm>
          <a:custGeom>
            <a:avLst/>
            <a:gdLst/>
            <a:ahLst/>
            <a:cxnLst/>
            <a:rect l="l" t="t" r="r" b="b"/>
            <a:pathLst>
              <a:path w="4729655" h="4114800">
                <a:moveTo>
                  <a:pt x="4729655" y="0"/>
                </a:moveTo>
                <a:lnTo>
                  <a:pt x="0" y="0"/>
                </a:lnTo>
                <a:lnTo>
                  <a:pt x="0" y="4114800"/>
                </a:lnTo>
                <a:lnTo>
                  <a:pt x="4729655" y="4114800"/>
                </a:lnTo>
                <a:lnTo>
                  <a:pt x="4729655"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7604118" y="3600450"/>
            <a:ext cx="7702154" cy="2155252"/>
            <a:chOff x="0" y="0"/>
            <a:chExt cx="2028551" cy="567638"/>
          </a:xfrm>
        </p:grpSpPr>
        <p:sp>
          <p:nvSpPr>
            <p:cNvPr id="4" name="Freeform 4"/>
            <p:cNvSpPr/>
            <p:nvPr/>
          </p:nvSpPr>
          <p:spPr>
            <a:xfrm>
              <a:off x="0" y="0"/>
              <a:ext cx="2028551" cy="567639"/>
            </a:xfrm>
            <a:custGeom>
              <a:avLst/>
              <a:gdLst/>
              <a:ahLst/>
              <a:cxnLst/>
              <a:rect l="l" t="t" r="r" b="b"/>
              <a:pathLst>
                <a:path w="2028551" h="567639">
                  <a:moveTo>
                    <a:pt x="46237" y="0"/>
                  </a:moveTo>
                  <a:lnTo>
                    <a:pt x="1982313" y="0"/>
                  </a:lnTo>
                  <a:cubicBezTo>
                    <a:pt x="2007850" y="0"/>
                    <a:pt x="2028551" y="20701"/>
                    <a:pt x="2028551" y="46237"/>
                  </a:cubicBezTo>
                  <a:lnTo>
                    <a:pt x="2028551" y="521401"/>
                  </a:lnTo>
                  <a:cubicBezTo>
                    <a:pt x="2028551" y="533664"/>
                    <a:pt x="2023680" y="545425"/>
                    <a:pt x="2015008" y="554096"/>
                  </a:cubicBezTo>
                  <a:cubicBezTo>
                    <a:pt x="2006337" y="562767"/>
                    <a:pt x="1994577" y="567639"/>
                    <a:pt x="1982313" y="567639"/>
                  </a:cubicBezTo>
                  <a:lnTo>
                    <a:pt x="46237" y="567639"/>
                  </a:lnTo>
                  <a:cubicBezTo>
                    <a:pt x="20701" y="567639"/>
                    <a:pt x="0" y="546937"/>
                    <a:pt x="0" y="521401"/>
                  </a:cubicBezTo>
                  <a:lnTo>
                    <a:pt x="0" y="46237"/>
                  </a:lnTo>
                  <a:cubicBezTo>
                    <a:pt x="0" y="20701"/>
                    <a:pt x="20701" y="0"/>
                    <a:pt x="46237" y="0"/>
                  </a:cubicBezTo>
                  <a:close/>
                </a:path>
              </a:pathLst>
            </a:custGeom>
            <a:solidFill>
              <a:srgbClr val="FFFFFF"/>
            </a:solidFill>
          </p:spPr>
        </p:sp>
        <p:sp>
          <p:nvSpPr>
            <p:cNvPr id="5" name="TextBox 5"/>
            <p:cNvSpPr txBox="1"/>
            <p:nvPr/>
          </p:nvSpPr>
          <p:spPr>
            <a:xfrm>
              <a:off x="0" y="-38100"/>
              <a:ext cx="2028551" cy="60573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557146" y="1028700"/>
            <a:ext cx="7702154" cy="2155252"/>
            <a:chOff x="0" y="0"/>
            <a:chExt cx="2028551" cy="567638"/>
          </a:xfrm>
        </p:grpSpPr>
        <p:sp>
          <p:nvSpPr>
            <p:cNvPr id="7" name="Freeform 7"/>
            <p:cNvSpPr/>
            <p:nvPr/>
          </p:nvSpPr>
          <p:spPr>
            <a:xfrm>
              <a:off x="0" y="0"/>
              <a:ext cx="2028551" cy="567639"/>
            </a:xfrm>
            <a:custGeom>
              <a:avLst/>
              <a:gdLst/>
              <a:ahLst/>
              <a:cxnLst/>
              <a:rect l="l" t="t" r="r" b="b"/>
              <a:pathLst>
                <a:path w="2028551" h="567639">
                  <a:moveTo>
                    <a:pt x="46237" y="0"/>
                  </a:moveTo>
                  <a:lnTo>
                    <a:pt x="1982313" y="0"/>
                  </a:lnTo>
                  <a:cubicBezTo>
                    <a:pt x="2007850" y="0"/>
                    <a:pt x="2028551" y="20701"/>
                    <a:pt x="2028551" y="46237"/>
                  </a:cubicBezTo>
                  <a:lnTo>
                    <a:pt x="2028551" y="521401"/>
                  </a:lnTo>
                  <a:cubicBezTo>
                    <a:pt x="2028551" y="533664"/>
                    <a:pt x="2023680" y="545425"/>
                    <a:pt x="2015008" y="554096"/>
                  </a:cubicBezTo>
                  <a:cubicBezTo>
                    <a:pt x="2006337" y="562767"/>
                    <a:pt x="1994577" y="567639"/>
                    <a:pt x="1982313" y="567639"/>
                  </a:cubicBezTo>
                  <a:lnTo>
                    <a:pt x="46237" y="567639"/>
                  </a:lnTo>
                  <a:cubicBezTo>
                    <a:pt x="20701" y="567639"/>
                    <a:pt x="0" y="546937"/>
                    <a:pt x="0" y="521401"/>
                  </a:cubicBezTo>
                  <a:lnTo>
                    <a:pt x="0" y="46237"/>
                  </a:lnTo>
                  <a:cubicBezTo>
                    <a:pt x="0" y="20701"/>
                    <a:pt x="20701" y="0"/>
                    <a:pt x="46237" y="0"/>
                  </a:cubicBezTo>
                  <a:close/>
                </a:path>
              </a:pathLst>
            </a:custGeom>
            <a:solidFill>
              <a:srgbClr val="FFFFFF"/>
            </a:solidFill>
          </p:spPr>
        </p:sp>
        <p:sp>
          <p:nvSpPr>
            <p:cNvPr id="8" name="TextBox 8"/>
            <p:cNvSpPr txBox="1"/>
            <p:nvPr/>
          </p:nvSpPr>
          <p:spPr>
            <a:xfrm>
              <a:off x="0" y="-38100"/>
              <a:ext cx="2028551" cy="605738"/>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9262874" y="1802529"/>
            <a:ext cx="607594" cy="60759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0202"/>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5012000" y="4374279"/>
            <a:ext cx="607594" cy="60759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0202"/>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9253349" y="6968849"/>
            <a:ext cx="607594" cy="60759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0202"/>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9300646" y="1917414"/>
            <a:ext cx="512999" cy="339725"/>
          </a:xfrm>
          <a:prstGeom prst="rect">
            <a:avLst/>
          </a:prstGeom>
        </p:spPr>
        <p:txBody>
          <a:bodyPr lIns="0" tIns="0" rIns="0" bIns="0" rtlCol="0" anchor="t">
            <a:spAutoFit/>
          </a:bodyPr>
          <a:lstStyle/>
          <a:p>
            <a:pPr marL="0" lvl="0" indent="0" algn="ctr">
              <a:lnSpc>
                <a:spcPts val="2800"/>
              </a:lnSpc>
              <a:spcBef>
                <a:spcPct val="0"/>
              </a:spcBef>
            </a:pPr>
            <a:r>
              <a:rPr lang="en-US" sz="2000" b="1" u="none" strike="noStrike">
                <a:solidFill>
                  <a:srgbClr val="FFFFFF"/>
                </a:solidFill>
                <a:latin typeface="Montserrat Bold"/>
                <a:ea typeface="Montserrat Bold"/>
                <a:cs typeface="Montserrat Bold"/>
                <a:sym typeface="Montserrat Bold"/>
              </a:rPr>
              <a:t>01</a:t>
            </a:r>
          </a:p>
        </p:txBody>
      </p:sp>
      <p:sp>
        <p:nvSpPr>
          <p:cNvPr id="22" name="TextBox 22"/>
          <p:cNvSpPr txBox="1"/>
          <p:nvPr/>
        </p:nvSpPr>
        <p:spPr>
          <a:xfrm>
            <a:off x="9300646" y="7083733"/>
            <a:ext cx="512999" cy="339725"/>
          </a:xfrm>
          <a:prstGeom prst="rect">
            <a:avLst/>
          </a:prstGeom>
        </p:spPr>
        <p:txBody>
          <a:bodyPr lIns="0" tIns="0" rIns="0" bIns="0" rtlCol="0" anchor="t">
            <a:spAutoFit/>
          </a:bodyPr>
          <a:lstStyle/>
          <a:p>
            <a:pPr marL="0" lvl="0" indent="0" algn="ctr">
              <a:lnSpc>
                <a:spcPts val="2800"/>
              </a:lnSpc>
              <a:spcBef>
                <a:spcPct val="0"/>
              </a:spcBef>
            </a:pPr>
            <a:r>
              <a:rPr lang="en-US" sz="2000" b="1">
                <a:solidFill>
                  <a:srgbClr val="FFFFFF"/>
                </a:solidFill>
                <a:latin typeface="Montserrat Bold"/>
                <a:ea typeface="Montserrat Bold"/>
                <a:cs typeface="Montserrat Bold"/>
                <a:sym typeface="Montserrat Bold"/>
              </a:rPr>
              <a:t>03</a:t>
            </a:r>
          </a:p>
        </p:txBody>
      </p:sp>
      <p:sp>
        <p:nvSpPr>
          <p:cNvPr id="23" name="TextBox 23"/>
          <p:cNvSpPr txBox="1"/>
          <p:nvPr/>
        </p:nvSpPr>
        <p:spPr>
          <a:xfrm>
            <a:off x="15049772" y="4489164"/>
            <a:ext cx="512999" cy="339725"/>
          </a:xfrm>
          <a:prstGeom prst="rect">
            <a:avLst/>
          </a:prstGeom>
        </p:spPr>
        <p:txBody>
          <a:bodyPr lIns="0" tIns="0" rIns="0" bIns="0" rtlCol="0" anchor="t">
            <a:spAutoFit/>
          </a:bodyPr>
          <a:lstStyle/>
          <a:p>
            <a:pPr marL="0" lvl="0" indent="0" algn="ctr">
              <a:lnSpc>
                <a:spcPts val="2800"/>
              </a:lnSpc>
              <a:spcBef>
                <a:spcPct val="0"/>
              </a:spcBef>
            </a:pPr>
            <a:r>
              <a:rPr lang="en-US" sz="2000" b="1">
                <a:solidFill>
                  <a:srgbClr val="FFFFFF"/>
                </a:solidFill>
                <a:latin typeface="Montserrat Bold"/>
                <a:ea typeface="Montserrat Bold"/>
                <a:cs typeface="Montserrat Bold"/>
                <a:sym typeface="Montserrat Bold"/>
              </a:rPr>
              <a:t>02</a:t>
            </a:r>
          </a:p>
        </p:txBody>
      </p:sp>
      <p:sp>
        <p:nvSpPr>
          <p:cNvPr id="26" name="Freeform 26"/>
          <p:cNvSpPr/>
          <p:nvPr/>
        </p:nvSpPr>
        <p:spPr>
          <a:xfrm rot="-5400000">
            <a:off x="11620976" y="8389789"/>
            <a:ext cx="231477" cy="1505544"/>
          </a:xfrm>
          <a:custGeom>
            <a:avLst/>
            <a:gdLst/>
            <a:ahLst/>
            <a:cxnLst/>
            <a:rect l="l" t="t" r="r" b="b"/>
            <a:pathLst>
              <a:path w="231477" h="1505544">
                <a:moveTo>
                  <a:pt x="0" y="0"/>
                </a:moveTo>
                <a:lnTo>
                  <a:pt x="231478" y="0"/>
                </a:lnTo>
                <a:lnTo>
                  <a:pt x="231478" y="1505545"/>
                </a:lnTo>
                <a:lnTo>
                  <a:pt x="0" y="1505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TextBox 27"/>
          <p:cNvSpPr txBox="1"/>
          <p:nvPr/>
        </p:nvSpPr>
        <p:spPr>
          <a:xfrm>
            <a:off x="3706631" y="95250"/>
            <a:ext cx="14581369" cy="609600"/>
          </a:xfrm>
          <a:prstGeom prst="rect">
            <a:avLst/>
          </a:prstGeom>
        </p:spPr>
        <p:txBody>
          <a:bodyPr lIns="0" tIns="0" rIns="0" bIns="0" rtlCol="0" anchor="t">
            <a:spAutoFit/>
          </a:bodyPr>
          <a:lstStyle/>
          <a:p>
            <a:pPr algn="l">
              <a:lnSpc>
                <a:spcPts val="4800"/>
              </a:lnSpc>
            </a:pPr>
            <a:r>
              <a:rPr lang="en-US" sz="4000" b="1">
                <a:solidFill>
                  <a:srgbClr val="2C039A"/>
                </a:solidFill>
                <a:latin typeface="Montserrat Bold"/>
                <a:ea typeface="Montserrat Bold"/>
                <a:cs typeface="Montserrat Bold"/>
                <a:sym typeface="Montserrat Bold"/>
              </a:rPr>
              <a:t>KEY WORDS ABOUT FESTIVALS</a:t>
            </a:r>
          </a:p>
        </p:txBody>
      </p:sp>
      <p:sp>
        <p:nvSpPr>
          <p:cNvPr id="28" name="TextBox 28"/>
          <p:cNvSpPr txBox="1"/>
          <p:nvPr/>
        </p:nvSpPr>
        <p:spPr>
          <a:xfrm>
            <a:off x="10235883" y="1729739"/>
            <a:ext cx="5687289" cy="1019176"/>
          </a:xfrm>
          <a:prstGeom prst="rect">
            <a:avLst/>
          </a:prstGeom>
        </p:spPr>
        <p:txBody>
          <a:bodyPr lIns="0" tIns="0" rIns="0" bIns="0" rtlCol="0" anchor="t">
            <a:spAutoFit/>
          </a:bodyPr>
          <a:lstStyle/>
          <a:p>
            <a:pPr algn="just">
              <a:lnSpc>
                <a:spcPts val="4199"/>
              </a:lnSpc>
            </a:pPr>
            <a:r>
              <a:rPr lang="en-US" sz="2999">
                <a:solidFill>
                  <a:srgbClr val="030504"/>
                </a:solidFill>
                <a:latin typeface="Montserrat"/>
                <a:ea typeface="Montserrat"/>
                <a:cs typeface="Montserrat"/>
                <a:sym typeface="Montserrat"/>
              </a:rPr>
              <a:t>A custom or belief that has continued from the past.</a:t>
            </a:r>
          </a:p>
        </p:txBody>
      </p:sp>
      <p:sp>
        <p:nvSpPr>
          <p:cNvPr id="29" name="Freeform 29"/>
          <p:cNvSpPr/>
          <p:nvPr/>
        </p:nvSpPr>
        <p:spPr>
          <a:xfrm>
            <a:off x="14186502" y="-161063"/>
            <a:ext cx="4101498" cy="1963592"/>
          </a:xfrm>
          <a:custGeom>
            <a:avLst/>
            <a:gdLst/>
            <a:ahLst/>
            <a:cxnLst/>
            <a:rect l="l" t="t" r="r" b="b"/>
            <a:pathLst>
              <a:path w="4101498" h="1963592">
                <a:moveTo>
                  <a:pt x="0" y="0"/>
                </a:moveTo>
                <a:lnTo>
                  <a:pt x="4101498" y="0"/>
                </a:lnTo>
                <a:lnTo>
                  <a:pt x="4101498" y="1963592"/>
                </a:lnTo>
                <a:lnTo>
                  <a:pt x="0" y="1963592"/>
                </a:lnTo>
                <a:lnTo>
                  <a:pt x="0" y="0"/>
                </a:lnTo>
                <a:close/>
              </a:path>
            </a:pathLst>
          </a:custGeom>
          <a:blipFill>
            <a:blip r:embed="rId6"/>
            <a:stretch>
              <a:fillRect/>
            </a:stretch>
          </a:blipFill>
        </p:spPr>
      </p:sp>
      <p:sp>
        <p:nvSpPr>
          <p:cNvPr id="30" name="Freeform 30"/>
          <p:cNvSpPr/>
          <p:nvPr/>
        </p:nvSpPr>
        <p:spPr>
          <a:xfrm>
            <a:off x="4638366" y="892394"/>
            <a:ext cx="2347859" cy="2427865"/>
          </a:xfrm>
          <a:custGeom>
            <a:avLst/>
            <a:gdLst/>
            <a:ahLst/>
            <a:cxnLst/>
            <a:rect l="l" t="t" r="r" b="b"/>
            <a:pathLst>
              <a:path w="2347859" h="2427865">
                <a:moveTo>
                  <a:pt x="0" y="0"/>
                </a:moveTo>
                <a:lnTo>
                  <a:pt x="2347858" y="0"/>
                </a:lnTo>
                <a:lnTo>
                  <a:pt x="2347858" y="2427865"/>
                </a:lnTo>
                <a:lnTo>
                  <a:pt x="0" y="2427865"/>
                </a:lnTo>
                <a:lnTo>
                  <a:pt x="0" y="0"/>
                </a:lnTo>
                <a:close/>
              </a:path>
            </a:pathLst>
          </a:custGeom>
          <a:blipFill>
            <a:blip r:embed="rId7"/>
            <a:stretch>
              <a:fillRect/>
            </a:stretch>
          </a:blipFill>
        </p:spPr>
      </p:sp>
      <p:sp>
        <p:nvSpPr>
          <p:cNvPr id="31" name="Freeform 31"/>
          <p:cNvSpPr/>
          <p:nvPr/>
        </p:nvSpPr>
        <p:spPr>
          <a:xfrm>
            <a:off x="1038660" y="3624694"/>
            <a:ext cx="4897791" cy="2334614"/>
          </a:xfrm>
          <a:custGeom>
            <a:avLst/>
            <a:gdLst/>
            <a:ahLst/>
            <a:cxnLst/>
            <a:rect l="l" t="t" r="r" b="b"/>
            <a:pathLst>
              <a:path w="4897791" h="2334614">
                <a:moveTo>
                  <a:pt x="0" y="0"/>
                </a:moveTo>
                <a:lnTo>
                  <a:pt x="4897792" y="0"/>
                </a:lnTo>
                <a:lnTo>
                  <a:pt x="4897792" y="2334613"/>
                </a:lnTo>
                <a:lnTo>
                  <a:pt x="0" y="2334613"/>
                </a:lnTo>
                <a:lnTo>
                  <a:pt x="0" y="0"/>
                </a:lnTo>
                <a:close/>
              </a:path>
            </a:pathLst>
          </a:custGeom>
          <a:blipFill>
            <a:blip r:embed="rId8"/>
            <a:stretch>
              <a:fillRect/>
            </a:stretch>
          </a:blipFill>
        </p:spPr>
      </p:sp>
      <p:sp>
        <p:nvSpPr>
          <p:cNvPr id="32" name="Freeform 32"/>
          <p:cNvSpPr/>
          <p:nvPr/>
        </p:nvSpPr>
        <p:spPr>
          <a:xfrm>
            <a:off x="3706631" y="6263743"/>
            <a:ext cx="4175588" cy="2625401"/>
          </a:xfrm>
          <a:custGeom>
            <a:avLst/>
            <a:gdLst/>
            <a:ahLst/>
            <a:cxnLst/>
            <a:rect l="l" t="t" r="r" b="b"/>
            <a:pathLst>
              <a:path w="4175588" h="2625401">
                <a:moveTo>
                  <a:pt x="0" y="0"/>
                </a:moveTo>
                <a:lnTo>
                  <a:pt x="4175588" y="0"/>
                </a:lnTo>
                <a:lnTo>
                  <a:pt x="4175588" y="2625401"/>
                </a:lnTo>
                <a:lnTo>
                  <a:pt x="0" y="2625401"/>
                </a:lnTo>
                <a:lnTo>
                  <a:pt x="0" y="0"/>
                </a:lnTo>
                <a:close/>
              </a:path>
            </a:pathLst>
          </a:custGeom>
          <a:blipFill>
            <a:blip r:embed="rId9"/>
            <a:stretch>
              <a:fillRect/>
            </a:stretch>
          </a:blipFill>
        </p:spPr>
      </p:sp>
      <p:sp>
        <p:nvSpPr>
          <p:cNvPr id="33" name="Freeform 33"/>
          <p:cNvSpPr/>
          <p:nvPr/>
        </p:nvSpPr>
        <p:spPr>
          <a:xfrm>
            <a:off x="490277" y="313884"/>
            <a:ext cx="2997279" cy="2154294"/>
          </a:xfrm>
          <a:custGeom>
            <a:avLst/>
            <a:gdLst/>
            <a:ahLst/>
            <a:cxnLst/>
            <a:rect l="l" t="t" r="r" b="b"/>
            <a:pathLst>
              <a:path w="2997279" h="2154294">
                <a:moveTo>
                  <a:pt x="0" y="0"/>
                </a:moveTo>
                <a:lnTo>
                  <a:pt x="2997279" y="0"/>
                </a:lnTo>
                <a:lnTo>
                  <a:pt x="2997279" y="2154294"/>
                </a:lnTo>
                <a:lnTo>
                  <a:pt x="0" y="2154294"/>
                </a:lnTo>
                <a:lnTo>
                  <a:pt x="0" y="0"/>
                </a:lnTo>
                <a:close/>
              </a:path>
            </a:pathLst>
          </a:custGeom>
          <a:blipFill>
            <a:blip r:embed="rId10"/>
            <a:stretch>
              <a:fillRect/>
            </a:stretch>
          </a:blipFill>
        </p:spPr>
      </p:sp>
      <p:sp>
        <p:nvSpPr>
          <p:cNvPr id="34" name="Freeform 34"/>
          <p:cNvSpPr/>
          <p:nvPr/>
        </p:nvSpPr>
        <p:spPr>
          <a:xfrm>
            <a:off x="2285082" y="1513663"/>
            <a:ext cx="1991333" cy="1792921"/>
          </a:xfrm>
          <a:custGeom>
            <a:avLst/>
            <a:gdLst/>
            <a:ahLst/>
            <a:cxnLst/>
            <a:rect l="l" t="t" r="r" b="b"/>
            <a:pathLst>
              <a:path w="1991333" h="1792921">
                <a:moveTo>
                  <a:pt x="0" y="0"/>
                </a:moveTo>
                <a:lnTo>
                  <a:pt x="1991334" y="0"/>
                </a:lnTo>
                <a:lnTo>
                  <a:pt x="1991334" y="1792921"/>
                </a:lnTo>
                <a:lnTo>
                  <a:pt x="0" y="1792921"/>
                </a:lnTo>
                <a:lnTo>
                  <a:pt x="0" y="0"/>
                </a:lnTo>
                <a:close/>
              </a:path>
            </a:pathLst>
          </a:custGeom>
          <a:blipFill>
            <a:blip r:embed="rId11"/>
            <a:stretch>
              <a:fillRect/>
            </a:stretch>
          </a:blipFill>
        </p:spPr>
      </p:sp>
      <p:sp>
        <p:nvSpPr>
          <p:cNvPr id="35" name="Freeform 35"/>
          <p:cNvSpPr/>
          <p:nvPr/>
        </p:nvSpPr>
        <p:spPr>
          <a:xfrm>
            <a:off x="1408272" y="6825677"/>
            <a:ext cx="1909326" cy="1719085"/>
          </a:xfrm>
          <a:custGeom>
            <a:avLst/>
            <a:gdLst/>
            <a:ahLst/>
            <a:cxnLst/>
            <a:rect l="l" t="t" r="r" b="b"/>
            <a:pathLst>
              <a:path w="1909326" h="1719085">
                <a:moveTo>
                  <a:pt x="0" y="0"/>
                </a:moveTo>
                <a:lnTo>
                  <a:pt x="1909326" y="0"/>
                </a:lnTo>
                <a:lnTo>
                  <a:pt x="1909326" y="1719086"/>
                </a:lnTo>
                <a:lnTo>
                  <a:pt x="0" y="1719086"/>
                </a:lnTo>
                <a:lnTo>
                  <a:pt x="0" y="0"/>
                </a:lnTo>
                <a:close/>
              </a:path>
            </a:pathLst>
          </a:custGeom>
          <a:blipFill>
            <a:blip r:embed="rId11"/>
            <a:stretch>
              <a:fillRect/>
            </a:stretch>
          </a:blipFill>
        </p:spPr>
      </p:sp>
      <p:sp>
        <p:nvSpPr>
          <p:cNvPr id="36" name="Freeform 36"/>
          <p:cNvSpPr/>
          <p:nvPr/>
        </p:nvSpPr>
        <p:spPr>
          <a:xfrm>
            <a:off x="-463957" y="9545327"/>
            <a:ext cx="7563111" cy="538872"/>
          </a:xfrm>
          <a:custGeom>
            <a:avLst/>
            <a:gdLst/>
            <a:ahLst/>
            <a:cxnLst/>
            <a:rect l="l" t="t" r="r" b="b"/>
            <a:pathLst>
              <a:path w="7563111" h="538872">
                <a:moveTo>
                  <a:pt x="0" y="0"/>
                </a:moveTo>
                <a:lnTo>
                  <a:pt x="7563110" y="0"/>
                </a:lnTo>
                <a:lnTo>
                  <a:pt x="7563110" y="538872"/>
                </a:lnTo>
                <a:lnTo>
                  <a:pt x="0" y="538872"/>
                </a:lnTo>
                <a:lnTo>
                  <a:pt x="0" y="0"/>
                </a:lnTo>
                <a:close/>
              </a:path>
            </a:pathLst>
          </a:custGeom>
          <a:blipFill>
            <a:blip r:embed="rId12"/>
            <a:stretch>
              <a:fillRect/>
            </a:stretch>
          </a:blipFill>
        </p:spPr>
      </p:sp>
      <p:sp>
        <p:nvSpPr>
          <p:cNvPr id="37" name="TextBox 37"/>
          <p:cNvSpPr txBox="1"/>
          <p:nvPr/>
        </p:nvSpPr>
        <p:spPr>
          <a:xfrm>
            <a:off x="7980835" y="4373403"/>
            <a:ext cx="6644923" cy="1047750"/>
          </a:xfrm>
          <a:prstGeom prst="rect">
            <a:avLst/>
          </a:prstGeom>
        </p:spPr>
        <p:txBody>
          <a:bodyPr lIns="0" tIns="0" rIns="0" bIns="0" rtlCol="0" anchor="t">
            <a:spAutoFit/>
          </a:bodyPr>
          <a:lstStyle/>
          <a:p>
            <a:pPr algn="just">
              <a:lnSpc>
                <a:spcPts val="4200"/>
              </a:lnSpc>
            </a:pPr>
            <a:r>
              <a:rPr lang="en-US" sz="3000" dirty="0">
                <a:solidFill>
                  <a:srgbClr val="030504"/>
                </a:solidFill>
                <a:latin typeface="Montserrat"/>
                <a:ea typeface="Montserrat"/>
                <a:cs typeface="Montserrat"/>
                <a:sym typeface="Montserrat"/>
              </a:rPr>
              <a:t>A public procession with music, dancing, and costumes</a:t>
            </a:r>
          </a:p>
        </p:txBody>
      </p:sp>
      <p:sp>
        <p:nvSpPr>
          <p:cNvPr id="38" name="TextBox 38"/>
          <p:cNvSpPr txBox="1"/>
          <p:nvPr/>
        </p:nvSpPr>
        <p:spPr>
          <a:xfrm>
            <a:off x="10085761" y="6952932"/>
            <a:ext cx="6644923" cy="1019176"/>
          </a:xfrm>
          <a:prstGeom prst="rect">
            <a:avLst/>
          </a:prstGeom>
        </p:spPr>
        <p:txBody>
          <a:bodyPr lIns="0" tIns="0" rIns="0" bIns="0" rtlCol="0" anchor="t">
            <a:spAutoFit/>
          </a:bodyPr>
          <a:lstStyle/>
          <a:p>
            <a:pPr algn="just">
              <a:lnSpc>
                <a:spcPts val="4199"/>
              </a:lnSpc>
            </a:pPr>
            <a:r>
              <a:rPr lang="en-US" sz="2999" dirty="0">
                <a:solidFill>
                  <a:srgbClr val="030504"/>
                </a:solidFill>
                <a:latin typeface="Montserrat"/>
                <a:ea typeface="Montserrat"/>
                <a:cs typeface="Montserrat"/>
                <a:sym typeface="Montserrat"/>
              </a:rPr>
              <a:t>A ceremonial act, often with religious or cultural significance</a:t>
            </a:r>
          </a:p>
        </p:txBody>
      </p:sp>
      <p:sp>
        <p:nvSpPr>
          <p:cNvPr id="39" name="TextBox 39"/>
          <p:cNvSpPr txBox="1"/>
          <p:nvPr/>
        </p:nvSpPr>
        <p:spPr>
          <a:xfrm>
            <a:off x="10085761" y="962025"/>
            <a:ext cx="3881666" cy="669926"/>
          </a:xfrm>
          <a:prstGeom prst="rect">
            <a:avLst/>
          </a:prstGeom>
        </p:spPr>
        <p:txBody>
          <a:bodyPr lIns="0" tIns="0" rIns="0" bIns="0" rtlCol="0" anchor="t">
            <a:spAutoFit/>
          </a:bodyPr>
          <a:lstStyle/>
          <a:p>
            <a:pPr algn="just">
              <a:lnSpc>
                <a:spcPts val="5599"/>
              </a:lnSpc>
            </a:pPr>
            <a:r>
              <a:rPr lang="en-US" sz="3999" b="1">
                <a:solidFill>
                  <a:srgbClr val="2C039A"/>
                </a:solidFill>
                <a:latin typeface="Montserrat Bold"/>
                <a:ea typeface="Montserrat Bold"/>
                <a:cs typeface="Montserrat Bold"/>
                <a:sym typeface="Montserrat Bold"/>
              </a:rPr>
              <a:t>Tradition</a:t>
            </a:r>
          </a:p>
        </p:txBody>
      </p:sp>
      <p:sp>
        <p:nvSpPr>
          <p:cNvPr id="40" name="TextBox 40"/>
          <p:cNvSpPr txBox="1"/>
          <p:nvPr/>
        </p:nvSpPr>
        <p:spPr>
          <a:xfrm>
            <a:off x="7980835" y="3577590"/>
            <a:ext cx="5516760" cy="669925"/>
          </a:xfrm>
          <a:prstGeom prst="rect">
            <a:avLst/>
          </a:prstGeom>
        </p:spPr>
        <p:txBody>
          <a:bodyPr lIns="0" tIns="0" rIns="0" bIns="0" rtlCol="0" anchor="t">
            <a:spAutoFit/>
          </a:bodyPr>
          <a:lstStyle/>
          <a:p>
            <a:pPr algn="just">
              <a:lnSpc>
                <a:spcPts val="5599"/>
              </a:lnSpc>
            </a:pPr>
            <a:r>
              <a:rPr lang="en-US" sz="3999" b="1">
                <a:solidFill>
                  <a:srgbClr val="2C039A"/>
                </a:solidFill>
                <a:latin typeface="Montserrat Bold"/>
                <a:ea typeface="Montserrat Bold"/>
                <a:cs typeface="Montserrat Bold"/>
                <a:sym typeface="Montserrat Bold"/>
              </a:rPr>
              <a:t>Parade</a:t>
            </a:r>
          </a:p>
        </p:txBody>
      </p:sp>
      <p:sp>
        <p:nvSpPr>
          <p:cNvPr id="41" name="TextBox 41"/>
          <p:cNvSpPr txBox="1"/>
          <p:nvPr/>
        </p:nvSpPr>
        <p:spPr>
          <a:xfrm>
            <a:off x="10085761" y="6155752"/>
            <a:ext cx="3881666" cy="669925"/>
          </a:xfrm>
          <a:prstGeom prst="rect">
            <a:avLst/>
          </a:prstGeom>
        </p:spPr>
        <p:txBody>
          <a:bodyPr lIns="0" tIns="0" rIns="0" bIns="0" rtlCol="0" anchor="t">
            <a:spAutoFit/>
          </a:bodyPr>
          <a:lstStyle/>
          <a:p>
            <a:pPr algn="just">
              <a:lnSpc>
                <a:spcPts val="5599"/>
              </a:lnSpc>
            </a:pPr>
            <a:r>
              <a:rPr lang="en-US" sz="3999" b="1">
                <a:solidFill>
                  <a:srgbClr val="2C039A"/>
                </a:solidFill>
                <a:latin typeface="Montserrat Bold"/>
                <a:ea typeface="Montserrat Bold"/>
                <a:cs typeface="Montserrat Bold"/>
                <a:sym typeface="Montserrat Bold"/>
              </a:rPr>
              <a:t>Ritual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rot="-1211251" flipH="1">
            <a:off x="7753165" y="5915019"/>
            <a:ext cx="5645570" cy="4911646"/>
          </a:xfrm>
          <a:custGeom>
            <a:avLst/>
            <a:gdLst/>
            <a:ahLst/>
            <a:cxnLst/>
            <a:rect l="l" t="t" r="r" b="b"/>
            <a:pathLst>
              <a:path w="5645570" h="4911646">
                <a:moveTo>
                  <a:pt x="5645570" y="0"/>
                </a:moveTo>
                <a:lnTo>
                  <a:pt x="0" y="0"/>
                </a:lnTo>
                <a:lnTo>
                  <a:pt x="0" y="4911646"/>
                </a:lnTo>
                <a:lnTo>
                  <a:pt x="5645570" y="4911646"/>
                </a:lnTo>
                <a:lnTo>
                  <a:pt x="564557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540382" y="1028700"/>
            <a:ext cx="17315593" cy="9013324"/>
            <a:chOff x="0" y="0"/>
            <a:chExt cx="2854646" cy="1485935"/>
          </a:xfrm>
        </p:grpSpPr>
        <p:sp>
          <p:nvSpPr>
            <p:cNvPr id="4" name="Freeform 4"/>
            <p:cNvSpPr/>
            <p:nvPr/>
          </p:nvSpPr>
          <p:spPr>
            <a:xfrm>
              <a:off x="0" y="0"/>
              <a:ext cx="2854646" cy="1485935"/>
            </a:xfrm>
            <a:custGeom>
              <a:avLst/>
              <a:gdLst/>
              <a:ahLst/>
              <a:cxnLst/>
              <a:rect l="l" t="t" r="r" b="b"/>
              <a:pathLst>
                <a:path w="2854646" h="1485935">
                  <a:moveTo>
                    <a:pt x="20567" y="0"/>
                  </a:moveTo>
                  <a:lnTo>
                    <a:pt x="2834079" y="0"/>
                  </a:lnTo>
                  <a:cubicBezTo>
                    <a:pt x="2839533" y="0"/>
                    <a:pt x="2844765" y="2167"/>
                    <a:pt x="2848622" y="6024"/>
                  </a:cubicBezTo>
                  <a:cubicBezTo>
                    <a:pt x="2852479" y="9881"/>
                    <a:pt x="2854646" y="15112"/>
                    <a:pt x="2854646" y="20567"/>
                  </a:cubicBezTo>
                  <a:lnTo>
                    <a:pt x="2854646" y="1465368"/>
                  </a:lnTo>
                  <a:cubicBezTo>
                    <a:pt x="2854646" y="1476727"/>
                    <a:pt x="2845438" y="1485935"/>
                    <a:pt x="2834079" y="1485935"/>
                  </a:cubicBezTo>
                  <a:lnTo>
                    <a:pt x="20567" y="1485935"/>
                  </a:lnTo>
                  <a:cubicBezTo>
                    <a:pt x="15112" y="1485935"/>
                    <a:pt x="9881" y="1483768"/>
                    <a:pt x="6024" y="1479911"/>
                  </a:cubicBezTo>
                  <a:cubicBezTo>
                    <a:pt x="2167" y="1476054"/>
                    <a:pt x="0" y="1470823"/>
                    <a:pt x="0" y="1465368"/>
                  </a:cubicBezTo>
                  <a:lnTo>
                    <a:pt x="0" y="20567"/>
                  </a:lnTo>
                  <a:cubicBezTo>
                    <a:pt x="0" y="9208"/>
                    <a:pt x="9208" y="0"/>
                    <a:pt x="20567" y="0"/>
                  </a:cubicBezTo>
                  <a:close/>
                </a:path>
              </a:pathLst>
            </a:custGeom>
            <a:solidFill>
              <a:srgbClr val="FFFFFF"/>
            </a:solidFill>
          </p:spPr>
        </p:sp>
        <p:sp>
          <p:nvSpPr>
            <p:cNvPr id="5" name="TextBox 5"/>
            <p:cNvSpPr txBox="1"/>
            <p:nvPr/>
          </p:nvSpPr>
          <p:spPr>
            <a:xfrm>
              <a:off x="0" y="-57150"/>
              <a:ext cx="2854646" cy="1543085"/>
            </a:xfrm>
            <a:prstGeom prst="rect">
              <a:avLst/>
            </a:prstGeom>
          </p:spPr>
          <p:txBody>
            <a:bodyPr lIns="50800" tIns="50800" rIns="50800" bIns="50800" rtlCol="0" anchor="ctr"/>
            <a:lstStyle/>
            <a:p>
              <a:pPr algn="ctr">
                <a:lnSpc>
                  <a:spcPts val="2415"/>
                </a:lnSpc>
              </a:pPr>
              <a:endParaRPr/>
            </a:p>
          </p:txBody>
        </p:sp>
      </p:grpSp>
      <p:sp>
        <p:nvSpPr>
          <p:cNvPr id="6" name="Freeform 6"/>
          <p:cNvSpPr/>
          <p:nvPr/>
        </p:nvSpPr>
        <p:spPr>
          <a:xfrm rot="-1211251">
            <a:off x="13051918" y="3966768"/>
            <a:ext cx="5645570" cy="4911646"/>
          </a:xfrm>
          <a:custGeom>
            <a:avLst/>
            <a:gdLst/>
            <a:ahLst/>
            <a:cxnLst/>
            <a:rect l="l" t="t" r="r" b="b"/>
            <a:pathLst>
              <a:path w="5645570" h="4911646">
                <a:moveTo>
                  <a:pt x="0" y="0"/>
                </a:moveTo>
                <a:lnTo>
                  <a:pt x="5645570" y="0"/>
                </a:lnTo>
                <a:lnTo>
                  <a:pt x="5645570" y="4911646"/>
                </a:lnTo>
                <a:lnTo>
                  <a:pt x="0" y="4911646"/>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788917" y="1081466"/>
            <a:ext cx="15485618" cy="2089503"/>
            <a:chOff x="0" y="-57150"/>
            <a:chExt cx="20647491" cy="2786004"/>
          </a:xfrm>
        </p:grpSpPr>
        <p:sp>
          <p:nvSpPr>
            <p:cNvPr id="8" name="TextBox 8"/>
            <p:cNvSpPr txBox="1"/>
            <p:nvPr/>
          </p:nvSpPr>
          <p:spPr>
            <a:xfrm>
              <a:off x="17903" y="652559"/>
              <a:ext cx="20629588" cy="2076295"/>
            </a:xfrm>
            <a:prstGeom prst="rect">
              <a:avLst/>
            </a:prstGeom>
          </p:spPr>
          <p:txBody>
            <a:bodyPr lIns="0" tIns="0" rIns="0" bIns="0" rtlCol="0" anchor="t">
              <a:spAutoFit/>
            </a:bodyPr>
            <a:lstStyle/>
            <a:p>
              <a:pPr algn="just">
                <a:lnSpc>
                  <a:spcPts val="4182"/>
                </a:lnSpc>
              </a:pPr>
              <a:r>
                <a:rPr lang="en-US" sz="2400" dirty="0">
                  <a:solidFill>
                    <a:srgbClr val="030504"/>
                  </a:solidFill>
                  <a:latin typeface="Montserrat"/>
                  <a:ea typeface="Montserrat"/>
                  <a:cs typeface="Montserrat"/>
                  <a:sym typeface="Montserrat"/>
                </a:rPr>
                <a:t>Thường </a:t>
              </a:r>
              <a:r>
                <a:rPr lang="en-US" sz="2400" dirty="0" err="1">
                  <a:solidFill>
                    <a:srgbClr val="030504"/>
                  </a:solidFill>
                  <a:latin typeface="Montserrat"/>
                  <a:ea typeface="Montserrat"/>
                  <a:cs typeface="Montserrat"/>
                  <a:sym typeface="Montserrat"/>
                </a:rPr>
                <a:t>sử</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dụng</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làm</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chủ</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ngữ</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tân</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ngữ</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hoặc</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có</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thể</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thay</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thế</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cho</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các</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danh</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từ</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chỉ</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người</a:t>
              </a:r>
              <a:r>
                <a:rPr lang="en-US" sz="2400" dirty="0">
                  <a:solidFill>
                    <a:srgbClr val="030504"/>
                  </a:solidFill>
                  <a:latin typeface="Montserrat"/>
                  <a:ea typeface="Montserrat"/>
                  <a:cs typeface="Montserrat"/>
                  <a:sym typeface="Montserrat"/>
                </a:rPr>
                <a:t>.</a:t>
              </a:r>
            </a:p>
            <a:p>
              <a:pPr algn="just">
                <a:lnSpc>
                  <a:spcPts val="4182"/>
                </a:lnSpc>
              </a:pPr>
              <a:r>
                <a:rPr lang="en-US" sz="2400" dirty="0" err="1">
                  <a:solidFill>
                    <a:srgbClr val="030504"/>
                  </a:solidFill>
                  <a:latin typeface="Montserrat"/>
                  <a:ea typeface="Montserrat"/>
                  <a:cs typeface="Montserrat"/>
                  <a:sym typeface="Montserrat"/>
                </a:rPr>
                <a:t>Cấu</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trúc</a:t>
              </a:r>
              <a:r>
                <a:rPr lang="en-US" sz="2400" dirty="0">
                  <a:solidFill>
                    <a:srgbClr val="030504"/>
                  </a:solidFill>
                  <a:latin typeface="Montserrat"/>
                  <a:ea typeface="Montserrat"/>
                  <a:cs typeface="Montserrat"/>
                  <a:sym typeface="Montserrat"/>
                </a:rPr>
                <a:t>: …. N (person) + Who + V + O</a:t>
              </a:r>
            </a:p>
            <a:p>
              <a:pPr algn="just">
                <a:lnSpc>
                  <a:spcPts val="4182"/>
                </a:lnSpc>
              </a:pPr>
              <a:endParaRPr lang="en-US" sz="2400" dirty="0">
                <a:solidFill>
                  <a:srgbClr val="030504"/>
                </a:solidFill>
                <a:latin typeface="Montserrat"/>
                <a:ea typeface="Montserrat"/>
                <a:cs typeface="Montserrat"/>
                <a:sym typeface="Montserrat"/>
              </a:endParaRPr>
            </a:p>
          </p:txBody>
        </p:sp>
        <p:sp>
          <p:nvSpPr>
            <p:cNvPr id="9" name="Freeform 9"/>
            <p:cNvSpPr/>
            <p:nvPr/>
          </p:nvSpPr>
          <p:spPr>
            <a:xfrm>
              <a:off x="0" y="0"/>
              <a:ext cx="594334" cy="636502"/>
            </a:xfrm>
            <a:custGeom>
              <a:avLst/>
              <a:gdLst/>
              <a:ahLst/>
              <a:cxnLst/>
              <a:rect l="l" t="t" r="r" b="b"/>
              <a:pathLst>
                <a:path w="594334" h="636502">
                  <a:moveTo>
                    <a:pt x="0" y="0"/>
                  </a:moveTo>
                  <a:lnTo>
                    <a:pt x="594334" y="0"/>
                  </a:lnTo>
                  <a:lnTo>
                    <a:pt x="594334" y="636502"/>
                  </a:lnTo>
                  <a:lnTo>
                    <a:pt x="0" y="636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969086" y="-57150"/>
              <a:ext cx="7685261" cy="666750"/>
            </a:xfrm>
            <a:prstGeom prst="rect">
              <a:avLst/>
            </a:prstGeom>
          </p:spPr>
          <p:txBody>
            <a:bodyPr lIns="0" tIns="0" rIns="0" bIns="0" rtlCol="0" anchor="t">
              <a:spAutoFit/>
            </a:bodyPr>
            <a:lstStyle/>
            <a:p>
              <a:pPr algn="just">
                <a:lnSpc>
                  <a:spcPts val="4200"/>
                </a:lnSpc>
              </a:pPr>
              <a:r>
                <a:rPr lang="en-US" sz="3000" b="1">
                  <a:solidFill>
                    <a:srgbClr val="2C039A"/>
                  </a:solidFill>
                  <a:latin typeface="Montserrat Bold"/>
                  <a:ea typeface="Montserrat Bold"/>
                  <a:cs typeface="Montserrat Bold"/>
                  <a:sym typeface="Montserrat Bold"/>
                </a:rPr>
                <a:t>Who</a:t>
              </a:r>
            </a:p>
          </p:txBody>
        </p:sp>
      </p:grpSp>
      <p:grpSp>
        <p:nvGrpSpPr>
          <p:cNvPr id="11" name="Group 11"/>
          <p:cNvGrpSpPr/>
          <p:nvPr/>
        </p:nvGrpSpPr>
        <p:grpSpPr>
          <a:xfrm>
            <a:off x="788917" y="3117204"/>
            <a:ext cx="16610652" cy="2782242"/>
            <a:chOff x="0" y="0"/>
            <a:chExt cx="22147535" cy="3709656"/>
          </a:xfrm>
        </p:grpSpPr>
        <p:sp>
          <p:nvSpPr>
            <p:cNvPr id="12" name="TextBox 12"/>
            <p:cNvSpPr txBox="1"/>
            <p:nvPr/>
          </p:nvSpPr>
          <p:spPr>
            <a:xfrm>
              <a:off x="0" y="750939"/>
              <a:ext cx="22147535" cy="2958717"/>
            </a:xfrm>
            <a:prstGeom prst="rect">
              <a:avLst/>
            </a:prstGeom>
          </p:spPr>
          <p:txBody>
            <a:bodyPr lIns="0" tIns="0" rIns="0" bIns="0" rtlCol="0" anchor="t">
              <a:spAutoFit/>
            </a:bodyPr>
            <a:lstStyle/>
            <a:p>
              <a:pPr algn="just">
                <a:lnSpc>
                  <a:spcPts val="4500"/>
                </a:lnSpc>
              </a:pPr>
              <a:r>
                <a:rPr lang="en-US" sz="2400" dirty="0">
                  <a:solidFill>
                    <a:srgbClr val="030504"/>
                  </a:solidFill>
                  <a:latin typeface="Montserrat"/>
                  <a:ea typeface="Montserrat"/>
                  <a:cs typeface="Montserrat"/>
                  <a:sym typeface="Montserrat"/>
                </a:rPr>
                <a:t>Thường </a:t>
              </a:r>
              <a:r>
                <a:rPr lang="en-US" sz="2400" dirty="0" err="1">
                  <a:solidFill>
                    <a:srgbClr val="030504"/>
                  </a:solidFill>
                  <a:latin typeface="Montserrat"/>
                  <a:ea typeface="Montserrat"/>
                  <a:cs typeface="Montserrat"/>
                  <a:sym typeface="Montserrat"/>
                </a:rPr>
                <a:t>sử</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dụng</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để</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làm</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chủ</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ngữ</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tân</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ngữ</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dùng</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để</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thay</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thế</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cho</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các</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danh</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từ</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chỉ</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vật</a:t>
              </a:r>
              <a:r>
                <a:rPr lang="en-US" sz="2400" dirty="0">
                  <a:solidFill>
                    <a:srgbClr val="030504"/>
                  </a:solidFill>
                  <a:latin typeface="Montserrat"/>
                  <a:ea typeface="Montserrat"/>
                  <a:cs typeface="Montserrat"/>
                  <a:sym typeface="Montserrat"/>
                </a:rPr>
                <a:t>.</a:t>
              </a:r>
            </a:p>
            <a:p>
              <a:pPr algn="just">
                <a:lnSpc>
                  <a:spcPts val="4500"/>
                </a:lnSpc>
              </a:pPr>
              <a:r>
                <a:rPr lang="en-US" sz="2400" dirty="0" err="1">
                  <a:solidFill>
                    <a:srgbClr val="030504"/>
                  </a:solidFill>
                  <a:latin typeface="Montserrat"/>
                  <a:ea typeface="Montserrat"/>
                  <a:cs typeface="Montserrat"/>
                  <a:sym typeface="Montserrat"/>
                </a:rPr>
                <a:t>Cấu</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trúc</a:t>
              </a:r>
              <a:r>
                <a:rPr lang="en-US" sz="2400" dirty="0">
                  <a:solidFill>
                    <a:srgbClr val="030504"/>
                  </a:solidFill>
                  <a:latin typeface="Montserrat"/>
                  <a:ea typeface="Montserrat"/>
                  <a:cs typeface="Montserrat"/>
                  <a:sym typeface="Montserrat"/>
                </a:rPr>
                <a:t>: ….N (thing) + Which + V + O  </a:t>
              </a:r>
              <a:r>
                <a:rPr lang="en-US" sz="2400" dirty="0" err="1">
                  <a:solidFill>
                    <a:srgbClr val="030504"/>
                  </a:solidFill>
                  <a:latin typeface="Montserrat"/>
                  <a:ea typeface="Montserrat"/>
                  <a:cs typeface="Montserrat"/>
                  <a:sym typeface="Montserrat"/>
                </a:rPr>
                <a:t>hoặc</a:t>
              </a:r>
              <a:r>
                <a:rPr lang="en-US" sz="2400" dirty="0">
                  <a:solidFill>
                    <a:srgbClr val="030504"/>
                  </a:solidFill>
                  <a:latin typeface="Montserrat"/>
                  <a:ea typeface="Montserrat"/>
                  <a:cs typeface="Montserrat"/>
                  <a:sym typeface="Montserrat"/>
                </a:rPr>
                <a:t> ….N (thing) + Which + S + V</a:t>
              </a:r>
            </a:p>
            <a:p>
              <a:pPr algn="just">
                <a:lnSpc>
                  <a:spcPts val="4500"/>
                </a:lnSpc>
              </a:pPr>
              <a:r>
                <a:rPr lang="en-US" sz="2400" dirty="0">
                  <a:solidFill>
                    <a:srgbClr val="030504"/>
                  </a:solidFill>
                  <a:latin typeface="Montserrat"/>
                  <a:ea typeface="Montserrat"/>
                  <a:cs typeface="Montserrat"/>
                  <a:sym typeface="Montserrat"/>
                </a:rPr>
                <a:t>Ex:  Holi, </a:t>
              </a:r>
              <a:r>
                <a:rPr lang="en-US" sz="2400" b="1" dirty="0">
                  <a:solidFill>
                    <a:srgbClr val="030504"/>
                  </a:solidFill>
                  <a:latin typeface="Montserrat Bold"/>
                  <a:ea typeface="Montserrat Bold"/>
                  <a:cs typeface="Montserrat Bold"/>
                  <a:sym typeface="Montserrat Bold"/>
                </a:rPr>
                <a:t>which</a:t>
              </a:r>
              <a:r>
                <a:rPr lang="en-US" sz="2400" dirty="0">
                  <a:solidFill>
                    <a:srgbClr val="030504"/>
                  </a:solidFill>
                  <a:latin typeface="Montserrat"/>
                  <a:ea typeface="Montserrat"/>
                  <a:cs typeface="Montserrat"/>
                  <a:sym typeface="Montserrat"/>
                </a:rPr>
                <a:t> is celebrated in India, is known as the Festival of Colors.</a:t>
              </a:r>
            </a:p>
            <a:p>
              <a:pPr algn="just">
                <a:lnSpc>
                  <a:spcPts val="4500"/>
                </a:lnSpc>
              </a:pPr>
              <a:endParaRPr lang="en-US" sz="2400" dirty="0">
                <a:solidFill>
                  <a:srgbClr val="030504"/>
                </a:solidFill>
                <a:latin typeface="Montserrat"/>
                <a:ea typeface="Montserrat"/>
                <a:cs typeface="Montserrat"/>
                <a:sym typeface="Montserrat"/>
              </a:endParaRPr>
            </a:p>
          </p:txBody>
        </p:sp>
        <p:sp>
          <p:nvSpPr>
            <p:cNvPr id="13" name="Freeform 13"/>
            <p:cNvSpPr/>
            <p:nvPr/>
          </p:nvSpPr>
          <p:spPr>
            <a:xfrm>
              <a:off x="1831" y="56624"/>
              <a:ext cx="639422" cy="684790"/>
            </a:xfrm>
            <a:custGeom>
              <a:avLst/>
              <a:gdLst/>
              <a:ahLst/>
              <a:cxnLst/>
              <a:rect l="l" t="t" r="r" b="b"/>
              <a:pathLst>
                <a:path w="639422" h="684790">
                  <a:moveTo>
                    <a:pt x="0" y="0"/>
                  </a:moveTo>
                  <a:lnTo>
                    <a:pt x="639423" y="0"/>
                  </a:lnTo>
                  <a:lnTo>
                    <a:pt x="639423" y="684790"/>
                  </a:lnTo>
                  <a:lnTo>
                    <a:pt x="0" y="6847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TextBox 14"/>
            <p:cNvSpPr txBox="1"/>
            <p:nvPr/>
          </p:nvSpPr>
          <p:spPr>
            <a:xfrm>
              <a:off x="1025174" y="-57150"/>
              <a:ext cx="8268291" cy="666750"/>
            </a:xfrm>
            <a:prstGeom prst="rect">
              <a:avLst/>
            </a:prstGeom>
          </p:spPr>
          <p:txBody>
            <a:bodyPr lIns="0" tIns="0" rIns="0" bIns="0" rtlCol="0" anchor="t">
              <a:spAutoFit/>
            </a:bodyPr>
            <a:lstStyle/>
            <a:p>
              <a:pPr algn="just">
                <a:lnSpc>
                  <a:spcPts val="4200"/>
                </a:lnSpc>
              </a:pPr>
              <a:r>
                <a:rPr lang="en-US" sz="3000" b="1">
                  <a:solidFill>
                    <a:srgbClr val="2C039A"/>
                  </a:solidFill>
                  <a:latin typeface="Montserrat Bold"/>
                  <a:ea typeface="Montserrat Bold"/>
                  <a:cs typeface="Montserrat Bold"/>
                  <a:sym typeface="Montserrat Bold"/>
                </a:rPr>
                <a:t>Which</a:t>
              </a:r>
            </a:p>
          </p:txBody>
        </p:sp>
      </p:grpSp>
      <p:grpSp>
        <p:nvGrpSpPr>
          <p:cNvPr id="15" name="Group 15"/>
          <p:cNvGrpSpPr/>
          <p:nvPr/>
        </p:nvGrpSpPr>
        <p:grpSpPr>
          <a:xfrm>
            <a:off x="788917" y="5759196"/>
            <a:ext cx="16718504" cy="2374648"/>
            <a:chOff x="0" y="0"/>
            <a:chExt cx="22291339" cy="3166198"/>
          </a:xfrm>
        </p:grpSpPr>
        <p:sp>
          <p:nvSpPr>
            <p:cNvPr id="16" name="TextBox 16"/>
            <p:cNvSpPr txBox="1"/>
            <p:nvPr/>
          </p:nvSpPr>
          <p:spPr>
            <a:xfrm>
              <a:off x="1831" y="969480"/>
              <a:ext cx="22289507" cy="2196717"/>
            </a:xfrm>
            <a:prstGeom prst="rect">
              <a:avLst/>
            </a:prstGeom>
          </p:spPr>
          <p:txBody>
            <a:bodyPr lIns="0" tIns="0" rIns="0" bIns="0" rtlCol="0" anchor="t">
              <a:spAutoFit/>
            </a:bodyPr>
            <a:lstStyle/>
            <a:p>
              <a:pPr algn="just">
                <a:lnSpc>
                  <a:spcPts val="4500"/>
                </a:lnSpc>
              </a:pPr>
              <a:r>
                <a:rPr lang="en-US" sz="2400" dirty="0">
                  <a:solidFill>
                    <a:srgbClr val="030504"/>
                  </a:solidFill>
                  <a:latin typeface="Montserrat"/>
                  <a:ea typeface="Montserrat"/>
                  <a:cs typeface="Montserrat"/>
                  <a:sym typeface="Montserrat"/>
                </a:rPr>
                <a:t>Whose: </a:t>
              </a:r>
              <a:r>
                <a:rPr lang="en-US" sz="2400" dirty="0" err="1">
                  <a:solidFill>
                    <a:srgbClr val="030504"/>
                  </a:solidFill>
                  <a:latin typeface="Montserrat"/>
                  <a:ea typeface="Montserrat"/>
                  <a:cs typeface="Montserrat"/>
                  <a:sym typeface="Montserrat"/>
                </a:rPr>
                <a:t>Dùng</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để</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chỉ</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sự</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sở</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hữu</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của</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người</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và</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vật</a:t>
              </a:r>
              <a:r>
                <a:rPr lang="en-US" sz="2400" dirty="0">
                  <a:solidFill>
                    <a:srgbClr val="030504"/>
                  </a:solidFill>
                  <a:latin typeface="Montserrat"/>
                  <a:ea typeface="Montserrat"/>
                  <a:cs typeface="Montserrat"/>
                  <a:sym typeface="Montserrat"/>
                </a:rPr>
                <a:t>.</a:t>
              </a:r>
            </a:p>
            <a:p>
              <a:pPr algn="just">
                <a:lnSpc>
                  <a:spcPts val="4500"/>
                </a:lnSpc>
              </a:pPr>
              <a:r>
                <a:rPr lang="en-US" sz="2400" dirty="0" err="1">
                  <a:solidFill>
                    <a:srgbClr val="030504"/>
                  </a:solidFill>
                  <a:latin typeface="Montserrat"/>
                  <a:ea typeface="Montserrat"/>
                  <a:cs typeface="Montserrat"/>
                  <a:sym typeface="Montserrat"/>
                </a:rPr>
                <a:t>Cấu</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trúc</a:t>
              </a:r>
              <a:r>
                <a:rPr lang="en-US" sz="2400" dirty="0">
                  <a:solidFill>
                    <a:srgbClr val="030504"/>
                  </a:solidFill>
                  <a:latin typeface="Montserrat"/>
                  <a:ea typeface="Montserrat"/>
                  <a:cs typeface="Montserrat"/>
                  <a:sym typeface="Montserrat"/>
                </a:rPr>
                <a:t>: …. N (person, thing) + Whose + N + V</a:t>
              </a:r>
            </a:p>
            <a:p>
              <a:pPr algn="just">
                <a:lnSpc>
                  <a:spcPts val="4500"/>
                </a:lnSpc>
              </a:pPr>
              <a:endParaRPr lang="en-US" sz="2400" dirty="0">
                <a:solidFill>
                  <a:srgbClr val="030504"/>
                </a:solidFill>
                <a:latin typeface="Montserrat"/>
                <a:ea typeface="Montserrat"/>
                <a:cs typeface="Montserrat"/>
                <a:sym typeface="Montserrat"/>
              </a:endParaRPr>
            </a:p>
          </p:txBody>
        </p:sp>
        <p:sp>
          <p:nvSpPr>
            <p:cNvPr id="17" name="TextBox 17"/>
            <p:cNvSpPr txBox="1"/>
            <p:nvPr/>
          </p:nvSpPr>
          <p:spPr>
            <a:xfrm>
              <a:off x="1023343" y="-57150"/>
              <a:ext cx="8268291" cy="666750"/>
            </a:xfrm>
            <a:prstGeom prst="rect">
              <a:avLst/>
            </a:prstGeom>
          </p:spPr>
          <p:txBody>
            <a:bodyPr lIns="0" tIns="0" rIns="0" bIns="0" rtlCol="0" anchor="t">
              <a:spAutoFit/>
            </a:bodyPr>
            <a:lstStyle/>
            <a:p>
              <a:pPr algn="just">
                <a:lnSpc>
                  <a:spcPts val="4200"/>
                </a:lnSpc>
              </a:pPr>
              <a:r>
                <a:rPr lang="en-US" sz="3000" b="1">
                  <a:solidFill>
                    <a:srgbClr val="2C039A"/>
                  </a:solidFill>
                  <a:latin typeface="Montserrat Bold"/>
                  <a:ea typeface="Montserrat Bold"/>
                  <a:cs typeface="Montserrat Bold"/>
                  <a:sym typeface="Montserrat Bold"/>
                </a:rPr>
                <a:t>Whose</a:t>
              </a:r>
            </a:p>
          </p:txBody>
        </p:sp>
        <p:sp>
          <p:nvSpPr>
            <p:cNvPr id="18" name="Freeform 18"/>
            <p:cNvSpPr/>
            <p:nvPr/>
          </p:nvSpPr>
          <p:spPr>
            <a:xfrm>
              <a:off x="0" y="0"/>
              <a:ext cx="639422" cy="684790"/>
            </a:xfrm>
            <a:custGeom>
              <a:avLst/>
              <a:gdLst/>
              <a:ahLst/>
              <a:cxnLst/>
              <a:rect l="l" t="t" r="r" b="b"/>
              <a:pathLst>
                <a:path w="639422" h="684790">
                  <a:moveTo>
                    <a:pt x="0" y="0"/>
                  </a:moveTo>
                  <a:lnTo>
                    <a:pt x="639422" y="0"/>
                  </a:lnTo>
                  <a:lnTo>
                    <a:pt x="639422" y="684790"/>
                  </a:lnTo>
                  <a:lnTo>
                    <a:pt x="0" y="6847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9" name="Group 19"/>
          <p:cNvGrpSpPr/>
          <p:nvPr/>
        </p:nvGrpSpPr>
        <p:grpSpPr>
          <a:xfrm>
            <a:off x="788917" y="7934692"/>
            <a:ext cx="8252960" cy="2352308"/>
            <a:chOff x="0" y="0"/>
            <a:chExt cx="11003947" cy="3136410"/>
          </a:xfrm>
        </p:grpSpPr>
        <p:sp>
          <p:nvSpPr>
            <p:cNvPr id="20" name="TextBox 20"/>
            <p:cNvSpPr txBox="1"/>
            <p:nvPr/>
          </p:nvSpPr>
          <p:spPr>
            <a:xfrm>
              <a:off x="1090939" y="-57150"/>
              <a:ext cx="8268291" cy="666750"/>
            </a:xfrm>
            <a:prstGeom prst="rect">
              <a:avLst/>
            </a:prstGeom>
          </p:spPr>
          <p:txBody>
            <a:bodyPr lIns="0" tIns="0" rIns="0" bIns="0" rtlCol="0" anchor="t">
              <a:spAutoFit/>
            </a:bodyPr>
            <a:lstStyle/>
            <a:p>
              <a:pPr algn="just">
                <a:lnSpc>
                  <a:spcPts val="4200"/>
                </a:lnSpc>
              </a:pPr>
              <a:r>
                <a:rPr lang="en-US" sz="3000" b="1" dirty="0">
                  <a:solidFill>
                    <a:srgbClr val="2C039A"/>
                  </a:solidFill>
                  <a:latin typeface="Montserrat Bold"/>
                  <a:ea typeface="Montserrat Bold"/>
                  <a:cs typeface="Montserrat Bold"/>
                  <a:sym typeface="Montserrat Bold"/>
                </a:rPr>
                <a:t>Where</a:t>
              </a:r>
            </a:p>
          </p:txBody>
        </p:sp>
        <p:sp>
          <p:nvSpPr>
            <p:cNvPr id="21" name="Freeform 21"/>
            <p:cNvSpPr/>
            <p:nvPr/>
          </p:nvSpPr>
          <p:spPr>
            <a:xfrm>
              <a:off x="67596" y="0"/>
              <a:ext cx="639422" cy="684790"/>
            </a:xfrm>
            <a:custGeom>
              <a:avLst/>
              <a:gdLst/>
              <a:ahLst/>
              <a:cxnLst/>
              <a:rect l="l" t="t" r="r" b="b"/>
              <a:pathLst>
                <a:path w="639422" h="684790">
                  <a:moveTo>
                    <a:pt x="0" y="0"/>
                  </a:moveTo>
                  <a:lnTo>
                    <a:pt x="639423" y="0"/>
                  </a:lnTo>
                  <a:lnTo>
                    <a:pt x="639423" y="684790"/>
                  </a:lnTo>
                  <a:lnTo>
                    <a:pt x="0" y="6847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TextBox 22"/>
            <p:cNvSpPr txBox="1"/>
            <p:nvPr/>
          </p:nvSpPr>
          <p:spPr>
            <a:xfrm>
              <a:off x="0" y="939693"/>
              <a:ext cx="11003947" cy="2196717"/>
            </a:xfrm>
            <a:prstGeom prst="rect">
              <a:avLst/>
            </a:prstGeom>
          </p:spPr>
          <p:txBody>
            <a:bodyPr lIns="0" tIns="0" rIns="0" bIns="0" rtlCol="0" anchor="t">
              <a:spAutoFit/>
            </a:bodyPr>
            <a:lstStyle/>
            <a:p>
              <a:pPr algn="just">
                <a:lnSpc>
                  <a:spcPts val="4500"/>
                </a:lnSpc>
              </a:pPr>
              <a:r>
                <a:rPr lang="en-US" sz="2400" dirty="0">
                  <a:solidFill>
                    <a:srgbClr val="030504"/>
                  </a:solidFill>
                  <a:latin typeface="Montserrat"/>
                  <a:ea typeface="Montserrat"/>
                  <a:cs typeface="Montserrat"/>
                  <a:sym typeface="Montserrat"/>
                </a:rPr>
                <a:t>Where: </a:t>
              </a:r>
              <a:r>
                <a:rPr lang="en-US" sz="2400" dirty="0" err="1">
                  <a:solidFill>
                    <a:srgbClr val="030504"/>
                  </a:solidFill>
                  <a:latin typeface="Montserrat"/>
                  <a:ea typeface="Montserrat"/>
                  <a:cs typeface="Montserrat"/>
                  <a:sym typeface="Montserrat"/>
                </a:rPr>
                <a:t>Dùng</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để</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thay</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thế</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từ</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chỉ</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nơi</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chốn</a:t>
              </a:r>
              <a:endParaRPr lang="en-US" sz="2400" dirty="0">
                <a:solidFill>
                  <a:srgbClr val="030504"/>
                </a:solidFill>
                <a:latin typeface="Montserrat"/>
                <a:ea typeface="Montserrat"/>
                <a:cs typeface="Montserrat"/>
                <a:sym typeface="Montserrat"/>
              </a:endParaRPr>
            </a:p>
            <a:p>
              <a:pPr algn="just">
                <a:lnSpc>
                  <a:spcPts val="4500"/>
                </a:lnSpc>
              </a:pPr>
              <a:r>
                <a:rPr lang="en-US" sz="2400" dirty="0" err="1">
                  <a:solidFill>
                    <a:srgbClr val="030504"/>
                  </a:solidFill>
                  <a:latin typeface="Montserrat"/>
                  <a:ea typeface="Montserrat"/>
                  <a:cs typeface="Montserrat"/>
                  <a:sym typeface="Montserrat"/>
                </a:rPr>
                <a:t>Cấu</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trúc</a:t>
              </a:r>
              <a:r>
                <a:rPr lang="en-US" sz="2400" dirty="0">
                  <a:solidFill>
                    <a:srgbClr val="030504"/>
                  </a:solidFill>
                  <a:latin typeface="Montserrat"/>
                  <a:ea typeface="Montserrat"/>
                  <a:cs typeface="Montserrat"/>
                  <a:sym typeface="Montserrat"/>
                </a:rPr>
                <a:t>: ….N (place) + Where + S + V </a:t>
              </a:r>
            </a:p>
            <a:p>
              <a:pPr algn="just">
                <a:lnSpc>
                  <a:spcPts val="4500"/>
                </a:lnSpc>
              </a:pPr>
              <a:endParaRPr lang="en-US" sz="2400" dirty="0">
                <a:solidFill>
                  <a:srgbClr val="030504"/>
                </a:solidFill>
                <a:latin typeface="Montserrat"/>
                <a:ea typeface="Montserrat"/>
                <a:cs typeface="Montserrat"/>
                <a:sym typeface="Montserrat"/>
              </a:endParaRPr>
            </a:p>
          </p:txBody>
        </p:sp>
      </p:grpSp>
      <p:grpSp>
        <p:nvGrpSpPr>
          <p:cNvPr id="23" name="Group 23"/>
          <p:cNvGrpSpPr/>
          <p:nvPr/>
        </p:nvGrpSpPr>
        <p:grpSpPr>
          <a:xfrm>
            <a:off x="9929435" y="5759196"/>
            <a:ext cx="16717131" cy="1788508"/>
            <a:chOff x="0" y="0"/>
            <a:chExt cx="22289507" cy="2384677"/>
          </a:xfrm>
        </p:grpSpPr>
        <p:sp>
          <p:nvSpPr>
            <p:cNvPr id="24" name="TextBox 24"/>
            <p:cNvSpPr txBox="1"/>
            <p:nvPr/>
          </p:nvSpPr>
          <p:spPr>
            <a:xfrm>
              <a:off x="1023343" y="-57150"/>
              <a:ext cx="8268291" cy="666750"/>
            </a:xfrm>
            <a:prstGeom prst="rect">
              <a:avLst/>
            </a:prstGeom>
          </p:spPr>
          <p:txBody>
            <a:bodyPr lIns="0" tIns="0" rIns="0" bIns="0" rtlCol="0" anchor="t">
              <a:spAutoFit/>
            </a:bodyPr>
            <a:lstStyle/>
            <a:p>
              <a:pPr algn="just">
                <a:lnSpc>
                  <a:spcPts val="4200"/>
                </a:lnSpc>
              </a:pPr>
              <a:r>
                <a:rPr lang="en-US" sz="3000" b="1">
                  <a:solidFill>
                    <a:srgbClr val="2C039A"/>
                  </a:solidFill>
                  <a:latin typeface="Montserrat Bold"/>
                  <a:ea typeface="Montserrat Bold"/>
                  <a:cs typeface="Montserrat Bold"/>
                  <a:sym typeface="Montserrat Bold"/>
                </a:rPr>
                <a:t>Why</a:t>
              </a:r>
            </a:p>
          </p:txBody>
        </p:sp>
        <p:sp>
          <p:nvSpPr>
            <p:cNvPr id="25" name="Freeform 25"/>
            <p:cNvSpPr/>
            <p:nvPr/>
          </p:nvSpPr>
          <p:spPr>
            <a:xfrm>
              <a:off x="0" y="0"/>
              <a:ext cx="639422" cy="684790"/>
            </a:xfrm>
            <a:custGeom>
              <a:avLst/>
              <a:gdLst/>
              <a:ahLst/>
              <a:cxnLst/>
              <a:rect l="l" t="t" r="r" b="b"/>
              <a:pathLst>
                <a:path w="639422" h="684790">
                  <a:moveTo>
                    <a:pt x="0" y="0"/>
                  </a:moveTo>
                  <a:lnTo>
                    <a:pt x="639422" y="0"/>
                  </a:lnTo>
                  <a:lnTo>
                    <a:pt x="639422" y="684790"/>
                  </a:lnTo>
                  <a:lnTo>
                    <a:pt x="0" y="6847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TextBox 26"/>
            <p:cNvSpPr txBox="1"/>
            <p:nvPr/>
          </p:nvSpPr>
          <p:spPr>
            <a:xfrm>
              <a:off x="0" y="949960"/>
              <a:ext cx="22289507" cy="1434717"/>
            </a:xfrm>
            <a:prstGeom prst="rect">
              <a:avLst/>
            </a:prstGeom>
          </p:spPr>
          <p:txBody>
            <a:bodyPr lIns="0" tIns="0" rIns="0" bIns="0" rtlCol="0" anchor="t">
              <a:spAutoFit/>
            </a:bodyPr>
            <a:lstStyle/>
            <a:p>
              <a:pPr algn="just">
                <a:lnSpc>
                  <a:spcPts val="4500"/>
                </a:lnSpc>
              </a:pPr>
              <a:r>
                <a:rPr lang="en-US" sz="2400" dirty="0">
                  <a:solidFill>
                    <a:srgbClr val="030504"/>
                  </a:solidFill>
                  <a:latin typeface="Montserrat"/>
                  <a:ea typeface="Montserrat"/>
                  <a:cs typeface="Montserrat"/>
                  <a:sym typeface="Montserrat"/>
                </a:rPr>
                <a:t>Why: Thường </a:t>
              </a:r>
              <a:r>
                <a:rPr lang="en-US" sz="2400" dirty="0" err="1">
                  <a:solidFill>
                    <a:srgbClr val="030504"/>
                  </a:solidFill>
                  <a:latin typeface="Montserrat"/>
                  <a:ea typeface="Montserrat"/>
                  <a:cs typeface="Montserrat"/>
                  <a:sym typeface="Montserrat"/>
                </a:rPr>
                <a:t>sử</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dụng</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cho</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các</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mệnh</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đề</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chỉ</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lý</a:t>
              </a:r>
              <a:r>
                <a:rPr lang="en-US" sz="2400" dirty="0">
                  <a:solidFill>
                    <a:srgbClr val="030504"/>
                  </a:solidFill>
                  <a:latin typeface="Montserrat"/>
                  <a:ea typeface="Montserrat"/>
                  <a:cs typeface="Montserrat"/>
                  <a:sym typeface="Montserrat"/>
                </a:rPr>
                <a:t> do</a:t>
              </a:r>
            </a:p>
            <a:p>
              <a:pPr algn="just">
                <a:lnSpc>
                  <a:spcPts val="4500"/>
                </a:lnSpc>
              </a:pPr>
              <a:r>
                <a:rPr lang="en-US" sz="2400" dirty="0" err="1">
                  <a:solidFill>
                    <a:srgbClr val="030504"/>
                  </a:solidFill>
                  <a:latin typeface="Montserrat"/>
                  <a:ea typeface="Montserrat"/>
                  <a:cs typeface="Montserrat"/>
                  <a:sym typeface="Montserrat"/>
                </a:rPr>
                <a:t>Cấu</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trúc</a:t>
              </a:r>
              <a:r>
                <a:rPr lang="en-US" sz="2400" dirty="0">
                  <a:solidFill>
                    <a:srgbClr val="030504"/>
                  </a:solidFill>
                  <a:latin typeface="Montserrat"/>
                  <a:ea typeface="Montserrat"/>
                  <a:cs typeface="Montserrat"/>
                  <a:sym typeface="Montserrat"/>
                </a:rPr>
                <a:t>: …..N (reason) + Why + S + V …</a:t>
              </a:r>
            </a:p>
          </p:txBody>
        </p:sp>
      </p:grpSp>
      <p:grpSp>
        <p:nvGrpSpPr>
          <p:cNvPr id="27" name="Group 27"/>
          <p:cNvGrpSpPr/>
          <p:nvPr/>
        </p:nvGrpSpPr>
        <p:grpSpPr>
          <a:xfrm>
            <a:off x="10035040" y="8133845"/>
            <a:ext cx="8252960" cy="1780808"/>
            <a:chOff x="0" y="0"/>
            <a:chExt cx="11003947" cy="2374410"/>
          </a:xfrm>
        </p:grpSpPr>
        <p:sp>
          <p:nvSpPr>
            <p:cNvPr id="28" name="TextBox 28"/>
            <p:cNvSpPr txBox="1"/>
            <p:nvPr/>
          </p:nvSpPr>
          <p:spPr>
            <a:xfrm>
              <a:off x="1023343" y="-57150"/>
              <a:ext cx="8268291" cy="666750"/>
            </a:xfrm>
            <a:prstGeom prst="rect">
              <a:avLst/>
            </a:prstGeom>
          </p:spPr>
          <p:txBody>
            <a:bodyPr lIns="0" tIns="0" rIns="0" bIns="0" rtlCol="0" anchor="t">
              <a:spAutoFit/>
            </a:bodyPr>
            <a:lstStyle/>
            <a:p>
              <a:pPr algn="just">
                <a:lnSpc>
                  <a:spcPts val="4200"/>
                </a:lnSpc>
              </a:pPr>
              <a:r>
                <a:rPr lang="en-US" sz="3000" b="1">
                  <a:solidFill>
                    <a:srgbClr val="2C039A"/>
                  </a:solidFill>
                  <a:latin typeface="Montserrat Bold"/>
                  <a:ea typeface="Montserrat Bold"/>
                  <a:cs typeface="Montserrat Bold"/>
                  <a:sym typeface="Montserrat Bold"/>
                </a:rPr>
                <a:t>When</a:t>
              </a:r>
            </a:p>
          </p:txBody>
        </p:sp>
        <p:sp>
          <p:nvSpPr>
            <p:cNvPr id="29" name="Freeform 29"/>
            <p:cNvSpPr/>
            <p:nvPr/>
          </p:nvSpPr>
          <p:spPr>
            <a:xfrm>
              <a:off x="0" y="0"/>
              <a:ext cx="639422" cy="684790"/>
            </a:xfrm>
            <a:custGeom>
              <a:avLst/>
              <a:gdLst/>
              <a:ahLst/>
              <a:cxnLst/>
              <a:rect l="l" t="t" r="r" b="b"/>
              <a:pathLst>
                <a:path w="639422" h="684790">
                  <a:moveTo>
                    <a:pt x="0" y="0"/>
                  </a:moveTo>
                  <a:lnTo>
                    <a:pt x="639422" y="0"/>
                  </a:lnTo>
                  <a:lnTo>
                    <a:pt x="639422" y="684790"/>
                  </a:lnTo>
                  <a:lnTo>
                    <a:pt x="0" y="6847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TextBox 30"/>
            <p:cNvSpPr txBox="1"/>
            <p:nvPr/>
          </p:nvSpPr>
          <p:spPr>
            <a:xfrm>
              <a:off x="0" y="939693"/>
              <a:ext cx="11003947" cy="1434717"/>
            </a:xfrm>
            <a:prstGeom prst="rect">
              <a:avLst/>
            </a:prstGeom>
          </p:spPr>
          <p:txBody>
            <a:bodyPr lIns="0" tIns="0" rIns="0" bIns="0" rtlCol="0" anchor="t">
              <a:spAutoFit/>
            </a:bodyPr>
            <a:lstStyle/>
            <a:p>
              <a:pPr algn="just">
                <a:lnSpc>
                  <a:spcPts val="4500"/>
                </a:lnSpc>
              </a:pPr>
              <a:r>
                <a:rPr lang="en-US" sz="2400" dirty="0" err="1">
                  <a:solidFill>
                    <a:srgbClr val="030504"/>
                  </a:solidFill>
                  <a:latin typeface="Montserrat"/>
                  <a:ea typeface="Montserrat"/>
                  <a:cs typeface="Montserrat"/>
                  <a:sym typeface="Montserrat"/>
                </a:rPr>
                <a:t>Dùng</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thay</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thế</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cho</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các</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từ</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chỉ</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thời</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gian</a:t>
              </a:r>
              <a:endParaRPr lang="en-US" sz="2400" dirty="0">
                <a:solidFill>
                  <a:srgbClr val="030504"/>
                </a:solidFill>
                <a:latin typeface="Montserrat"/>
                <a:ea typeface="Montserrat"/>
                <a:cs typeface="Montserrat"/>
                <a:sym typeface="Montserrat"/>
              </a:endParaRPr>
            </a:p>
            <a:p>
              <a:pPr algn="just">
                <a:lnSpc>
                  <a:spcPts val="4500"/>
                </a:lnSpc>
              </a:pPr>
              <a:r>
                <a:rPr lang="en-US" sz="2400" dirty="0" err="1">
                  <a:solidFill>
                    <a:srgbClr val="030504"/>
                  </a:solidFill>
                  <a:latin typeface="Montserrat"/>
                  <a:ea typeface="Montserrat"/>
                  <a:cs typeface="Montserrat"/>
                  <a:sym typeface="Montserrat"/>
                </a:rPr>
                <a:t>Cấu</a:t>
              </a:r>
              <a:r>
                <a:rPr lang="en-US" sz="2400" dirty="0">
                  <a:solidFill>
                    <a:srgbClr val="030504"/>
                  </a:solidFill>
                  <a:latin typeface="Montserrat"/>
                  <a:ea typeface="Montserrat"/>
                  <a:cs typeface="Montserrat"/>
                  <a:sym typeface="Montserrat"/>
                </a:rPr>
                <a:t> </a:t>
              </a:r>
              <a:r>
                <a:rPr lang="en-US" sz="2400" dirty="0" err="1">
                  <a:solidFill>
                    <a:srgbClr val="030504"/>
                  </a:solidFill>
                  <a:latin typeface="Montserrat"/>
                  <a:ea typeface="Montserrat"/>
                  <a:cs typeface="Montserrat"/>
                  <a:sym typeface="Montserrat"/>
                </a:rPr>
                <a:t>trúc</a:t>
              </a:r>
              <a:r>
                <a:rPr lang="en-US" sz="2400" dirty="0">
                  <a:solidFill>
                    <a:srgbClr val="030504"/>
                  </a:solidFill>
                  <a:latin typeface="Montserrat"/>
                  <a:ea typeface="Montserrat"/>
                  <a:cs typeface="Montserrat"/>
                  <a:sym typeface="Montserrat"/>
                </a:rPr>
                <a:t>: ….N (time) + When + S + V</a:t>
              </a:r>
            </a:p>
          </p:txBody>
        </p:sp>
      </p:grpSp>
      <p:sp>
        <p:nvSpPr>
          <p:cNvPr id="31" name="TextBox 31"/>
          <p:cNvSpPr txBox="1"/>
          <p:nvPr/>
        </p:nvSpPr>
        <p:spPr>
          <a:xfrm>
            <a:off x="1911446" y="501046"/>
            <a:ext cx="14573466" cy="623282"/>
          </a:xfrm>
          <a:prstGeom prst="rect">
            <a:avLst/>
          </a:prstGeom>
        </p:spPr>
        <p:txBody>
          <a:bodyPr lIns="0" tIns="0" rIns="0" bIns="0" rtlCol="0" anchor="t">
            <a:spAutoFit/>
          </a:bodyPr>
          <a:lstStyle/>
          <a:p>
            <a:pPr algn="ctr">
              <a:lnSpc>
                <a:spcPts val="4982"/>
              </a:lnSpc>
            </a:pPr>
            <a:r>
              <a:rPr lang="en-US" sz="4152" b="1">
                <a:solidFill>
                  <a:srgbClr val="2C039A"/>
                </a:solidFill>
                <a:latin typeface="Montserrat Bold"/>
                <a:ea typeface="Montserrat Bold"/>
                <a:cs typeface="Montserrat Bold"/>
                <a:sym typeface="Montserrat Bold"/>
              </a:rPr>
              <a:t>RELATIVE CLAUSES IN CULTURAL CONTEXT</a:t>
            </a:r>
          </a:p>
        </p:txBody>
      </p:sp>
      <p:sp>
        <p:nvSpPr>
          <p:cNvPr id="32" name="Freeform 32"/>
          <p:cNvSpPr/>
          <p:nvPr/>
        </p:nvSpPr>
        <p:spPr>
          <a:xfrm>
            <a:off x="17334799" y="-1095939"/>
            <a:ext cx="1711083" cy="5185099"/>
          </a:xfrm>
          <a:custGeom>
            <a:avLst/>
            <a:gdLst/>
            <a:ahLst/>
            <a:cxnLst/>
            <a:rect l="l" t="t" r="r" b="b"/>
            <a:pathLst>
              <a:path w="1711083" h="5185099">
                <a:moveTo>
                  <a:pt x="0" y="0"/>
                </a:moveTo>
                <a:lnTo>
                  <a:pt x="1711083" y="0"/>
                </a:lnTo>
                <a:lnTo>
                  <a:pt x="1711083" y="5185098"/>
                </a:lnTo>
                <a:lnTo>
                  <a:pt x="0" y="5185098"/>
                </a:lnTo>
                <a:lnTo>
                  <a:pt x="0" y="0"/>
                </a:lnTo>
                <a:close/>
              </a:path>
            </a:pathLst>
          </a:custGeom>
          <a:blipFill>
            <a:blip r:embed="rId6"/>
            <a:stretch>
              <a:fillRect/>
            </a:stretch>
          </a:blipFill>
        </p:spPr>
      </p:sp>
      <p:sp>
        <p:nvSpPr>
          <p:cNvPr id="33" name="Freeform 33"/>
          <p:cNvSpPr/>
          <p:nvPr/>
        </p:nvSpPr>
        <p:spPr>
          <a:xfrm>
            <a:off x="15753255" y="261991"/>
            <a:ext cx="1958804" cy="2109076"/>
          </a:xfrm>
          <a:custGeom>
            <a:avLst/>
            <a:gdLst/>
            <a:ahLst/>
            <a:cxnLst/>
            <a:rect l="l" t="t" r="r" b="b"/>
            <a:pathLst>
              <a:path w="1958804" h="2109076">
                <a:moveTo>
                  <a:pt x="0" y="0"/>
                </a:moveTo>
                <a:lnTo>
                  <a:pt x="1958804" y="0"/>
                </a:lnTo>
                <a:lnTo>
                  <a:pt x="1958804" y="2109076"/>
                </a:lnTo>
                <a:lnTo>
                  <a:pt x="0" y="2109076"/>
                </a:lnTo>
                <a:lnTo>
                  <a:pt x="0" y="0"/>
                </a:lnTo>
                <a:close/>
              </a:path>
            </a:pathLst>
          </a:custGeom>
          <a:blipFill>
            <a:blip r:embed="rId7"/>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1105784" y="2969013"/>
            <a:ext cx="4729655" cy="4114800"/>
          </a:xfrm>
          <a:custGeom>
            <a:avLst/>
            <a:gdLst/>
            <a:ahLst/>
            <a:cxnLst/>
            <a:rect l="l" t="t" r="r" b="b"/>
            <a:pathLst>
              <a:path w="4729655" h="4114800">
                <a:moveTo>
                  <a:pt x="0" y="0"/>
                </a:moveTo>
                <a:lnTo>
                  <a:pt x="4729655" y="0"/>
                </a:lnTo>
                <a:lnTo>
                  <a:pt x="4729655"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470850" y="749438"/>
            <a:ext cx="15452323" cy="4394062"/>
            <a:chOff x="0" y="0"/>
            <a:chExt cx="4069748" cy="1157284"/>
          </a:xfrm>
        </p:grpSpPr>
        <p:sp>
          <p:nvSpPr>
            <p:cNvPr id="4" name="Freeform 4"/>
            <p:cNvSpPr/>
            <p:nvPr/>
          </p:nvSpPr>
          <p:spPr>
            <a:xfrm>
              <a:off x="0" y="0"/>
              <a:ext cx="4069747" cy="1157284"/>
            </a:xfrm>
            <a:custGeom>
              <a:avLst/>
              <a:gdLst/>
              <a:ahLst/>
              <a:cxnLst/>
              <a:rect l="l" t="t" r="r" b="b"/>
              <a:pathLst>
                <a:path w="4069747" h="1157284">
                  <a:moveTo>
                    <a:pt x="23047" y="0"/>
                  </a:moveTo>
                  <a:lnTo>
                    <a:pt x="4046700" y="0"/>
                  </a:lnTo>
                  <a:cubicBezTo>
                    <a:pt x="4052813" y="0"/>
                    <a:pt x="4058675" y="2428"/>
                    <a:pt x="4062997" y="6750"/>
                  </a:cubicBezTo>
                  <a:cubicBezTo>
                    <a:pt x="4067319" y="11072"/>
                    <a:pt x="4069747" y="16934"/>
                    <a:pt x="4069747" y="23047"/>
                  </a:cubicBezTo>
                  <a:lnTo>
                    <a:pt x="4069747" y="1134237"/>
                  </a:lnTo>
                  <a:cubicBezTo>
                    <a:pt x="4069747" y="1146965"/>
                    <a:pt x="4059429" y="1157284"/>
                    <a:pt x="4046700" y="1157284"/>
                  </a:cubicBezTo>
                  <a:lnTo>
                    <a:pt x="23047" y="1157284"/>
                  </a:lnTo>
                  <a:cubicBezTo>
                    <a:pt x="16934" y="1157284"/>
                    <a:pt x="11072" y="1154856"/>
                    <a:pt x="6750" y="1150534"/>
                  </a:cubicBezTo>
                  <a:cubicBezTo>
                    <a:pt x="2428" y="1146212"/>
                    <a:pt x="0" y="1140349"/>
                    <a:pt x="0" y="1134237"/>
                  </a:cubicBezTo>
                  <a:lnTo>
                    <a:pt x="0" y="23047"/>
                  </a:lnTo>
                  <a:cubicBezTo>
                    <a:pt x="0" y="16934"/>
                    <a:pt x="2428" y="11072"/>
                    <a:pt x="6750" y="6750"/>
                  </a:cubicBezTo>
                  <a:cubicBezTo>
                    <a:pt x="11072" y="2428"/>
                    <a:pt x="16934" y="0"/>
                    <a:pt x="23047" y="0"/>
                  </a:cubicBezTo>
                  <a:close/>
                </a:path>
              </a:pathLst>
            </a:custGeom>
            <a:solidFill>
              <a:srgbClr val="FFFFFF"/>
            </a:solidFill>
          </p:spPr>
        </p:sp>
        <p:sp>
          <p:nvSpPr>
            <p:cNvPr id="5" name="TextBox 5"/>
            <p:cNvSpPr txBox="1"/>
            <p:nvPr/>
          </p:nvSpPr>
          <p:spPr>
            <a:xfrm>
              <a:off x="0" y="-38100"/>
              <a:ext cx="4069748" cy="119538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5400000">
            <a:off x="9028261" y="8505528"/>
            <a:ext cx="231477" cy="1505544"/>
          </a:xfrm>
          <a:custGeom>
            <a:avLst/>
            <a:gdLst/>
            <a:ahLst/>
            <a:cxnLst/>
            <a:rect l="l" t="t" r="r" b="b"/>
            <a:pathLst>
              <a:path w="231477" h="1505544">
                <a:moveTo>
                  <a:pt x="0" y="0"/>
                </a:moveTo>
                <a:lnTo>
                  <a:pt x="231478" y="0"/>
                </a:lnTo>
                <a:lnTo>
                  <a:pt x="231478" y="1505544"/>
                </a:lnTo>
                <a:lnTo>
                  <a:pt x="0" y="15055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105784" y="8286795"/>
            <a:ext cx="4729655" cy="4114800"/>
          </a:xfrm>
          <a:custGeom>
            <a:avLst/>
            <a:gdLst/>
            <a:ahLst/>
            <a:cxnLst/>
            <a:rect l="l" t="t" r="r" b="b"/>
            <a:pathLst>
              <a:path w="4729655" h="4114800">
                <a:moveTo>
                  <a:pt x="0" y="0"/>
                </a:moveTo>
                <a:lnTo>
                  <a:pt x="4729655" y="0"/>
                </a:lnTo>
                <a:lnTo>
                  <a:pt x="4729655"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470850" y="5779203"/>
            <a:ext cx="15452323" cy="4394062"/>
            <a:chOff x="0" y="0"/>
            <a:chExt cx="4069748" cy="1157284"/>
          </a:xfrm>
        </p:grpSpPr>
        <p:sp>
          <p:nvSpPr>
            <p:cNvPr id="9" name="Freeform 9"/>
            <p:cNvSpPr/>
            <p:nvPr/>
          </p:nvSpPr>
          <p:spPr>
            <a:xfrm>
              <a:off x="0" y="0"/>
              <a:ext cx="4069747" cy="1157284"/>
            </a:xfrm>
            <a:custGeom>
              <a:avLst/>
              <a:gdLst/>
              <a:ahLst/>
              <a:cxnLst/>
              <a:rect l="l" t="t" r="r" b="b"/>
              <a:pathLst>
                <a:path w="4069747" h="1157284">
                  <a:moveTo>
                    <a:pt x="23047" y="0"/>
                  </a:moveTo>
                  <a:lnTo>
                    <a:pt x="4046700" y="0"/>
                  </a:lnTo>
                  <a:cubicBezTo>
                    <a:pt x="4052813" y="0"/>
                    <a:pt x="4058675" y="2428"/>
                    <a:pt x="4062997" y="6750"/>
                  </a:cubicBezTo>
                  <a:cubicBezTo>
                    <a:pt x="4067319" y="11072"/>
                    <a:pt x="4069747" y="16934"/>
                    <a:pt x="4069747" y="23047"/>
                  </a:cubicBezTo>
                  <a:lnTo>
                    <a:pt x="4069747" y="1134237"/>
                  </a:lnTo>
                  <a:cubicBezTo>
                    <a:pt x="4069747" y="1146965"/>
                    <a:pt x="4059429" y="1157284"/>
                    <a:pt x="4046700" y="1157284"/>
                  </a:cubicBezTo>
                  <a:lnTo>
                    <a:pt x="23047" y="1157284"/>
                  </a:lnTo>
                  <a:cubicBezTo>
                    <a:pt x="16934" y="1157284"/>
                    <a:pt x="11072" y="1154856"/>
                    <a:pt x="6750" y="1150534"/>
                  </a:cubicBezTo>
                  <a:cubicBezTo>
                    <a:pt x="2428" y="1146212"/>
                    <a:pt x="0" y="1140349"/>
                    <a:pt x="0" y="1134237"/>
                  </a:cubicBezTo>
                  <a:lnTo>
                    <a:pt x="0" y="23047"/>
                  </a:lnTo>
                  <a:cubicBezTo>
                    <a:pt x="0" y="16934"/>
                    <a:pt x="2428" y="11072"/>
                    <a:pt x="6750" y="6750"/>
                  </a:cubicBezTo>
                  <a:cubicBezTo>
                    <a:pt x="11072" y="2428"/>
                    <a:pt x="16934" y="0"/>
                    <a:pt x="23047" y="0"/>
                  </a:cubicBezTo>
                  <a:close/>
                </a:path>
              </a:pathLst>
            </a:custGeom>
            <a:solidFill>
              <a:srgbClr val="FFFFFF"/>
            </a:solidFill>
          </p:spPr>
        </p:sp>
        <p:sp>
          <p:nvSpPr>
            <p:cNvPr id="10" name="TextBox 10"/>
            <p:cNvSpPr txBox="1"/>
            <p:nvPr/>
          </p:nvSpPr>
          <p:spPr>
            <a:xfrm>
              <a:off x="0" y="-38100"/>
              <a:ext cx="4069748" cy="1195384"/>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4636949" y="192117"/>
            <a:ext cx="4133478" cy="3781213"/>
          </a:xfrm>
          <a:custGeom>
            <a:avLst/>
            <a:gdLst/>
            <a:ahLst/>
            <a:cxnLst/>
            <a:rect l="l" t="t" r="r" b="b"/>
            <a:pathLst>
              <a:path w="4133478" h="3781213">
                <a:moveTo>
                  <a:pt x="0" y="0"/>
                </a:moveTo>
                <a:lnTo>
                  <a:pt x="4133478" y="0"/>
                </a:lnTo>
                <a:lnTo>
                  <a:pt x="4133478" y="3781213"/>
                </a:lnTo>
                <a:lnTo>
                  <a:pt x="0" y="3781213"/>
                </a:lnTo>
                <a:lnTo>
                  <a:pt x="0" y="0"/>
                </a:lnTo>
                <a:close/>
              </a:path>
            </a:pathLst>
          </a:custGeom>
          <a:blipFill>
            <a:blip r:embed="rId6"/>
            <a:stretch>
              <a:fillRect l="-558" t="-5799" r="-1675" b="-5120"/>
            </a:stretch>
          </a:blipFill>
        </p:spPr>
      </p:sp>
      <p:sp>
        <p:nvSpPr>
          <p:cNvPr id="12" name="Freeform 12"/>
          <p:cNvSpPr/>
          <p:nvPr/>
        </p:nvSpPr>
        <p:spPr>
          <a:xfrm>
            <a:off x="15768603" y="7083813"/>
            <a:ext cx="2322393" cy="2291009"/>
          </a:xfrm>
          <a:custGeom>
            <a:avLst/>
            <a:gdLst/>
            <a:ahLst/>
            <a:cxnLst/>
            <a:rect l="l" t="t" r="r" b="b"/>
            <a:pathLst>
              <a:path w="2322393" h="2291009">
                <a:moveTo>
                  <a:pt x="0" y="0"/>
                </a:moveTo>
                <a:lnTo>
                  <a:pt x="2322393" y="0"/>
                </a:lnTo>
                <a:lnTo>
                  <a:pt x="2322393" y="2291009"/>
                </a:lnTo>
                <a:lnTo>
                  <a:pt x="0" y="2291009"/>
                </a:lnTo>
                <a:lnTo>
                  <a:pt x="0" y="0"/>
                </a:lnTo>
                <a:close/>
              </a:path>
            </a:pathLst>
          </a:custGeom>
          <a:blipFill>
            <a:blip r:embed="rId7"/>
            <a:stretch>
              <a:fillRect/>
            </a:stretch>
          </a:blipFill>
        </p:spPr>
      </p:sp>
      <p:sp>
        <p:nvSpPr>
          <p:cNvPr id="13" name="TextBox 13"/>
          <p:cNvSpPr txBox="1"/>
          <p:nvPr/>
        </p:nvSpPr>
        <p:spPr>
          <a:xfrm>
            <a:off x="2369341" y="304800"/>
            <a:ext cx="13002494" cy="685800"/>
          </a:xfrm>
          <a:prstGeom prst="rect">
            <a:avLst/>
          </a:prstGeom>
        </p:spPr>
        <p:txBody>
          <a:bodyPr lIns="0" tIns="0" rIns="0" bIns="0" rtlCol="0" anchor="t">
            <a:spAutoFit/>
          </a:bodyPr>
          <a:lstStyle/>
          <a:p>
            <a:pPr algn="ctr">
              <a:lnSpc>
                <a:spcPts val="5400"/>
              </a:lnSpc>
            </a:pPr>
            <a:r>
              <a:rPr lang="en-US" sz="4500" b="1">
                <a:solidFill>
                  <a:srgbClr val="2C039A"/>
                </a:solidFill>
                <a:latin typeface="Montserrat Bold"/>
                <a:ea typeface="Montserrat Bold"/>
                <a:cs typeface="Montserrat Bold"/>
                <a:sym typeface="Montserrat Bold"/>
              </a:rPr>
              <a:t>CULTURAL INSIGHT </a:t>
            </a:r>
          </a:p>
        </p:txBody>
      </p:sp>
      <p:sp>
        <p:nvSpPr>
          <p:cNvPr id="14" name="TextBox 14"/>
          <p:cNvSpPr txBox="1"/>
          <p:nvPr/>
        </p:nvSpPr>
        <p:spPr>
          <a:xfrm>
            <a:off x="798129" y="1161346"/>
            <a:ext cx="14573706" cy="4034474"/>
          </a:xfrm>
          <a:prstGeom prst="rect">
            <a:avLst/>
          </a:prstGeom>
        </p:spPr>
        <p:txBody>
          <a:bodyPr lIns="0" tIns="0" rIns="0" bIns="0" rtlCol="0" anchor="t">
            <a:spAutoFit/>
          </a:bodyPr>
          <a:lstStyle/>
          <a:p>
            <a:pPr algn="just">
              <a:lnSpc>
                <a:spcPts val="4297"/>
              </a:lnSpc>
            </a:pPr>
            <a:r>
              <a:rPr lang="en-US" sz="2513" b="1">
                <a:solidFill>
                  <a:srgbClr val="030504"/>
                </a:solidFill>
                <a:latin typeface="Montserrat Bold"/>
                <a:ea typeface="Montserrat Bold"/>
                <a:cs typeface="Montserrat Bold"/>
                <a:sym typeface="Montserrat Bold"/>
              </a:rPr>
              <a:t>Holi (India)</a:t>
            </a:r>
          </a:p>
          <a:p>
            <a:pPr algn="just">
              <a:lnSpc>
                <a:spcPts val="3979"/>
              </a:lnSpc>
            </a:pPr>
            <a:r>
              <a:rPr lang="en-US" sz="2326">
                <a:solidFill>
                  <a:srgbClr val="030504"/>
                </a:solidFill>
                <a:latin typeface="Montserrat"/>
                <a:ea typeface="Montserrat"/>
                <a:cs typeface="Montserrat"/>
                <a:sym typeface="Montserrat"/>
              </a:rPr>
              <a:t> Holi is a traditional Indian festival, often called the “Festival of Colors,” which signifies the victory of good over evil. On this day, people throw vibrant colored powder (gulal) and water at each other, dance to festive music, and enjoy sweet treats. </a:t>
            </a:r>
          </a:p>
          <a:p>
            <a:pPr algn="just">
              <a:lnSpc>
                <a:spcPts val="3979"/>
              </a:lnSpc>
            </a:pPr>
            <a:r>
              <a:rPr lang="en-US" sz="2326">
                <a:solidFill>
                  <a:srgbClr val="030504"/>
                </a:solidFill>
                <a:latin typeface="Montserrat"/>
                <a:ea typeface="Montserrat"/>
                <a:cs typeface="Montserrat"/>
                <a:sym typeface="Montserrat"/>
              </a:rPr>
              <a:t>The festival has roots in the ancient story of Prahlad and Holika, symbolizing resilience and joy. Families and friends come together to celebrate, exchange greetings, and forgive past misunderstandings. Streets and neighborhoods burst into a riot of colors, creating an unforgettable atmosphere of excitement and unity.</a:t>
            </a:r>
          </a:p>
        </p:txBody>
      </p:sp>
      <p:sp>
        <p:nvSpPr>
          <p:cNvPr id="15" name="TextBox 15"/>
          <p:cNvSpPr txBox="1"/>
          <p:nvPr/>
        </p:nvSpPr>
        <p:spPr>
          <a:xfrm>
            <a:off x="798129" y="5579178"/>
            <a:ext cx="14573706" cy="4179661"/>
          </a:xfrm>
          <a:prstGeom prst="rect">
            <a:avLst/>
          </a:prstGeom>
        </p:spPr>
        <p:txBody>
          <a:bodyPr lIns="0" tIns="0" rIns="0" bIns="0" rtlCol="0" anchor="t">
            <a:spAutoFit/>
          </a:bodyPr>
          <a:lstStyle/>
          <a:p>
            <a:pPr algn="just">
              <a:lnSpc>
                <a:spcPts val="4497"/>
              </a:lnSpc>
            </a:pPr>
            <a:r>
              <a:rPr lang="en-US" sz="2512" b="1">
                <a:solidFill>
                  <a:srgbClr val="030504"/>
                </a:solidFill>
                <a:latin typeface="Montserrat Bold"/>
                <a:ea typeface="Montserrat Bold"/>
                <a:cs typeface="Montserrat Bold"/>
                <a:sym typeface="Montserrat Bold"/>
              </a:rPr>
              <a:t>La Tomatina (Spain)</a:t>
            </a:r>
          </a:p>
          <a:p>
            <a:pPr algn="just">
              <a:lnSpc>
                <a:spcPts val="4163"/>
              </a:lnSpc>
            </a:pPr>
            <a:r>
              <a:rPr lang="en-US" sz="2326">
                <a:solidFill>
                  <a:srgbClr val="030504"/>
                </a:solidFill>
                <a:latin typeface="Montserrat"/>
                <a:ea typeface="Montserrat"/>
                <a:cs typeface="Montserrat"/>
                <a:sym typeface="Montserrat"/>
              </a:rPr>
              <a:t>Diversity in the United States continues to grow, creating both challenges and opportunities for a more inclusive and harmonious future. Diversity in the United States continues to grow, creating both challenges and opportunities for a more inclusive and harmonious future. </a:t>
            </a:r>
          </a:p>
          <a:p>
            <a:pPr algn="just">
              <a:lnSpc>
                <a:spcPts val="4163"/>
              </a:lnSpc>
            </a:pPr>
            <a:r>
              <a:rPr lang="en-US" sz="2326">
                <a:solidFill>
                  <a:srgbClr val="030504"/>
                </a:solidFill>
                <a:latin typeface="Montserrat"/>
                <a:ea typeface="Montserrat"/>
                <a:cs typeface="Montserrat"/>
                <a:sym typeface="Montserrat"/>
              </a:rPr>
              <a:t>With changing demographics and social progress, here are some insights into the future of diversity in the US: Diversity in the United States continues to grow, creating both challenges and opportunities for a more inclusive and harmonious future. With changing demographics and social progress, here are some insights into the future of diversity in the US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flipH="1">
            <a:off x="13558345" y="6172200"/>
            <a:ext cx="4729655" cy="4114800"/>
          </a:xfrm>
          <a:custGeom>
            <a:avLst/>
            <a:gdLst/>
            <a:ahLst/>
            <a:cxnLst/>
            <a:rect l="l" t="t" r="r" b="b"/>
            <a:pathLst>
              <a:path w="4729655" h="4114800">
                <a:moveTo>
                  <a:pt x="4729655" y="0"/>
                </a:moveTo>
                <a:lnTo>
                  <a:pt x="0" y="0"/>
                </a:lnTo>
                <a:lnTo>
                  <a:pt x="0" y="4114800"/>
                </a:lnTo>
                <a:lnTo>
                  <a:pt x="4729655" y="4114800"/>
                </a:lnTo>
                <a:lnTo>
                  <a:pt x="4729655"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5856889" y="1386800"/>
            <a:ext cx="12054199" cy="8523567"/>
            <a:chOff x="0" y="0"/>
            <a:chExt cx="3174769" cy="2244890"/>
          </a:xfrm>
        </p:grpSpPr>
        <p:sp>
          <p:nvSpPr>
            <p:cNvPr id="4" name="Freeform 4"/>
            <p:cNvSpPr/>
            <p:nvPr/>
          </p:nvSpPr>
          <p:spPr>
            <a:xfrm>
              <a:off x="0" y="0"/>
              <a:ext cx="3174769" cy="2244890"/>
            </a:xfrm>
            <a:custGeom>
              <a:avLst/>
              <a:gdLst/>
              <a:ahLst/>
              <a:cxnLst/>
              <a:rect l="l" t="t" r="r" b="b"/>
              <a:pathLst>
                <a:path w="3174769" h="2244890">
                  <a:moveTo>
                    <a:pt x="29544" y="0"/>
                  </a:moveTo>
                  <a:lnTo>
                    <a:pt x="3145225" y="0"/>
                  </a:lnTo>
                  <a:cubicBezTo>
                    <a:pt x="3153060" y="0"/>
                    <a:pt x="3160575" y="3113"/>
                    <a:pt x="3166115" y="8653"/>
                  </a:cubicBezTo>
                  <a:cubicBezTo>
                    <a:pt x="3171656" y="14194"/>
                    <a:pt x="3174769" y="21708"/>
                    <a:pt x="3174769" y="29544"/>
                  </a:cubicBezTo>
                  <a:lnTo>
                    <a:pt x="3174769" y="2215346"/>
                  </a:lnTo>
                  <a:cubicBezTo>
                    <a:pt x="3174769" y="2231663"/>
                    <a:pt x="3161541" y="2244890"/>
                    <a:pt x="3145225" y="2244890"/>
                  </a:cubicBezTo>
                  <a:lnTo>
                    <a:pt x="29544" y="2244890"/>
                  </a:lnTo>
                  <a:cubicBezTo>
                    <a:pt x="13227" y="2244890"/>
                    <a:pt x="0" y="2231663"/>
                    <a:pt x="0" y="2215346"/>
                  </a:cubicBezTo>
                  <a:lnTo>
                    <a:pt x="0" y="29544"/>
                  </a:lnTo>
                  <a:cubicBezTo>
                    <a:pt x="0" y="13227"/>
                    <a:pt x="13227" y="0"/>
                    <a:pt x="29544" y="0"/>
                  </a:cubicBezTo>
                  <a:close/>
                </a:path>
              </a:pathLst>
            </a:custGeom>
            <a:solidFill>
              <a:srgbClr val="FFFFFF"/>
            </a:solidFill>
          </p:spPr>
        </p:sp>
        <p:sp>
          <p:nvSpPr>
            <p:cNvPr id="5" name="TextBox 5"/>
            <p:cNvSpPr txBox="1"/>
            <p:nvPr/>
          </p:nvSpPr>
          <p:spPr>
            <a:xfrm>
              <a:off x="0" y="-38100"/>
              <a:ext cx="3174769" cy="228299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6383256" y="1706777"/>
            <a:ext cx="11001465" cy="7392162"/>
          </a:xfrm>
          <a:prstGeom prst="rect">
            <a:avLst/>
          </a:prstGeom>
        </p:spPr>
        <p:txBody>
          <a:bodyPr lIns="0" tIns="0" rIns="0" bIns="0" rtlCol="0" anchor="t">
            <a:spAutoFit/>
          </a:bodyPr>
          <a:lstStyle/>
          <a:p>
            <a:pPr algn="just">
              <a:lnSpc>
                <a:spcPts val="5378"/>
              </a:lnSpc>
            </a:pPr>
            <a:r>
              <a:rPr lang="en-US" sz="3299">
                <a:solidFill>
                  <a:srgbClr val="030504"/>
                </a:solidFill>
                <a:latin typeface="Montserrat"/>
                <a:ea typeface="Montserrat"/>
                <a:cs typeface="Montserrat"/>
                <a:sym typeface="Montserrat"/>
              </a:rPr>
              <a:t>Groups of 3–4 students: Choose a festival (can think of their own or take a local/foreign festival)</a:t>
            </a:r>
          </a:p>
          <a:p>
            <a:pPr algn="just">
              <a:lnSpc>
                <a:spcPts val="5378"/>
              </a:lnSpc>
            </a:pPr>
            <a:r>
              <a:rPr lang="en-US" sz="3299" b="1">
                <a:solidFill>
                  <a:srgbClr val="030504"/>
                </a:solidFill>
                <a:latin typeface="Montserrat Bold"/>
                <a:ea typeface="Montserrat Bold"/>
                <a:cs typeface="Montserrat Bold"/>
                <a:sym typeface="Montserrat Bold"/>
              </a:rPr>
              <a:t>Task</a:t>
            </a:r>
            <a:r>
              <a:rPr lang="en-US" sz="3299">
                <a:solidFill>
                  <a:srgbClr val="030504"/>
                </a:solidFill>
                <a:latin typeface="Montserrat"/>
                <a:ea typeface="Montserrat"/>
                <a:cs typeface="Montserrat"/>
                <a:sym typeface="Montserrat"/>
              </a:rPr>
              <a:t>:</a:t>
            </a:r>
          </a:p>
          <a:p>
            <a:pPr marL="712468" lvl="1" indent="-356234" algn="just">
              <a:lnSpc>
                <a:spcPts val="5378"/>
              </a:lnSpc>
              <a:buFont typeface="Arial"/>
              <a:buChar char="•"/>
            </a:pPr>
            <a:r>
              <a:rPr lang="en-US" sz="3299">
                <a:solidFill>
                  <a:srgbClr val="030504"/>
                </a:solidFill>
                <a:latin typeface="Montserrat"/>
                <a:ea typeface="Montserrat"/>
                <a:cs typeface="Montserrat"/>
                <a:sym typeface="Montserrat"/>
              </a:rPr>
              <a:t>Write a paragraph or create a short slide, using vocabulary &amp; relative clauses to introduce.</a:t>
            </a:r>
          </a:p>
          <a:p>
            <a:pPr algn="just">
              <a:lnSpc>
                <a:spcPts val="5378"/>
              </a:lnSpc>
            </a:pPr>
            <a:r>
              <a:rPr lang="en-US" sz="3299" b="1">
                <a:solidFill>
                  <a:srgbClr val="030504"/>
                </a:solidFill>
                <a:latin typeface="Montserrat Bold"/>
                <a:ea typeface="Montserrat Bold"/>
                <a:cs typeface="Montserrat Bold"/>
                <a:sym typeface="Montserrat Bold"/>
              </a:rPr>
              <a:t>Suggested content: </a:t>
            </a:r>
          </a:p>
          <a:p>
            <a:pPr marL="712468" lvl="1" indent="-356234" algn="just">
              <a:lnSpc>
                <a:spcPts val="5378"/>
              </a:lnSpc>
              <a:buFont typeface="Arial"/>
              <a:buChar char="•"/>
            </a:pPr>
            <a:r>
              <a:rPr lang="en-US" sz="3299">
                <a:solidFill>
                  <a:srgbClr val="030504"/>
                </a:solidFill>
                <a:latin typeface="Montserrat"/>
                <a:ea typeface="Montserrat"/>
                <a:cs typeface="Montserrat"/>
                <a:sym typeface="Montserrat"/>
              </a:rPr>
              <a:t>Where/when is it celebrated?</a:t>
            </a:r>
          </a:p>
          <a:p>
            <a:pPr marL="712468" lvl="1" indent="-356234" algn="just">
              <a:lnSpc>
                <a:spcPts val="5378"/>
              </a:lnSpc>
              <a:buFont typeface="Arial"/>
              <a:buChar char="•"/>
            </a:pPr>
            <a:r>
              <a:rPr lang="en-US" sz="3299">
                <a:solidFill>
                  <a:srgbClr val="030504"/>
                </a:solidFill>
                <a:latin typeface="Montserrat"/>
                <a:ea typeface="Montserrat"/>
                <a:cs typeface="Montserrat"/>
                <a:sym typeface="Montserrat"/>
              </a:rPr>
              <a:t>What activities do people do? </a:t>
            </a:r>
          </a:p>
          <a:p>
            <a:pPr marL="712468" lvl="1" indent="-356234" algn="just">
              <a:lnSpc>
                <a:spcPts val="5378"/>
              </a:lnSpc>
              <a:buFont typeface="Arial"/>
              <a:buChar char="•"/>
            </a:pPr>
            <a:r>
              <a:rPr lang="en-US" sz="3299">
                <a:solidFill>
                  <a:srgbClr val="030504"/>
                </a:solidFill>
                <a:latin typeface="Montserrat"/>
                <a:ea typeface="Montserrat"/>
                <a:cs typeface="Montserrat"/>
                <a:sym typeface="Montserrat"/>
              </a:rPr>
              <a:t>Why is it special?</a:t>
            </a:r>
          </a:p>
          <a:p>
            <a:pPr algn="just">
              <a:lnSpc>
                <a:spcPts val="5378"/>
              </a:lnSpc>
            </a:pPr>
            <a:r>
              <a:rPr lang="en-US" sz="3299">
                <a:solidFill>
                  <a:srgbClr val="030504"/>
                </a:solidFill>
                <a:latin typeface="Montserrat"/>
                <a:ea typeface="Montserrat"/>
                <a:cs typeface="Montserrat"/>
                <a:sym typeface="Montserrat"/>
              </a:rPr>
              <a:t>Presentation: Each group introduces the festival to the class (2–3 minutes).</a:t>
            </a:r>
          </a:p>
        </p:txBody>
      </p:sp>
      <p:sp>
        <p:nvSpPr>
          <p:cNvPr id="7" name="Freeform 7"/>
          <p:cNvSpPr/>
          <p:nvPr/>
        </p:nvSpPr>
        <p:spPr>
          <a:xfrm>
            <a:off x="-107870" y="-418618"/>
            <a:ext cx="15166623" cy="9934138"/>
          </a:xfrm>
          <a:custGeom>
            <a:avLst/>
            <a:gdLst/>
            <a:ahLst/>
            <a:cxnLst/>
            <a:rect l="l" t="t" r="r" b="b"/>
            <a:pathLst>
              <a:path w="15166623" h="9934138">
                <a:moveTo>
                  <a:pt x="0" y="0"/>
                </a:moveTo>
                <a:lnTo>
                  <a:pt x="15166623" y="0"/>
                </a:lnTo>
                <a:lnTo>
                  <a:pt x="15166623" y="9934138"/>
                </a:lnTo>
                <a:lnTo>
                  <a:pt x="0" y="9934138"/>
                </a:lnTo>
                <a:lnTo>
                  <a:pt x="0" y="0"/>
                </a:lnTo>
                <a:close/>
              </a:path>
            </a:pathLst>
          </a:custGeom>
          <a:blipFill>
            <a:blip r:embed="rId4"/>
            <a:stretch>
              <a:fillRect/>
            </a:stretch>
          </a:blipFill>
        </p:spPr>
      </p:sp>
      <p:sp>
        <p:nvSpPr>
          <p:cNvPr id="8" name="Freeform 8"/>
          <p:cNvSpPr/>
          <p:nvPr/>
        </p:nvSpPr>
        <p:spPr>
          <a:xfrm>
            <a:off x="335635" y="4447401"/>
            <a:ext cx="5876080" cy="5068119"/>
          </a:xfrm>
          <a:custGeom>
            <a:avLst/>
            <a:gdLst/>
            <a:ahLst/>
            <a:cxnLst/>
            <a:rect l="l" t="t" r="r" b="b"/>
            <a:pathLst>
              <a:path w="5876080" h="5068119">
                <a:moveTo>
                  <a:pt x="0" y="0"/>
                </a:moveTo>
                <a:lnTo>
                  <a:pt x="5876080" y="0"/>
                </a:lnTo>
                <a:lnTo>
                  <a:pt x="5876080" y="5068119"/>
                </a:lnTo>
                <a:lnTo>
                  <a:pt x="0" y="5068119"/>
                </a:lnTo>
                <a:lnTo>
                  <a:pt x="0" y="0"/>
                </a:lnTo>
                <a:close/>
              </a:path>
            </a:pathLst>
          </a:custGeom>
          <a:blipFill>
            <a:blip r:embed="rId5"/>
            <a:stretch>
              <a:fillRect/>
            </a:stretch>
          </a:blipFill>
        </p:spPr>
      </p:sp>
      <p:sp>
        <p:nvSpPr>
          <p:cNvPr id="9" name="TextBox 9"/>
          <p:cNvSpPr txBox="1"/>
          <p:nvPr/>
        </p:nvSpPr>
        <p:spPr>
          <a:xfrm>
            <a:off x="6211715" y="559837"/>
            <a:ext cx="11344548" cy="826962"/>
          </a:xfrm>
          <a:prstGeom prst="rect">
            <a:avLst/>
          </a:prstGeom>
        </p:spPr>
        <p:txBody>
          <a:bodyPr lIns="0" tIns="0" rIns="0" bIns="0" rtlCol="0" anchor="t">
            <a:spAutoFit/>
          </a:bodyPr>
          <a:lstStyle/>
          <a:p>
            <a:pPr algn="l">
              <a:lnSpc>
                <a:spcPts val="6870"/>
              </a:lnSpc>
            </a:pPr>
            <a:r>
              <a:rPr lang="en-US" sz="4804" b="1">
                <a:solidFill>
                  <a:srgbClr val="2C039A"/>
                </a:solidFill>
                <a:latin typeface="Montserrat Bold"/>
                <a:ea typeface="Montserrat Bold"/>
                <a:cs typeface="Montserrat Bold"/>
                <a:sym typeface="Montserrat Bold"/>
              </a:rPr>
              <a:t>PLAN &amp; PRESENT YOUR FESTIVAL</a:t>
            </a:r>
          </a:p>
        </p:txBody>
      </p:sp>
      <p:sp>
        <p:nvSpPr>
          <p:cNvPr id="10" name="Freeform 10"/>
          <p:cNvSpPr/>
          <p:nvPr/>
        </p:nvSpPr>
        <p:spPr>
          <a:xfrm>
            <a:off x="14927506" y="5469533"/>
            <a:ext cx="2190086" cy="1971871"/>
          </a:xfrm>
          <a:custGeom>
            <a:avLst/>
            <a:gdLst/>
            <a:ahLst/>
            <a:cxnLst/>
            <a:rect l="l" t="t" r="r" b="b"/>
            <a:pathLst>
              <a:path w="2190086" h="1971871">
                <a:moveTo>
                  <a:pt x="0" y="0"/>
                </a:moveTo>
                <a:lnTo>
                  <a:pt x="2190086" y="0"/>
                </a:lnTo>
                <a:lnTo>
                  <a:pt x="2190086" y="1971871"/>
                </a:lnTo>
                <a:lnTo>
                  <a:pt x="0" y="1971871"/>
                </a:lnTo>
                <a:lnTo>
                  <a:pt x="0" y="0"/>
                </a:lnTo>
                <a:close/>
              </a:path>
            </a:pathLst>
          </a:custGeom>
          <a:blipFill>
            <a:blip r:embed="rId6"/>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586</Words>
  <Application>Microsoft Office PowerPoint</Application>
  <PresentationFormat>Custom</PresentationFormat>
  <Paragraphs>51</Paragraphs>
  <Slides>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Montserrat Heavy</vt:lpstr>
      <vt:lpstr>Montserrat Bold</vt:lpstr>
      <vt:lpstr>Montserrat</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Mẫu 2: Thực tế môn tiếng anh</dc:title>
  <cp:lastModifiedBy>WEUP - THIET KE - 07</cp:lastModifiedBy>
  <cp:revision>2</cp:revision>
  <dcterms:created xsi:type="dcterms:W3CDTF">2006-08-16T00:00:00Z</dcterms:created>
  <dcterms:modified xsi:type="dcterms:W3CDTF">2025-04-18T07:30:16Z</dcterms:modified>
  <dc:identifier>DAGjQqlIYqk</dc:identifier>
</cp:coreProperties>
</file>