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ejaVu Serif" panose="020B0604020202020204" charset="0"/>
      <p:regular r:id="rId8"/>
    </p:embeddedFont>
    <p:embeddedFont>
      <p:font typeface="DejaVu Serif Bold" panose="020B0604020202020204" charset="0"/>
      <p:regular r:id="rId9"/>
    </p:embeddedFont>
    <p:embeddedFont>
      <p:font typeface="DejaVu Serif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" t="-18966" r="-2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06581" y="1988677"/>
            <a:ext cx="11874838" cy="4616343"/>
          </a:xfrm>
          <a:custGeom>
            <a:avLst/>
            <a:gdLst/>
            <a:ahLst/>
            <a:cxnLst/>
            <a:rect l="l" t="t" r="r" b="b"/>
            <a:pathLst>
              <a:path w="11874838" h="4616343">
                <a:moveTo>
                  <a:pt x="0" y="0"/>
                </a:moveTo>
                <a:lnTo>
                  <a:pt x="11874838" y="0"/>
                </a:lnTo>
                <a:lnTo>
                  <a:pt x="11874838" y="4616343"/>
                </a:lnTo>
                <a:lnTo>
                  <a:pt x="0" y="4616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835300"/>
            <a:ext cx="6069848" cy="4385465"/>
          </a:xfrm>
          <a:custGeom>
            <a:avLst/>
            <a:gdLst/>
            <a:ahLst/>
            <a:cxnLst/>
            <a:rect l="l" t="t" r="r" b="b"/>
            <a:pathLst>
              <a:path w="6069848" h="4385465">
                <a:moveTo>
                  <a:pt x="0" y="0"/>
                </a:moveTo>
                <a:lnTo>
                  <a:pt x="6069848" y="0"/>
                </a:lnTo>
                <a:lnTo>
                  <a:pt x="6069848" y="4385465"/>
                </a:lnTo>
                <a:lnTo>
                  <a:pt x="0" y="4385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2086920" y="6224300"/>
            <a:ext cx="7397210" cy="4798940"/>
          </a:xfrm>
          <a:custGeom>
            <a:avLst/>
            <a:gdLst/>
            <a:ahLst/>
            <a:cxnLst/>
            <a:rect l="l" t="t" r="r" b="b"/>
            <a:pathLst>
              <a:path w="7397210" h="4798940">
                <a:moveTo>
                  <a:pt x="7397210" y="0"/>
                </a:moveTo>
                <a:lnTo>
                  <a:pt x="0" y="0"/>
                </a:lnTo>
                <a:lnTo>
                  <a:pt x="0" y="4798940"/>
                </a:lnTo>
                <a:lnTo>
                  <a:pt x="7397210" y="4798940"/>
                </a:lnTo>
                <a:lnTo>
                  <a:pt x="739721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1419" y="589125"/>
            <a:ext cx="2403731" cy="2799105"/>
          </a:xfrm>
          <a:custGeom>
            <a:avLst/>
            <a:gdLst/>
            <a:ahLst/>
            <a:cxnLst/>
            <a:rect l="l" t="t" r="r" b="b"/>
            <a:pathLst>
              <a:path w="2403731" h="2799105">
                <a:moveTo>
                  <a:pt x="0" y="0"/>
                </a:moveTo>
                <a:lnTo>
                  <a:pt x="2403731" y="0"/>
                </a:lnTo>
                <a:lnTo>
                  <a:pt x="2403731" y="2799105"/>
                </a:lnTo>
                <a:lnTo>
                  <a:pt x="0" y="27991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945554" y="589125"/>
            <a:ext cx="2403731" cy="2799105"/>
          </a:xfrm>
          <a:custGeom>
            <a:avLst/>
            <a:gdLst/>
            <a:ahLst/>
            <a:cxnLst/>
            <a:rect l="l" t="t" r="r" b="b"/>
            <a:pathLst>
              <a:path w="2403731" h="2799105">
                <a:moveTo>
                  <a:pt x="2403731" y="0"/>
                </a:moveTo>
                <a:lnTo>
                  <a:pt x="0" y="0"/>
                </a:lnTo>
                <a:lnTo>
                  <a:pt x="0" y="2799105"/>
                </a:lnTo>
                <a:lnTo>
                  <a:pt x="2403731" y="2799105"/>
                </a:lnTo>
                <a:lnTo>
                  <a:pt x="240373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530635" y="2857145"/>
            <a:ext cx="5367563" cy="123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8"/>
              </a:lnSpc>
            </a:pPr>
            <a:r>
              <a:rPr lang="en-US" sz="5611" b="1" dirty="0">
                <a:solidFill>
                  <a:srgbClr val="36160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CÁCH MẠNG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15907" y="3886559"/>
            <a:ext cx="6397020" cy="1408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8"/>
              </a:lnSpc>
            </a:pPr>
            <a:r>
              <a:rPr lang="en-US" sz="5611" b="1">
                <a:solidFill>
                  <a:srgbClr val="36160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THÁNG 8/ 1945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41944" y="6278606"/>
            <a:ext cx="7344944" cy="174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361608"/>
                </a:solidFill>
                <a:latin typeface="DejaVu Serif"/>
                <a:ea typeface="DejaVu Serif"/>
                <a:cs typeface="DejaVu Serif"/>
                <a:sym typeface="DejaVu Serif"/>
              </a:rPr>
              <a:t>Cả nước vùng lên giành chính quyền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" t="-18966" r="-220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 flipV="1">
            <a:off x="1546943" y="151030"/>
            <a:ext cx="15194115" cy="10135970"/>
          </a:xfrm>
          <a:custGeom>
            <a:avLst/>
            <a:gdLst/>
            <a:ahLst/>
            <a:cxnLst/>
            <a:rect l="l" t="t" r="r" b="b"/>
            <a:pathLst>
              <a:path w="15194115" h="10135970">
                <a:moveTo>
                  <a:pt x="15194114" y="10135970"/>
                </a:moveTo>
                <a:lnTo>
                  <a:pt x="0" y="10135970"/>
                </a:lnTo>
                <a:lnTo>
                  <a:pt x="0" y="0"/>
                </a:lnTo>
                <a:lnTo>
                  <a:pt x="15194114" y="0"/>
                </a:lnTo>
                <a:lnTo>
                  <a:pt x="15194114" y="1013597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13994" y="2821062"/>
            <a:ext cx="3722672" cy="1848366"/>
            <a:chOff x="0" y="0"/>
            <a:chExt cx="4963563" cy="2464488"/>
          </a:xfrm>
        </p:grpSpPr>
        <p:grpSp>
          <p:nvGrpSpPr>
            <p:cNvPr id="5" name="Group 5"/>
            <p:cNvGrpSpPr/>
            <p:nvPr/>
          </p:nvGrpSpPr>
          <p:grpSpPr>
            <a:xfrm>
              <a:off x="1765232" y="0"/>
              <a:ext cx="1433098" cy="1475920"/>
              <a:chOff x="0" y="0"/>
              <a:chExt cx="789218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892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9218" h="812800">
                    <a:moveTo>
                      <a:pt x="394609" y="0"/>
                    </a:moveTo>
                    <a:cubicBezTo>
                      <a:pt x="176672" y="0"/>
                      <a:pt x="0" y="181951"/>
                      <a:pt x="0" y="406400"/>
                    </a:cubicBezTo>
                    <a:cubicBezTo>
                      <a:pt x="0" y="630849"/>
                      <a:pt x="176672" y="812800"/>
                      <a:pt x="394609" y="812800"/>
                    </a:cubicBezTo>
                    <a:cubicBezTo>
                      <a:pt x="612545" y="812800"/>
                      <a:pt x="789218" y="630849"/>
                      <a:pt x="789218" y="406400"/>
                    </a:cubicBezTo>
                    <a:cubicBezTo>
                      <a:pt x="789218" y="181951"/>
                      <a:pt x="612545" y="0"/>
                      <a:pt x="394609" y="0"/>
                    </a:cubicBezTo>
                    <a:close/>
                  </a:path>
                </a:pathLst>
              </a:custGeom>
              <a:solidFill>
                <a:srgbClr val="4F3A2E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3989" y="0"/>
                <a:ext cx="64124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4835"/>
                  </a:lnSpc>
                </a:pPr>
                <a:r>
                  <a:rPr lang="en-US" sz="3454" u="none" strike="noStrike" spc="10">
                    <a:solidFill>
                      <a:srgbClr val="E8D8C9"/>
                    </a:solidFill>
                    <a:latin typeface="DejaVu Serif"/>
                    <a:ea typeface="DejaVu Serif"/>
                    <a:cs typeface="DejaVu Serif"/>
                    <a:sym typeface="DejaVu Serif"/>
                  </a:rPr>
                  <a:t>01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1705821"/>
              <a:ext cx="4963563" cy="758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8"/>
                </a:lnSpc>
                <a:spcBef>
                  <a:spcPct val="0"/>
                </a:spcBef>
              </a:pPr>
              <a:r>
                <a:rPr lang="en-US" sz="3370" spc="-67">
                  <a:solidFill>
                    <a:srgbClr val="4F3A2E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Mở đầu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27850" y="2821062"/>
            <a:ext cx="3722672" cy="1848366"/>
            <a:chOff x="0" y="0"/>
            <a:chExt cx="4963563" cy="2464488"/>
          </a:xfrm>
        </p:grpSpPr>
        <p:grpSp>
          <p:nvGrpSpPr>
            <p:cNvPr id="10" name="Group 10"/>
            <p:cNvGrpSpPr/>
            <p:nvPr/>
          </p:nvGrpSpPr>
          <p:grpSpPr>
            <a:xfrm>
              <a:off x="1765232" y="0"/>
              <a:ext cx="1433098" cy="1475920"/>
              <a:chOff x="0" y="0"/>
              <a:chExt cx="789218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892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9218" h="812800">
                    <a:moveTo>
                      <a:pt x="394609" y="0"/>
                    </a:moveTo>
                    <a:cubicBezTo>
                      <a:pt x="176672" y="0"/>
                      <a:pt x="0" y="181951"/>
                      <a:pt x="0" y="406400"/>
                    </a:cubicBezTo>
                    <a:cubicBezTo>
                      <a:pt x="0" y="630849"/>
                      <a:pt x="176672" y="812800"/>
                      <a:pt x="394609" y="812800"/>
                    </a:cubicBezTo>
                    <a:cubicBezTo>
                      <a:pt x="612545" y="812800"/>
                      <a:pt x="789218" y="630849"/>
                      <a:pt x="789218" y="406400"/>
                    </a:cubicBezTo>
                    <a:cubicBezTo>
                      <a:pt x="789218" y="181951"/>
                      <a:pt x="612545" y="0"/>
                      <a:pt x="394609" y="0"/>
                    </a:cubicBezTo>
                    <a:close/>
                  </a:path>
                </a:pathLst>
              </a:custGeom>
              <a:solidFill>
                <a:srgbClr val="4F3A2E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3989" y="0"/>
                <a:ext cx="64124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4835"/>
                  </a:lnSpc>
                </a:pPr>
                <a:r>
                  <a:rPr lang="en-US" sz="3454" spc="10">
                    <a:solidFill>
                      <a:srgbClr val="E8D8C9"/>
                    </a:solidFill>
                    <a:latin typeface="DejaVu Serif"/>
                    <a:ea typeface="DejaVu Serif"/>
                    <a:cs typeface="DejaVu Serif"/>
                    <a:sym typeface="DejaVu Serif"/>
                  </a:rPr>
                  <a:t>02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1705821"/>
              <a:ext cx="4963563" cy="758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8"/>
                </a:lnSpc>
                <a:spcBef>
                  <a:spcPct val="0"/>
                </a:spcBef>
              </a:pPr>
              <a:r>
                <a:rPr lang="en-US" sz="3370" spc="-67">
                  <a:solidFill>
                    <a:srgbClr val="4F3A2E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Bối cảnh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52658" y="6265588"/>
            <a:ext cx="3722672" cy="1848366"/>
            <a:chOff x="0" y="0"/>
            <a:chExt cx="4963563" cy="2464488"/>
          </a:xfrm>
        </p:grpSpPr>
        <p:grpSp>
          <p:nvGrpSpPr>
            <p:cNvPr id="15" name="Group 15"/>
            <p:cNvGrpSpPr/>
            <p:nvPr/>
          </p:nvGrpSpPr>
          <p:grpSpPr>
            <a:xfrm>
              <a:off x="1765232" y="0"/>
              <a:ext cx="1433098" cy="1475920"/>
              <a:chOff x="0" y="0"/>
              <a:chExt cx="789218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892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9218" h="812800">
                    <a:moveTo>
                      <a:pt x="394609" y="0"/>
                    </a:moveTo>
                    <a:cubicBezTo>
                      <a:pt x="176672" y="0"/>
                      <a:pt x="0" y="181951"/>
                      <a:pt x="0" y="406400"/>
                    </a:cubicBezTo>
                    <a:cubicBezTo>
                      <a:pt x="0" y="630849"/>
                      <a:pt x="176672" y="812800"/>
                      <a:pt x="394609" y="812800"/>
                    </a:cubicBezTo>
                    <a:cubicBezTo>
                      <a:pt x="612545" y="812800"/>
                      <a:pt x="789218" y="630849"/>
                      <a:pt x="789218" y="406400"/>
                    </a:cubicBezTo>
                    <a:cubicBezTo>
                      <a:pt x="789218" y="181951"/>
                      <a:pt x="612545" y="0"/>
                      <a:pt x="394609" y="0"/>
                    </a:cubicBezTo>
                    <a:close/>
                  </a:path>
                </a:pathLst>
              </a:custGeom>
              <a:solidFill>
                <a:srgbClr val="4F3A2E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3989" y="0"/>
                <a:ext cx="64124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4835"/>
                  </a:lnSpc>
                </a:pPr>
                <a:r>
                  <a:rPr lang="en-US" sz="3454" spc="10">
                    <a:solidFill>
                      <a:srgbClr val="E8D8C9"/>
                    </a:solidFill>
                    <a:latin typeface="DejaVu Serif"/>
                    <a:ea typeface="DejaVu Serif"/>
                    <a:cs typeface="DejaVu Serif"/>
                    <a:sym typeface="DejaVu Serif"/>
                  </a:rPr>
                  <a:t>03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1705821"/>
              <a:ext cx="4963563" cy="758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8"/>
                </a:lnSpc>
                <a:spcBef>
                  <a:spcPct val="0"/>
                </a:spcBef>
              </a:pPr>
              <a:r>
                <a:rPr lang="en-US" sz="3370" spc="-67">
                  <a:solidFill>
                    <a:srgbClr val="4F3A2E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Diễn biến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082659" y="6265588"/>
            <a:ext cx="3722672" cy="1848366"/>
            <a:chOff x="0" y="0"/>
            <a:chExt cx="4963563" cy="2464488"/>
          </a:xfrm>
        </p:grpSpPr>
        <p:grpSp>
          <p:nvGrpSpPr>
            <p:cNvPr id="20" name="Group 20"/>
            <p:cNvGrpSpPr/>
            <p:nvPr/>
          </p:nvGrpSpPr>
          <p:grpSpPr>
            <a:xfrm>
              <a:off x="1765232" y="0"/>
              <a:ext cx="1433098" cy="1475920"/>
              <a:chOff x="0" y="0"/>
              <a:chExt cx="789218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892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9218" h="812800">
                    <a:moveTo>
                      <a:pt x="394609" y="0"/>
                    </a:moveTo>
                    <a:cubicBezTo>
                      <a:pt x="176672" y="0"/>
                      <a:pt x="0" y="181951"/>
                      <a:pt x="0" y="406400"/>
                    </a:cubicBezTo>
                    <a:cubicBezTo>
                      <a:pt x="0" y="630849"/>
                      <a:pt x="176672" y="812800"/>
                      <a:pt x="394609" y="812800"/>
                    </a:cubicBezTo>
                    <a:cubicBezTo>
                      <a:pt x="612545" y="812800"/>
                      <a:pt x="789218" y="630849"/>
                      <a:pt x="789218" y="406400"/>
                    </a:cubicBezTo>
                    <a:cubicBezTo>
                      <a:pt x="789218" y="181951"/>
                      <a:pt x="612545" y="0"/>
                      <a:pt x="394609" y="0"/>
                    </a:cubicBezTo>
                    <a:close/>
                  </a:path>
                </a:pathLst>
              </a:custGeom>
              <a:solidFill>
                <a:srgbClr val="4F3A2E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3989" y="0"/>
                <a:ext cx="64124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4835"/>
                  </a:lnSpc>
                </a:pPr>
                <a:r>
                  <a:rPr lang="en-US" sz="3454" spc="10">
                    <a:solidFill>
                      <a:srgbClr val="E8D8C9"/>
                    </a:solidFill>
                    <a:latin typeface="DejaVu Serif"/>
                    <a:ea typeface="DejaVu Serif"/>
                    <a:cs typeface="DejaVu Serif"/>
                    <a:sym typeface="DejaVu Serif"/>
                  </a:rPr>
                  <a:t>05</a:t>
                </a: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1705821"/>
              <a:ext cx="4963563" cy="758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8"/>
                </a:lnSpc>
                <a:spcBef>
                  <a:spcPct val="0"/>
                </a:spcBef>
              </a:pPr>
              <a:r>
                <a:rPr lang="en-US" sz="3370" spc="-67">
                  <a:solidFill>
                    <a:srgbClr val="4F3A2E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Bài tập về nhà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663814" y="6265588"/>
            <a:ext cx="3722672" cy="1848366"/>
            <a:chOff x="0" y="0"/>
            <a:chExt cx="4963563" cy="2464488"/>
          </a:xfrm>
        </p:grpSpPr>
        <p:grpSp>
          <p:nvGrpSpPr>
            <p:cNvPr id="25" name="Group 25"/>
            <p:cNvGrpSpPr/>
            <p:nvPr/>
          </p:nvGrpSpPr>
          <p:grpSpPr>
            <a:xfrm>
              <a:off x="1765232" y="0"/>
              <a:ext cx="1433098" cy="1475920"/>
              <a:chOff x="0" y="0"/>
              <a:chExt cx="789218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892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9218" h="812800">
                    <a:moveTo>
                      <a:pt x="394609" y="0"/>
                    </a:moveTo>
                    <a:cubicBezTo>
                      <a:pt x="176672" y="0"/>
                      <a:pt x="0" y="181951"/>
                      <a:pt x="0" y="406400"/>
                    </a:cubicBezTo>
                    <a:cubicBezTo>
                      <a:pt x="0" y="630849"/>
                      <a:pt x="176672" y="812800"/>
                      <a:pt x="394609" y="812800"/>
                    </a:cubicBezTo>
                    <a:cubicBezTo>
                      <a:pt x="612545" y="812800"/>
                      <a:pt x="789218" y="630849"/>
                      <a:pt x="789218" y="406400"/>
                    </a:cubicBezTo>
                    <a:cubicBezTo>
                      <a:pt x="789218" y="181951"/>
                      <a:pt x="612545" y="0"/>
                      <a:pt x="394609" y="0"/>
                    </a:cubicBezTo>
                    <a:close/>
                  </a:path>
                </a:pathLst>
              </a:custGeom>
              <a:solidFill>
                <a:srgbClr val="4F3A2E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3989" y="0"/>
                <a:ext cx="64124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4835"/>
                  </a:lnSpc>
                </a:pPr>
                <a:r>
                  <a:rPr lang="en-US" sz="3454" spc="10">
                    <a:solidFill>
                      <a:srgbClr val="E8D8C9"/>
                    </a:solidFill>
                    <a:latin typeface="DejaVu Serif"/>
                    <a:ea typeface="DejaVu Serif"/>
                    <a:cs typeface="DejaVu Serif"/>
                    <a:sym typeface="DejaVu Serif"/>
                  </a:rPr>
                  <a:t>04</a:t>
                </a: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0" y="1705821"/>
              <a:ext cx="4963563" cy="758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8"/>
                </a:lnSpc>
                <a:spcBef>
                  <a:spcPct val="0"/>
                </a:spcBef>
              </a:pPr>
              <a:r>
                <a:rPr lang="en-US" sz="3370" spc="-67">
                  <a:solidFill>
                    <a:srgbClr val="4F3A2E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Kết quả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0" y="6698170"/>
            <a:ext cx="3921647" cy="3612817"/>
          </a:xfrm>
          <a:custGeom>
            <a:avLst/>
            <a:gdLst/>
            <a:ahLst/>
            <a:cxnLst/>
            <a:rect l="l" t="t" r="r" b="b"/>
            <a:pathLst>
              <a:path w="3921647" h="3612817">
                <a:moveTo>
                  <a:pt x="0" y="0"/>
                </a:moveTo>
                <a:lnTo>
                  <a:pt x="3921647" y="0"/>
                </a:lnTo>
                <a:lnTo>
                  <a:pt x="3921647" y="3612817"/>
                </a:lnTo>
                <a:lnTo>
                  <a:pt x="0" y="3612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725555">
            <a:off x="13270389" y="-120020"/>
            <a:ext cx="7977822" cy="4477553"/>
          </a:xfrm>
          <a:custGeom>
            <a:avLst/>
            <a:gdLst/>
            <a:ahLst/>
            <a:cxnLst/>
            <a:rect l="l" t="t" r="r" b="b"/>
            <a:pathLst>
              <a:path w="7977822" h="4477553">
                <a:moveTo>
                  <a:pt x="0" y="0"/>
                </a:moveTo>
                <a:lnTo>
                  <a:pt x="7977822" y="0"/>
                </a:lnTo>
                <a:lnTo>
                  <a:pt x="7977822" y="4477552"/>
                </a:lnTo>
                <a:lnTo>
                  <a:pt x="0" y="4477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5334775" y="1224902"/>
            <a:ext cx="8639536" cy="104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93"/>
              </a:lnSpc>
              <a:spcBef>
                <a:spcPct val="0"/>
              </a:spcBef>
            </a:pPr>
            <a:r>
              <a:rPr lang="en-US" sz="6854" b="1" spc="253" dirty="0" err="1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Nội</a:t>
            </a:r>
            <a:r>
              <a:rPr lang="en-US" sz="6854" b="1" spc="253" dirty="0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 dung </a:t>
            </a:r>
            <a:r>
              <a:rPr lang="en-US" sz="6854" b="1" spc="253" dirty="0" err="1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bài</a:t>
            </a:r>
            <a:r>
              <a:rPr lang="en-US" sz="6854" b="1" spc="253" dirty="0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6854" b="1" spc="253" dirty="0" err="1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học</a:t>
            </a:r>
            <a:endParaRPr lang="en-US" sz="6854" b="1" spc="253" dirty="0">
              <a:solidFill>
                <a:srgbClr val="4F3A2E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" t="-18966" r="-2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3951" y="2643792"/>
            <a:ext cx="10282896" cy="733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35"/>
              </a:lnSpc>
            </a:pPr>
            <a:r>
              <a:rPr lang="en-US" sz="3454" b="1" spc="20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Tình thế nguy cấp:</a:t>
            </a:r>
          </a:p>
          <a:p>
            <a:pPr marL="745776" lvl="1" indent="-372888" algn="just">
              <a:lnSpc>
                <a:spcPts val="4835"/>
              </a:lnSpc>
              <a:buFont typeface="Arial"/>
              <a:buChar char="•"/>
            </a:pP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9/3/1945: Nhật đảo chính Pháp, độc chiếm Đông Dương.</a:t>
            </a:r>
          </a:p>
          <a:p>
            <a:pPr marL="745776" lvl="1" indent="-372888" algn="just">
              <a:lnSpc>
                <a:spcPts val="4835"/>
              </a:lnSpc>
              <a:buFont typeface="Arial"/>
              <a:buChar char="•"/>
            </a:pP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Nạn đói Ất Dậu 1945 khiến hơn 2 triệu người chết, xã hội rối ren.</a:t>
            </a:r>
          </a:p>
          <a:p>
            <a:pPr algn="just">
              <a:lnSpc>
                <a:spcPts val="4835"/>
              </a:lnSpc>
            </a:pPr>
            <a:r>
              <a:rPr lang="en-US" sz="3454" b="1" spc="20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 cơ đến:</a:t>
            </a:r>
          </a:p>
          <a:p>
            <a:pPr marL="745776" lvl="1" indent="-372888" algn="just">
              <a:lnSpc>
                <a:spcPts val="4835"/>
              </a:lnSpc>
              <a:buFont typeface="Arial"/>
              <a:buChar char="•"/>
            </a:pP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Thế chiến II bước vào hồi kết, phát xít Nhật sắp đầu hàng.</a:t>
            </a:r>
          </a:p>
          <a:p>
            <a:pPr marL="745776" lvl="1" indent="-372888" algn="just">
              <a:lnSpc>
                <a:spcPts val="4835"/>
              </a:lnSpc>
              <a:buFont typeface="Arial"/>
              <a:buChar char="•"/>
            </a:pP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Đảng ta phát động </a:t>
            </a:r>
            <a:r>
              <a:rPr lang="en-US" sz="3454" b="1" spc="20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cao trào kháng Nhật cứu nước</a:t>
            </a: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chuẩn bị lực lượng chớp thời cơ.</a:t>
            </a:r>
          </a:p>
          <a:p>
            <a:pPr algn="just">
              <a:lnSpc>
                <a:spcPts val="4835"/>
              </a:lnSpc>
            </a:pPr>
            <a:endParaRPr lang="en-US" sz="3454" spc="207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647956" y="5168561"/>
            <a:ext cx="6201803" cy="4417207"/>
          </a:xfrm>
          <a:custGeom>
            <a:avLst/>
            <a:gdLst/>
            <a:ahLst/>
            <a:cxnLst/>
            <a:rect l="l" t="t" r="r" b="b"/>
            <a:pathLst>
              <a:path w="6201803" h="4417207">
                <a:moveTo>
                  <a:pt x="0" y="0"/>
                </a:moveTo>
                <a:lnTo>
                  <a:pt x="6201802" y="0"/>
                </a:lnTo>
                <a:lnTo>
                  <a:pt x="6201802" y="4417207"/>
                </a:lnTo>
                <a:lnTo>
                  <a:pt x="0" y="441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63" r="-8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96846" y="0"/>
            <a:ext cx="7169078" cy="4898870"/>
          </a:xfrm>
          <a:custGeom>
            <a:avLst/>
            <a:gdLst/>
            <a:ahLst/>
            <a:cxnLst/>
            <a:rect l="l" t="t" r="r" b="b"/>
            <a:pathLst>
              <a:path w="7169078" h="4898870">
                <a:moveTo>
                  <a:pt x="0" y="0"/>
                </a:moveTo>
                <a:lnTo>
                  <a:pt x="7169078" y="0"/>
                </a:lnTo>
                <a:lnTo>
                  <a:pt x="7169078" y="4898870"/>
                </a:lnTo>
                <a:lnTo>
                  <a:pt x="0" y="4898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115662" y="800631"/>
            <a:ext cx="7463251" cy="1237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BỐI CẢNH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69100" y="4304564"/>
            <a:ext cx="3759513" cy="64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0"/>
              </a:lnSpc>
            </a:pPr>
            <a:r>
              <a:rPr lang="en-US" sz="3000">
                <a:solidFill>
                  <a:srgbClr val="493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(ảnh tư liệu)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69100" y="9160027"/>
            <a:ext cx="3759513" cy="64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0"/>
              </a:lnSpc>
            </a:pPr>
            <a:r>
              <a:rPr lang="en-US" sz="3000">
                <a:solidFill>
                  <a:srgbClr val="493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(ảnh tư liệu)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" t="-18966" r="-220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580672" y="5549844"/>
            <a:ext cx="14630528" cy="0"/>
          </a:xfrm>
          <a:prstGeom prst="line">
            <a:avLst/>
          </a:prstGeom>
          <a:ln w="66675" cap="rnd">
            <a:solidFill>
              <a:srgbClr val="4F3A2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461917" y="5287143"/>
            <a:ext cx="456569" cy="45656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C8B2"/>
            </a:solidFill>
            <a:ln w="57150" cap="sq">
              <a:solidFill>
                <a:srgbClr val="4F3A2E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9236373">
            <a:off x="506977" y="2383071"/>
            <a:ext cx="2579403" cy="2671698"/>
          </a:xfrm>
          <a:custGeom>
            <a:avLst/>
            <a:gdLst/>
            <a:ahLst/>
            <a:cxnLst/>
            <a:rect l="l" t="t" r="r" b="b"/>
            <a:pathLst>
              <a:path w="2579403" h="2671698">
                <a:moveTo>
                  <a:pt x="0" y="0"/>
                </a:moveTo>
                <a:lnTo>
                  <a:pt x="2579403" y="0"/>
                </a:lnTo>
                <a:lnTo>
                  <a:pt x="2579403" y="2671698"/>
                </a:lnTo>
                <a:lnTo>
                  <a:pt x="0" y="2671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094625" y="5321559"/>
            <a:ext cx="456569" cy="4565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C8B2"/>
            </a:solidFill>
            <a:ln w="57150" cap="sq">
              <a:solidFill>
                <a:srgbClr val="4F3A2E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404403">
            <a:off x="3994372" y="5975250"/>
            <a:ext cx="2579403" cy="2671698"/>
          </a:xfrm>
          <a:custGeom>
            <a:avLst/>
            <a:gdLst/>
            <a:ahLst/>
            <a:cxnLst/>
            <a:rect l="l" t="t" r="r" b="b"/>
            <a:pathLst>
              <a:path w="2579403" h="2671698">
                <a:moveTo>
                  <a:pt x="0" y="0"/>
                </a:moveTo>
                <a:lnTo>
                  <a:pt x="2579403" y="0"/>
                </a:lnTo>
                <a:lnTo>
                  <a:pt x="2579403" y="2671698"/>
                </a:lnTo>
                <a:lnTo>
                  <a:pt x="0" y="2671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686401" y="5322071"/>
            <a:ext cx="456569" cy="4565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C8B2"/>
            </a:solidFill>
            <a:ln w="57150" cap="sq">
              <a:solidFill>
                <a:srgbClr val="4F3A2E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9236373">
            <a:off x="7731461" y="2447370"/>
            <a:ext cx="2579403" cy="2671698"/>
          </a:xfrm>
          <a:custGeom>
            <a:avLst/>
            <a:gdLst/>
            <a:ahLst/>
            <a:cxnLst/>
            <a:rect l="l" t="t" r="r" b="b"/>
            <a:pathLst>
              <a:path w="2579403" h="2671698">
                <a:moveTo>
                  <a:pt x="0" y="0"/>
                </a:moveTo>
                <a:lnTo>
                  <a:pt x="2579403" y="0"/>
                </a:lnTo>
                <a:lnTo>
                  <a:pt x="2579403" y="2671698"/>
                </a:lnTo>
                <a:lnTo>
                  <a:pt x="0" y="2671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2319109" y="5356487"/>
            <a:ext cx="456569" cy="45656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C8B2"/>
            </a:solidFill>
            <a:ln w="57150" cap="sq">
              <a:solidFill>
                <a:srgbClr val="4F3A2E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404403">
            <a:off x="11218856" y="6010178"/>
            <a:ext cx="2579403" cy="2671698"/>
          </a:xfrm>
          <a:custGeom>
            <a:avLst/>
            <a:gdLst/>
            <a:ahLst/>
            <a:cxnLst/>
            <a:rect l="l" t="t" r="r" b="b"/>
            <a:pathLst>
              <a:path w="2579403" h="2671698">
                <a:moveTo>
                  <a:pt x="0" y="0"/>
                </a:moveTo>
                <a:lnTo>
                  <a:pt x="2579402" y="0"/>
                </a:lnTo>
                <a:lnTo>
                  <a:pt x="2579402" y="2671698"/>
                </a:lnTo>
                <a:lnTo>
                  <a:pt x="0" y="2671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5881384" y="5287143"/>
            <a:ext cx="456569" cy="45656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C8B2"/>
            </a:solidFill>
            <a:ln w="57150" cap="sq">
              <a:solidFill>
                <a:srgbClr val="4F3A2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9236373">
            <a:off x="14926444" y="2412442"/>
            <a:ext cx="2579403" cy="2671698"/>
          </a:xfrm>
          <a:custGeom>
            <a:avLst/>
            <a:gdLst/>
            <a:ahLst/>
            <a:cxnLst/>
            <a:rect l="l" t="t" r="r" b="b"/>
            <a:pathLst>
              <a:path w="2579403" h="2671698">
                <a:moveTo>
                  <a:pt x="0" y="0"/>
                </a:moveTo>
                <a:lnTo>
                  <a:pt x="2579403" y="0"/>
                </a:lnTo>
                <a:lnTo>
                  <a:pt x="2579403" y="2671698"/>
                </a:lnTo>
                <a:lnTo>
                  <a:pt x="0" y="2671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927307" y="-789593"/>
            <a:ext cx="5039854" cy="3346463"/>
          </a:xfrm>
          <a:custGeom>
            <a:avLst/>
            <a:gdLst/>
            <a:ahLst/>
            <a:cxnLst/>
            <a:rect l="l" t="t" r="r" b="b"/>
            <a:pathLst>
              <a:path w="5039854" h="3346463">
                <a:moveTo>
                  <a:pt x="0" y="0"/>
                </a:moveTo>
                <a:lnTo>
                  <a:pt x="5039854" y="0"/>
                </a:lnTo>
                <a:lnTo>
                  <a:pt x="5039854" y="3346463"/>
                </a:lnTo>
                <a:lnTo>
                  <a:pt x="0" y="3346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464550" y="875335"/>
            <a:ext cx="7039270" cy="107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69"/>
              </a:lnSpc>
              <a:spcBef>
                <a:spcPct val="0"/>
              </a:spcBef>
            </a:pPr>
            <a:r>
              <a:rPr lang="en-US" sz="6999" b="1" spc="258">
                <a:solidFill>
                  <a:srgbClr val="4F3A2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DIỄN BIẾN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0" y="5953762"/>
            <a:ext cx="337209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-49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Tổng khởi nghĩa</a:t>
            </a:r>
          </a:p>
          <a:p>
            <a:pPr algn="ctr">
              <a:lnSpc>
                <a:spcPts val="3499"/>
              </a:lnSpc>
            </a:pPr>
            <a:r>
              <a:rPr lang="en-US" sz="2499" spc="-49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 nổ ra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62489" y="3379602"/>
            <a:ext cx="1602061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-49">
                <a:solidFill>
                  <a:srgbClr val="E8D8C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13 – 15/8/1945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406595" y="6914226"/>
            <a:ext cx="183262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-49">
                <a:solidFill>
                  <a:srgbClr val="E8D8C9"/>
                </a:solidFill>
                <a:latin typeface="DejaVu Serif"/>
                <a:ea typeface="DejaVu Serif"/>
                <a:cs typeface="DejaVu Serif"/>
                <a:sym typeface="DejaVu Serif"/>
              </a:rPr>
              <a:t>19/8/1945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27397" y="3540892"/>
            <a:ext cx="3372097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u="none" strike="noStrike" spc="-49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 Hà Nội vùng lên giành chính quyền thắng lợi.</a:t>
            </a:r>
          </a:p>
          <a:p>
            <a:pPr algn="ctr">
              <a:lnSpc>
                <a:spcPts val="3499"/>
              </a:lnSpc>
            </a:pPr>
            <a:endParaRPr lang="en-US" sz="2499" u="none" strike="noStrike" spc="-49">
              <a:solidFill>
                <a:srgbClr val="4F3A2E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224484" y="5988689"/>
            <a:ext cx="3372097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-49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Huế khởi nghĩa thành công, vua Bảo Đại thoái vị</a:t>
            </a:r>
          </a:p>
          <a:p>
            <a:pPr algn="ctr">
              <a:lnSpc>
                <a:spcPts val="3499"/>
              </a:lnSpc>
            </a:pPr>
            <a:endParaRPr lang="en-US" sz="2499" spc="-49">
              <a:solidFill>
                <a:srgbClr val="4F3A2E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981897" y="3661770"/>
            <a:ext cx="186557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-49">
                <a:solidFill>
                  <a:srgbClr val="E8D8C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23/8/1945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647553" y="6914226"/>
            <a:ext cx="179968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-49">
                <a:solidFill>
                  <a:srgbClr val="E8D8C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25/8/1945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766605" y="3661770"/>
            <a:ext cx="3372097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-49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Sài Gòn giành chính quyền.</a:t>
            </a:r>
          </a:p>
          <a:p>
            <a:pPr algn="ctr">
              <a:lnSpc>
                <a:spcPts val="3499"/>
              </a:lnSpc>
            </a:pPr>
            <a:endParaRPr lang="en-US" sz="2499" spc="-49">
              <a:solidFill>
                <a:srgbClr val="4F3A2E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419467" y="5953762"/>
            <a:ext cx="337209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-49">
                <a:solidFill>
                  <a:srgbClr val="4F3A2E"/>
                </a:solidFill>
                <a:latin typeface="DejaVu Serif"/>
                <a:ea typeface="DejaVu Serif"/>
                <a:cs typeface="DejaVu Serif"/>
                <a:sym typeface="DejaVu Serif"/>
              </a:rPr>
              <a:t>Cả nước hầu như đã về tay cách mạng.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145189" y="3691141"/>
            <a:ext cx="192895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-49">
                <a:solidFill>
                  <a:srgbClr val="E8D8C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28/8/1945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59333" y="8849365"/>
            <a:ext cx="16230600" cy="54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3"/>
              </a:lnSpc>
            </a:pPr>
            <a:r>
              <a:rPr lang="en-US" sz="3073" i="1" spc="-61">
                <a:solidFill>
                  <a:srgbClr val="4F3A2E"/>
                </a:solidFill>
                <a:latin typeface="DejaVu Serif Italics"/>
                <a:ea typeface="DejaVu Serif Italics"/>
                <a:cs typeface="DejaVu Serif Italics"/>
                <a:sym typeface="DejaVu Serif Italics"/>
              </a:rPr>
              <a:t>Khẩu hiệu “Độc lập hay là chết!” lan tỏa mạnh mẽ, thúc giục toàn dân.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876341" y="1374663"/>
            <a:ext cx="3759513" cy="64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0"/>
              </a:lnSpc>
            </a:pPr>
            <a:r>
              <a:rPr lang="en-US" sz="3000">
                <a:solidFill>
                  <a:srgbClr val="493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(ảnh tư liệu)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" t="-18966" r="-2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79334" y="4666792"/>
            <a:ext cx="18813456" cy="7738877"/>
            <a:chOff x="0" y="0"/>
            <a:chExt cx="4954984" cy="20382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4984" cy="2038223"/>
            </a:xfrm>
            <a:custGeom>
              <a:avLst/>
              <a:gdLst/>
              <a:ahLst/>
              <a:cxnLst/>
              <a:rect l="l" t="t" r="r" b="b"/>
              <a:pathLst>
                <a:path w="4954984" h="2038223">
                  <a:moveTo>
                    <a:pt x="0" y="0"/>
                  </a:moveTo>
                  <a:lnTo>
                    <a:pt x="4954984" y="0"/>
                  </a:lnTo>
                  <a:lnTo>
                    <a:pt x="4954984" y="2038223"/>
                  </a:lnTo>
                  <a:lnTo>
                    <a:pt x="0" y="2038223"/>
                  </a:lnTo>
                  <a:close/>
                </a:path>
              </a:pathLst>
            </a:custGeom>
            <a:solidFill>
              <a:srgbClr val="CEBCAF"/>
            </a:solidFill>
            <a:ln w="76200" cap="sq">
              <a:solidFill>
                <a:srgbClr val="361608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954984" cy="2066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192263" y="1028700"/>
            <a:ext cx="3117232" cy="2363942"/>
          </a:xfrm>
          <a:custGeom>
            <a:avLst/>
            <a:gdLst/>
            <a:ahLst/>
            <a:cxnLst/>
            <a:rect l="l" t="t" r="r" b="b"/>
            <a:pathLst>
              <a:path w="3117232" h="2363942">
                <a:moveTo>
                  <a:pt x="0" y="0"/>
                </a:moveTo>
                <a:lnTo>
                  <a:pt x="3117232" y="0"/>
                </a:lnTo>
                <a:lnTo>
                  <a:pt x="3117232" y="2363942"/>
                </a:lnTo>
                <a:lnTo>
                  <a:pt x="0" y="2363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2653" y="1378873"/>
            <a:ext cx="4919086" cy="1906146"/>
          </a:xfrm>
          <a:custGeom>
            <a:avLst/>
            <a:gdLst/>
            <a:ahLst/>
            <a:cxnLst/>
            <a:rect l="l" t="t" r="r" b="b"/>
            <a:pathLst>
              <a:path w="4919086" h="1906146">
                <a:moveTo>
                  <a:pt x="0" y="0"/>
                </a:moveTo>
                <a:lnTo>
                  <a:pt x="4919087" y="0"/>
                </a:lnTo>
                <a:lnTo>
                  <a:pt x="4919087" y="1906146"/>
                </a:lnTo>
                <a:lnTo>
                  <a:pt x="0" y="1906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62228" y="5902589"/>
            <a:ext cx="2050948" cy="2633642"/>
          </a:xfrm>
          <a:custGeom>
            <a:avLst/>
            <a:gdLst/>
            <a:ahLst/>
            <a:cxnLst/>
            <a:rect l="l" t="t" r="r" b="b"/>
            <a:pathLst>
              <a:path w="2050948" h="2633642">
                <a:moveTo>
                  <a:pt x="0" y="0"/>
                </a:moveTo>
                <a:lnTo>
                  <a:pt x="2050949" y="0"/>
                </a:lnTo>
                <a:lnTo>
                  <a:pt x="2050949" y="2633642"/>
                </a:lnTo>
                <a:lnTo>
                  <a:pt x="0" y="263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84192" y="6075862"/>
            <a:ext cx="1260939" cy="2460369"/>
          </a:xfrm>
          <a:custGeom>
            <a:avLst/>
            <a:gdLst/>
            <a:ahLst/>
            <a:cxnLst/>
            <a:rect l="l" t="t" r="r" b="b"/>
            <a:pathLst>
              <a:path w="1260939" h="2460369">
                <a:moveTo>
                  <a:pt x="0" y="0"/>
                </a:moveTo>
                <a:lnTo>
                  <a:pt x="1260939" y="0"/>
                </a:lnTo>
                <a:lnTo>
                  <a:pt x="1260939" y="2460369"/>
                </a:lnTo>
                <a:lnTo>
                  <a:pt x="0" y="2460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876338" y="6075862"/>
            <a:ext cx="1005676" cy="2460369"/>
          </a:xfrm>
          <a:custGeom>
            <a:avLst/>
            <a:gdLst/>
            <a:ahLst/>
            <a:cxnLst/>
            <a:rect l="l" t="t" r="r" b="b"/>
            <a:pathLst>
              <a:path w="1005676" h="2460369">
                <a:moveTo>
                  <a:pt x="0" y="0"/>
                </a:moveTo>
                <a:lnTo>
                  <a:pt x="1005676" y="0"/>
                </a:lnTo>
                <a:lnTo>
                  <a:pt x="1005676" y="2460369"/>
                </a:lnTo>
                <a:lnTo>
                  <a:pt x="0" y="24603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8849995"/>
            <a:ext cx="4933153" cy="119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Bước ngoặt vĩ đại trong </a:t>
            </a:r>
          </a:p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lịch sử dân tộc: Mở ra </a:t>
            </a:r>
          </a:p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kỷ nguyên độc lập, tự do.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43457" y="8849995"/>
            <a:ext cx="4142410" cy="119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Cổ vũ phong trào </a:t>
            </a:r>
          </a:p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giải phóng dân tộc </a:t>
            </a:r>
          </a:p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trên toàn thế giới.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07971" y="8849995"/>
            <a:ext cx="4142410" cy="119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Thể hiện sức mạnh </a:t>
            </a:r>
          </a:p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toàn dân và tài lãnh đạo của Đảng.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49567" y="343117"/>
            <a:ext cx="10330990" cy="9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KẾT QUẢ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78505" y="4978718"/>
            <a:ext cx="10330990" cy="9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Ý NGHĨA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5678" y="3504094"/>
            <a:ext cx="7733037" cy="79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Lật đổ chế độ phong kiến hàng trăm năm, </a:t>
            </a:r>
          </a:p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đập tan xiềng xích thực dân – phát xít.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41849" y="3564092"/>
            <a:ext cx="9605267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13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Chính quyền về tay nhân dân, tạo điều kiện Quốc khánh 2/9/1945, khai sinh nước Việt Nam Dân chủ Cộng hòa.</a:t>
            </a:r>
          </a:p>
          <a:p>
            <a:pPr algn="ctr">
              <a:lnSpc>
                <a:spcPts val="3219"/>
              </a:lnSpc>
            </a:pPr>
            <a:endParaRPr lang="en-US" sz="2299" spc="137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" t="-18966" r="-2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5146" y="2233048"/>
            <a:ext cx="16797708" cy="490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5776" lvl="1" indent="-372888" algn="just">
              <a:lnSpc>
                <a:spcPts val="4835"/>
              </a:lnSpc>
              <a:buAutoNum type="arabicPeriod"/>
            </a:pP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Vì sao Cách mạng Tháng Tám </a:t>
            </a:r>
            <a:r>
              <a:rPr lang="en-US" sz="3454" b="1" spc="20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thành công trong thời gian rất ngắn</a:t>
            </a: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?</a:t>
            </a:r>
          </a:p>
          <a:p>
            <a:pPr marL="745776" lvl="1" indent="-372888" algn="just">
              <a:lnSpc>
                <a:spcPts val="4835"/>
              </a:lnSpc>
              <a:buAutoNum type="arabicPeriod"/>
            </a:pP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Hãy nêu </a:t>
            </a:r>
            <a:r>
              <a:rPr lang="en-US" sz="3454" b="1" spc="20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ý nghĩa lịch sử quốc tế</a:t>
            </a: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của thắng lợi này.</a:t>
            </a:r>
          </a:p>
          <a:p>
            <a:pPr marL="745776" lvl="1" indent="-372888" algn="just">
              <a:lnSpc>
                <a:spcPts val="4835"/>
              </a:lnSpc>
              <a:buAutoNum type="arabicPeriod"/>
            </a:pP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Từ bài học </a:t>
            </a:r>
            <a:r>
              <a:rPr lang="en-US" sz="3454" b="1" spc="20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toàn dân nổi dậy</a:t>
            </a: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liên hệ vai trò </a:t>
            </a:r>
            <a:r>
              <a:rPr lang="en-US" sz="3454" b="1" spc="20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đoàn kết dân tộc</a:t>
            </a:r>
            <a:r>
              <a:rPr lang="en-US" sz="3454" spc="207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hiện nay.</a:t>
            </a:r>
          </a:p>
          <a:p>
            <a:pPr algn="just">
              <a:lnSpc>
                <a:spcPts val="4835"/>
              </a:lnSpc>
            </a:pPr>
            <a:r>
              <a:rPr lang="en-US" sz="3454" i="1" spc="207">
                <a:solidFill>
                  <a:srgbClr val="000000"/>
                </a:solidFill>
                <a:latin typeface="DejaVu Serif Italics"/>
                <a:ea typeface="DejaVu Serif Italics"/>
                <a:cs typeface="DejaVu Serif Italics"/>
                <a:sym typeface="DejaVu Serif Italics"/>
              </a:rPr>
              <a:t>Chuẩn bị thảo luận hoặc viết suy nghĩ ngắn.</a:t>
            </a:r>
          </a:p>
          <a:p>
            <a:pPr algn="just">
              <a:lnSpc>
                <a:spcPts val="4835"/>
              </a:lnSpc>
            </a:pPr>
            <a:endParaRPr lang="en-US" sz="3454" i="1" spc="207">
              <a:solidFill>
                <a:srgbClr val="000000"/>
              </a:solidFill>
              <a:latin typeface="DejaVu Serif Italics"/>
              <a:ea typeface="DejaVu Serif Italics"/>
              <a:cs typeface="DejaVu Serif Italics"/>
              <a:sym typeface="DejaVu Serif Italics"/>
            </a:endParaRPr>
          </a:p>
          <a:p>
            <a:pPr algn="just">
              <a:lnSpc>
                <a:spcPts val="4835"/>
              </a:lnSpc>
            </a:pPr>
            <a:endParaRPr lang="en-US" sz="3454" i="1" spc="207">
              <a:solidFill>
                <a:srgbClr val="000000"/>
              </a:solidFill>
              <a:latin typeface="DejaVu Serif Italics"/>
              <a:ea typeface="DejaVu Serif Italics"/>
              <a:cs typeface="DejaVu Serif Italics"/>
              <a:sym typeface="DejaVu Serif Itali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19775" y="6358435"/>
            <a:ext cx="4358270" cy="3148850"/>
          </a:xfrm>
          <a:custGeom>
            <a:avLst/>
            <a:gdLst/>
            <a:ahLst/>
            <a:cxnLst/>
            <a:rect l="l" t="t" r="r" b="b"/>
            <a:pathLst>
              <a:path w="4358270" h="3148850">
                <a:moveTo>
                  <a:pt x="0" y="0"/>
                </a:moveTo>
                <a:lnTo>
                  <a:pt x="4358270" y="0"/>
                </a:lnTo>
                <a:lnTo>
                  <a:pt x="4358270" y="3148851"/>
                </a:lnTo>
                <a:lnTo>
                  <a:pt x="0" y="3148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2674098" y="5734523"/>
            <a:ext cx="4142263" cy="4142263"/>
          </a:xfrm>
          <a:custGeom>
            <a:avLst/>
            <a:gdLst/>
            <a:ahLst/>
            <a:cxnLst/>
            <a:rect l="l" t="t" r="r" b="b"/>
            <a:pathLst>
              <a:path w="4142263" h="4142263">
                <a:moveTo>
                  <a:pt x="4142263" y="0"/>
                </a:moveTo>
                <a:lnTo>
                  <a:pt x="0" y="0"/>
                </a:lnTo>
                <a:lnTo>
                  <a:pt x="0" y="4142263"/>
                </a:lnTo>
                <a:lnTo>
                  <a:pt x="4142263" y="4142263"/>
                </a:lnTo>
                <a:lnTo>
                  <a:pt x="414226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78505" y="509588"/>
            <a:ext cx="10330990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65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BÀI TẬP VỀ NHÀ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Custom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DejaVu Serif Bold</vt:lpstr>
      <vt:lpstr>DejaVu Serif Italics</vt:lpstr>
      <vt:lpstr>Arial</vt:lpstr>
      <vt:lpstr>DejaVu Serif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1: MẪU BÀI GIẢNG MÔN LỊCH SỬ</dc:title>
  <cp:lastModifiedBy>WEUP - THIET KE - 07</cp:lastModifiedBy>
  <cp:revision>2</cp:revision>
  <dcterms:created xsi:type="dcterms:W3CDTF">2006-08-16T00:00:00Z</dcterms:created>
  <dcterms:modified xsi:type="dcterms:W3CDTF">2025-04-18T07:35:10Z</dcterms:modified>
  <dc:identifier>DAGi4z3MVFA</dc:identifier>
</cp:coreProperties>
</file>