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Montserrat" pitchFamily="2" charset="0"/>
      <p:regular r:id="rId9"/>
      <p:bold r:id="rId10"/>
      <p:italic r:id="rId11"/>
      <p:boldItalic r:id="rId12"/>
    </p:embeddedFont>
    <p:embeddedFont>
      <p:font typeface="Montserrat Black" pitchFamily="2" charset="0"/>
      <p:bold r:id="rId13"/>
      <p:boldItalic r:id="rId14"/>
    </p:embeddedFont>
    <p:embeddedFont>
      <p:font typeface="Montserrat ExtraBold" pitchFamily="2" charset="0"/>
      <p:bold r:id="rId15"/>
      <p:boldItalic r:id="rId16"/>
    </p:embeddedFont>
    <p:embeddedFont>
      <p:font typeface="Montserrat SemiBold" pitchFamily="2" charset="0"/>
      <p:bold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62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Montserrat SemiBold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ntserrat SemiBold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ntserrat SemiBol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 SemiBold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Montserrat SemiBold" pitchFamily="2" charset="0"/>
              </a:defRPr>
            </a:lvl1pPr>
            <a:lvl2pPr>
              <a:defRPr>
                <a:latin typeface="Montserrat SemiBold" pitchFamily="2" charset="0"/>
              </a:defRPr>
            </a:lvl2pPr>
            <a:lvl3pPr>
              <a:defRPr>
                <a:latin typeface="Montserrat SemiBold" pitchFamily="2" charset="0"/>
              </a:defRPr>
            </a:lvl3pPr>
            <a:lvl4pPr>
              <a:defRPr>
                <a:latin typeface="Montserrat SemiBold" pitchFamily="2" charset="0"/>
              </a:defRPr>
            </a:lvl4pPr>
            <a:lvl5pPr>
              <a:defRPr>
                <a:latin typeface="Montserrat Semi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ntserrat SemiBold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ntserrat SemiBol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 SemiBold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Montserrat SemiBold" pitchFamily="2" charset="0"/>
              </a:defRPr>
            </a:lvl1pPr>
            <a:lvl2pPr>
              <a:defRPr>
                <a:latin typeface="Montserrat SemiBold" pitchFamily="2" charset="0"/>
              </a:defRPr>
            </a:lvl2pPr>
            <a:lvl3pPr>
              <a:defRPr>
                <a:latin typeface="Montserrat SemiBold" pitchFamily="2" charset="0"/>
              </a:defRPr>
            </a:lvl3pPr>
            <a:lvl4pPr>
              <a:defRPr>
                <a:latin typeface="Montserrat SemiBold" pitchFamily="2" charset="0"/>
              </a:defRPr>
            </a:lvl4pPr>
            <a:lvl5pPr>
              <a:defRPr>
                <a:latin typeface="Montserrat Semi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ntserrat SemiBold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ntserrat SemiBol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 SemiBold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ontserrat SemiBold" pitchFamily="2" charset="0"/>
              </a:defRPr>
            </a:lvl1pPr>
            <a:lvl2pPr>
              <a:defRPr>
                <a:latin typeface="Montserrat SemiBold" pitchFamily="2" charset="0"/>
              </a:defRPr>
            </a:lvl2pPr>
            <a:lvl3pPr>
              <a:defRPr>
                <a:latin typeface="Montserrat SemiBold" pitchFamily="2" charset="0"/>
              </a:defRPr>
            </a:lvl3pPr>
            <a:lvl4pPr>
              <a:defRPr>
                <a:latin typeface="Montserrat SemiBold" pitchFamily="2" charset="0"/>
              </a:defRPr>
            </a:lvl4pPr>
            <a:lvl5pPr>
              <a:defRPr>
                <a:latin typeface="Montserrat Semi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ntserrat SemiBold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ntserrat SemiBol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 SemiBold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Montserrat SemiBold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ntserrat SemiBold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ntserrat SemiBol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 SemiBold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Montserrat SemiBold" pitchFamily="2" charset="0"/>
              </a:defRPr>
            </a:lvl1pPr>
            <a:lvl2pPr>
              <a:defRPr sz="2400">
                <a:latin typeface="Montserrat SemiBold" pitchFamily="2" charset="0"/>
              </a:defRPr>
            </a:lvl2pPr>
            <a:lvl3pPr>
              <a:defRPr sz="2000">
                <a:latin typeface="Montserrat SemiBold" pitchFamily="2" charset="0"/>
              </a:defRPr>
            </a:lvl3pPr>
            <a:lvl4pPr>
              <a:defRPr sz="1800">
                <a:latin typeface="Montserrat SemiBold" pitchFamily="2" charset="0"/>
              </a:defRPr>
            </a:lvl4pPr>
            <a:lvl5pPr>
              <a:defRPr sz="1800">
                <a:latin typeface="Montserrat SemiBold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Montserrat SemiBold" pitchFamily="2" charset="0"/>
              </a:defRPr>
            </a:lvl1pPr>
            <a:lvl2pPr>
              <a:defRPr sz="2400">
                <a:latin typeface="Montserrat SemiBold" pitchFamily="2" charset="0"/>
              </a:defRPr>
            </a:lvl2pPr>
            <a:lvl3pPr>
              <a:defRPr sz="2000">
                <a:latin typeface="Montserrat SemiBold" pitchFamily="2" charset="0"/>
              </a:defRPr>
            </a:lvl3pPr>
            <a:lvl4pPr>
              <a:defRPr sz="1800">
                <a:latin typeface="Montserrat SemiBold" pitchFamily="2" charset="0"/>
              </a:defRPr>
            </a:lvl4pPr>
            <a:lvl5pPr>
              <a:defRPr sz="1800">
                <a:latin typeface="Montserrat SemiBold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ntserrat SemiBold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ntserrat SemiBol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 SemiBold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Montserrat Semi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Montserrat SemiBold" pitchFamily="2" charset="0"/>
              </a:defRPr>
            </a:lvl1pPr>
            <a:lvl2pPr>
              <a:defRPr sz="2000">
                <a:latin typeface="Montserrat SemiBold" pitchFamily="2" charset="0"/>
              </a:defRPr>
            </a:lvl2pPr>
            <a:lvl3pPr>
              <a:defRPr sz="1800">
                <a:latin typeface="Montserrat SemiBold" pitchFamily="2" charset="0"/>
              </a:defRPr>
            </a:lvl3pPr>
            <a:lvl4pPr>
              <a:defRPr sz="1600">
                <a:latin typeface="Montserrat SemiBold" pitchFamily="2" charset="0"/>
              </a:defRPr>
            </a:lvl4pPr>
            <a:lvl5pPr>
              <a:defRPr sz="1600">
                <a:latin typeface="Montserrat SemiBold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Montserrat Semi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Montserrat SemiBold" pitchFamily="2" charset="0"/>
              </a:defRPr>
            </a:lvl1pPr>
            <a:lvl2pPr>
              <a:defRPr sz="2000">
                <a:latin typeface="Montserrat SemiBold" pitchFamily="2" charset="0"/>
              </a:defRPr>
            </a:lvl2pPr>
            <a:lvl3pPr>
              <a:defRPr sz="1800">
                <a:latin typeface="Montserrat SemiBold" pitchFamily="2" charset="0"/>
              </a:defRPr>
            </a:lvl3pPr>
            <a:lvl4pPr>
              <a:defRPr sz="1600">
                <a:latin typeface="Montserrat SemiBold" pitchFamily="2" charset="0"/>
              </a:defRPr>
            </a:lvl4pPr>
            <a:lvl5pPr>
              <a:defRPr sz="1600">
                <a:latin typeface="Montserrat SemiBold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ntserrat SemiBold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ntserrat SemiBol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 SemiBold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ntserrat SemiBold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ntserrat SemiBol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 SemiBold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ntserrat SemiBold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ntserrat SemiBol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 SemiBold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Montserrat SemiBold" pitchFamily="2" charset="0"/>
              </a:defRPr>
            </a:lvl1pPr>
            <a:lvl2pPr>
              <a:defRPr sz="2800">
                <a:latin typeface="Montserrat SemiBold" pitchFamily="2" charset="0"/>
              </a:defRPr>
            </a:lvl2pPr>
            <a:lvl3pPr>
              <a:defRPr sz="2400">
                <a:latin typeface="Montserrat SemiBold" pitchFamily="2" charset="0"/>
              </a:defRPr>
            </a:lvl3pPr>
            <a:lvl4pPr>
              <a:defRPr sz="2000">
                <a:latin typeface="Montserrat SemiBold" pitchFamily="2" charset="0"/>
              </a:defRPr>
            </a:lvl4pPr>
            <a:lvl5pPr>
              <a:defRPr sz="2000">
                <a:latin typeface="Montserrat SemiBold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Montserrat SemiBold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ntserrat SemiBold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ntserrat SemiBol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 SemiBold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Montserrat SemiBold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Montserrat SemiBold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ntserrat SemiBold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ntserrat SemiBol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 SemiBold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 SemiBold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 SemiBol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 SemiBold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ontserrat SemiBold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ontserrat SemiBold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ontserrat SemiBold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ontserrat SemiBold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ontserrat SemiBold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ontserrat SemiBol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860442" y="-2257712"/>
            <a:ext cx="8626158" cy="8626158"/>
            <a:chOff x="0" y="0"/>
            <a:chExt cx="11501544" cy="11501544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1501544" cy="11501544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1E8DA1">
                      <a:alpha val="100000"/>
                    </a:srgbClr>
                  </a:gs>
                  <a:gs pos="50000">
                    <a:srgbClr val="1E8EA2">
                      <a:alpha val="20500"/>
                    </a:srgbClr>
                  </a:gs>
                  <a:gs pos="100000">
                    <a:srgbClr val="1E8DA1">
                      <a:alpha val="0"/>
                    </a:srgbClr>
                  </a:gs>
                </a:gsLst>
                <a:lin ang="2700000"/>
              </a:gra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44231" tIns="44231" rIns="44231" bIns="44231" rtlCol="0" anchor="ctr"/>
              <a:lstStyle/>
              <a:p>
                <a:pPr algn="ctr">
                  <a:lnSpc>
                    <a:spcPts val="2138"/>
                  </a:lnSpc>
                </a:pPr>
                <a:endParaRPr dirty="0">
                  <a:latin typeface="Montserrat SemiBold" pitchFamily="2" charset="0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0" y="0"/>
              <a:ext cx="11501544" cy="11501544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1E8DA1">
                      <a:alpha val="100000"/>
                    </a:srgbClr>
                  </a:gs>
                  <a:gs pos="50000">
                    <a:srgbClr val="1E8EA2">
                      <a:alpha val="20500"/>
                    </a:srgbClr>
                  </a:gs>
                  <a:gs pos="100000">
                    <a:srgbClr val="1E8DA1">
                      <a:alpha val="0"/>
                    </a:srgbClr>
                  </a:gs>
                </a:gsLst>
                <a:lin ang="2700000"/>
              </a:gradFill>
              <a:ln w="19050" cap="sq">
                <a:solidFill>
                  <a:srgbClr val="008EA2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44231" tIns="44231" rIns="44231" bIns="44231" rtlCol="0" anchor="ctr"/>
              <a:lstStyle/>
              <a:p>
                <a:pPr algn="ctr">
                  <a:lnSpc>
                    <a:spcPts val="2138"/>
                  </a:lnSpc>
                </a:pPr>
                <a:endParaRPr dirty="0">
                  <a:latin typeface="Montserrat SemiBold" pitchFamily="2" charset="0"/>
                </a:endParaRPr>
              </a:p>
            </p:txBody>
          </p:sp>
        </p:grpSp>
      </p:grpSp>
      <p:grpSp>
        <p:nvGrpSpPr>
          <p:cNvPr id="10" name="Group 10"/>
          <p:cNvGrpSpPr/>
          <p:nvPr/>
        </p:nvGrpSpPr>
        <p:grpSpPr>
          <a:xfrm>
            <a:off x="-3284379" y="5580888"/>
            <a:ext cx="8626158" cy="8626158"/>
            <a:chOff x="0" y="0"/>
            <a:chExt cx="11501544" cy="11501544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1501544" cy="11501544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1E8DA1">
                      <a:alpha val="100000"/>
                    </a:srgbClr>
                  </a:gs>
                  <a:gs pos="50000">
                    <a:srgbClr val="1E8EA2">
                      <a:alpha val="20500"/>
                    </a:srgbClr>
                  </a:gs>
                  <a:gs pos="100000">
                    <a:srgbClr val="1E8DA1">
                      <a:alpha val="0"/>
                    </a:srgbClr>
                  </a:gs>
                </a:gsLst>
                <a:lin ang="2700000"/>
              </a:gra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44231" tIns="44231" rIns="44231" bIns="44231" rtlCol="0" anchor="ctr"/>
              <a:lstStyle/>
              <a:p>
                <a:pPr algn="ctr">
                  <a:lnSpc>
                    <a:spcPts val="2138"/>
                  </a:lnSpc>
                </a:pPr>
                <a:endParaRPr dirty="0">
                  <a:latin typeface="Montserrat SemiBold" pitchFamily="2" charset="0"/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0"/>
              <a:ext cx="11501544" cy="11501544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1E8DA1">
                      <a:alpha val="100000"/>
                    </a:srgbClr>
                  </a:gs>
                  <a:gs pos="50000">
                    <a:srgbClr val="1E8EA2">
                      <a:alpha val="20500"/>
                    </a:srgbClr>
                  </a:gs>
                  <a:gs pos="100000">
                    <a:srgbClr val="1E8DA1">
                      <a:alpha val="0"/>
                    </a:srgbClr>
                  </a:gs>
                </a:gsLst>
                <a:lin ang="5400000"/>
              </a:gradFill>
              <a:ln w="19050" cap="sq">
                <a:solidFill>
                  <a:srgbClr val="008EA2"/>
                </a:solidFill>
                <a:prstDash val="solid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44231" tIns="44231" rIns="44231" bIns="44231" rtlCol="0" anchor="ctr"/>
              <a:lstStyle/>
              <a:p>
                <a:pPr algn="ctr">
                  <a:lnSpc>
                    <a:spcPts val="2138"/>
                  </a:lnSpc>
                </a:pPr>
                <a:endParaRPr dirty="0">
                  <a:latin typeface="Montserrat SemiBold" pitchFamily="2" charset="0"/>
                </a:endParaRPr>
              </a:p>
            </p:txBody>
          </p:sp>
        </p:grpSp>
      </p:grpSp>
      <p:grpSp>
        <p:nvGrpSpPr>
          <p:cNvPr id="17" name="Group 17"/>
          <p:cNvGrpSpPr/>
          <p:nvPr/>
        </p:nvGrpSpPr>
        <p:grpSpPr>
          <a:xfrm>
            <a:off x="-6053459" y="-5590035"/>
            <a:ext cx="12106918" cy="12106918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15985" r="-22903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id="19" name="Group 19"/>
          <p:cNvGrpSpPr/>
          <p:nvPr/>
        </p:nvGrpSpPr>
        <p:grpSpPr>
          <a:xfrm>
            <a:off x="5424729" y="-1818713"/>
            <a:ext cx="2668634" cy="2668634"/>
            <a:chOff x="0" y="0"/>
            <a:chExt cx="3558178" cy="3558178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3558178" cy="3558178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1E8DA1">
                      <a:alpha val="100000"/>
                    </a:srgbClr>
                  </a:gs>
                  <a:gs pos="50000">
                    <a:srgbClr val="1E8EA2">
                      <a:alpha val="20500"/>
                    </a:srgbClr>
                  </a:gs>
                  <a:gs pos="100000">
                    <a:srgbClr val="1E8DA1">
                      <a:alpha val="0"/>
                    </a:srgbClr>
                  </a:gs>
                </a:gsLst>
                <a:lin ang="2700000"/>
              </a:gra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44231" tIns="44231" rIns="44231" bIns="44231" rtlCol="0" anchor="ctr"/>
              <a:lstStyle/>
              <a:p>
                <a:pPr algn="ctr">
                  <a:lnSpc>
                    <a:spcPts val="2138"/>
                  </a:lnSpc>
                </a:pPr>
                <a:endParaRPr dirty="0">
                  <a:latin typeface="Montserrat SemiBold" pitchFamily="2" charset="0"/>
                </a:endParaRP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0" y="0"/>
              <a:ext cx="3558178" cy="3558178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8EA2"/>
                </a:solidFill>
                <a:prstDash val="solid"/>
                <a:miter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44231" tIns="44231" rIns="44231" bIns="44231" rtlCol="0" anchor="ctr"/>
              <a:lstStyle/>
              <a:p>
                <a:pPr algn="ctr">
                  <a:lnSpc>
                    <a:spcPts val="2138"/>
                  </a:lnSpc>
                </a:pPr>
                <a:endParaRPr dirty="0">
                  <a:latin typeface="Montserrat SemiBold" pitchFamily="2" charset="0"/>
                </a:endParaRPr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 rot="-4193277">
            <a:off x="10620012" y="9635750"/>
            <a:ext cx="2668634" cy="2668634"/>
            <a:chOff x="0" y="0"/>
            <a:chExt cx="3558178" cy="3558178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3558178" cy="3558178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1E8DA1">
                      <a:alpha val="100000"/>
                    </a:srgbClr>
                  </a:gs>
                  <a:gs pos="50000">
                    <a:srgbClr val="1E8EA2">
                      <a:alpha val="20500"/>
                    </a:srgbClr>
                  </a:gs>
                  <a:gs pos="100000">
                    <a:srgbClr val="1E8DA1">
                      <a:alpha val="0"/>
                    </a:srgbClr>
                  </a:gs>
                </a:gsLst>
                <a:lin ang="2700000"/>
              </a:gra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44231" tIns="44231" rIns="44231" bIns="44231" rtlCol="0" anchor="ctr"/>
              <a:lstStyle/>
              <a:p>
                <a:pPr algn="ctr">
                  <a:lnSpc>
                    <a:spcPts val="2138"/>
                  </a:lnSpc>
                </a:pPr>
                <a:endParaRPr dirty="0">
                  <a:latin typeface="Montserrat SemiBold" pitchFamily="2" charset="0"/>
                </a:endParaRPr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0" y="0"/>
              <a:ext cx="3558178" cy="3558178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1E8DA1">
                      <a:alpha val="100000"/>
                    </a:srgbClr>
                  </a:gs>
                  <a:gs pos="50000">
                    <a:srgbClr val="1E8EA2">
                      <a:alpha val="20500"/>
                    </a:srgbClr>
                  </a:gs>
                  <a:gs pos="100000">
                    <a:srgbClr val="1E8DA1">
                      <a:alpha val="0"/>
                    </a:srgbClr>
                  </a:gs>
                </a:gsLst>
                <a:lin ang="2700000"/>
              </a:gradFill>
              <a:ln w="19050" cap="sq">
                <a:solidFill>
                  <a:srgbClr val="008EA2"/>
                </a:solidFill>
                <a:prstDash val="solid"/>
                <a:miter/>
              </a:ln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44231" tIns="44231" rIns="44231" bIns="44231" rtlCol="0" anchor="ctr"/>
              <a:lstStyle/>
              <a:p>
                <a:pPr algn="ctr">
                  <a:lnSpc>
                    <a:spcPts val="2138"/>
                  </a:lnSpc>
                </a:pPr>
                <a:endParaRPr dirty="0">
                  <a:latin typeface="Montserrat SemiBold" pitchFamily="2" charset="0"/>
                </a:endParaRPr>
              </a:p>
            </p:txBody>
          </p:sp>
        </p:grpSp>
      </p:grpSp>
      <p:sp>
        <p:nvSpPr>
          <p:cNvPr id="33" name="TextBox 33"/>
          <p:cNvSpPr txBox="1"/>
          <p:nvPr/>
        </p:nvSpPr>
        <p:spPr>
          <a:xfrm>
            <a:off x="4519368" y="1688083"/>
            <a:ext cx="9606058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400" b="1" dirty="0">
                <a:solidFill>
                  <a:srgbClr val="222222"/>
                </a:solidFill>
                <a:latin typeface="Montserrat ExtraBold" pitchFamily="2" charset="0"/>
                <a:ea typeface="Fraunces Semi-Bold"/>
                <a:cs typeface="Fraunces Semi-Bold"/>
                <a:sym typeface="Fraunces Semi-Bold"/>
              </a:rPr>
              <a:t>PHẢN ỨNG TRUNG HÒA ACID – BASE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573973" y="6331311"/>
            <a:ext cx="9246496" cy="1588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61"/>
              </a:lnSpc>
            </a:pPr>
            <a:r>
              <a:rPr lang="en-US" sz="3399" b="1" dirty="0">
                <a:solidFill>
                  <a:srgbClr val="008EA2"/>
                </a:solidFill>
                <a:latin typeface="Montserrat SemiBold" pitchFamily="2" charset="0"/>
                <a:ea typeface="Fraunces Semi-Bold"/>
                <a:cs typeface="Fraunces Semi-Bold"/>
                <a:sym typeface="Fraunces Semi-Bold"/>
              </a:rPr>
              <a:t>THÍ NGHIỆM VỚI DUNG DỊCH HCL VÀ NAOH (HOẶC GIẤM VÀ BAKING SODA)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3413746" y="5547998"/>
            <a:ext cx="6217370" cy="6217370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3924" r="-23924"/>
              </a:stretch>
            </a:blip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195573" y="-885801"/>
            <a:ext cx="12058603" cy="12058603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r="-50273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id="5" name="Group 5"/>
          <p:cNvGrpSpPr/>
          <p:nvPr/>
        </p:nvGrpSpPr>
        <p:grpSpPr>
          <a:xfrm>
            <a:off x="8706107" y="-1005375"/>
            <a:ext cx="2065538" cy="206553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8EA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 dirty="0">
                <a:latin typeface="Montserrat SemiBold" pitchFamily="2" charset="0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738876" y="642968"/>
            <a:ext cx="7777788" cy="834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79"/>
              </a:lnSpc>
            </a:pPr>
            <a:r>
              <a:rPr lang="en-US" sz="5999" dirty="0" err="1">
                <a:solidFill>
                  <a:srgbClr val="008EA2"/>
                </a:solidFill>
                <a:latin typeface="Montserrat ExtraBold" pitchFamily="2" charset="0"/>
                <a:ea typeface="Fraunces Semi-Bold"/>
                <a:cs typeface="Fraunces Semi-Bold"/>
                <a:sym typeface="Fraunces Semi-Bold"/>
              </a:rPr>
              <a:t>Mục</a:t>
            </a:r>
            <a:r>
              <a:rPr lang="en-US" sz="5999" dirty="0">
                <a:solidFill>
                  <a:srgbClr val="008EA2"/>
                </a:solidFill>
                <a:latin typeface="Montserrat ExtraBold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5999" dirty="0" err="1">
                <a:solidFill>
                  <a:srgbClr val="008EA2"/>
                </a:solidFill>
                <a:latin typeface="Montserrat ExtraBold" pitchFamily="2" charset="0"/>
                <a:ea typeface="Fraunces Semi-Bold"/>
                <a:cs typeface="Fraunces Semi-Bold"/>
                <a:sym typeface="Fraunces Semi-Bold"/>
              </a:rPr>
              <a:t>tiêu</a:t>
            </a:r>
            <a:endParaRPr lang="en-US" sz="5999" dirty="0">
              <a:solidFill>
                <a:srgbClr val="008EA2"/>
              </a:solidFill>
              <a:latin typeface="Montserrat ExtraBold" pitchFamily="2" charset="0"/>
              <a:ea typeface="Fraunces Semi-Bold"/>
              <a:cs typeface="Fraunces Semi-Bold"/>
              <a:sym typeface="Fraunces Semi-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9738876" y="1674312"/>
            <a:ext cx="7777788" cy="7583988"/>
          </a:xfrm>
          <a:custGeom>
            <a:avLst/>
            <a:gdLst/>
            <a:ahLst/>
            <a:cxnLst/>
            <a:rect l="l" t="t" r="r" b="b"/>
            <a:pathLst>
              <a:path w="2048471" h="1997429">
                <a:moveTo>
                  <a:pt x="50765" y="0"/>
                </a:moveTo>
                <a:lnTo>
                  <a:pt x="1997706" y="0"/>
                </a:lnTo>
                <a:cubicBezTo>
                  <a:pt x="2011170" y="0"/>
                  <a:pt x="2024082" y="5348"/>
                  <a:pt x="2033602" y="14869"/>
                </a:cubicBezTo>
                <a:cubicBezTo>
                  <a:pt x="2043123" y="24389"/>
                  <a:pt x="2048471" y="37301"/>
                  <a:pt x="2048471" y="50765"/>
                </a:cubicBezTo>
                <a:lnTo>
                  <a:pt x="2048471" y="1946664"/>
                </a:lnTo>
                <a:cubicBezTo>
                  <a:pt x="2048471" y="1974701"/>
                  <a:pt x="2025743" y="1997429"/>
                  <a:pt x="1997706" y="1997429"/>
                </a:cubicBezTo>
                <a:lnTo>
                  <a:pt x="50765" y="1997429"/>
                </a:lnTo>
                <a:cubicBezTo>
                  <a:pt x="22728" y="1997429"/>
                  <a:pt x="0" y="1974701"/>
                  <a:pt x="0" y="1946664"/>
                </a:cubicBezTo>
                <a:lnTo>
                  <a:pt x="0" y="50765"/>
                </a:lnTo>
                <a:cubicBezTo>
                  <a:pt x="0" y="22728"/>
                  <a:pt x="22728" y="0"/>
                  <a:pt x="50765" y="0"/>
                </a:cubicBezTo>
                <a:close/>
              </a:path>
            </a:pathLst>
          </a:custGeom>
          <a:gradFill rotWithShape="1">
            <a:gsLst>
              <a:gs pos="0">
                <a:srgbClr val="1E8DA1">
                  <a:alpha val="100000"/>
                </a:srgbClr>
              </a:gs>
              <a:gs pos="50000">
                <a:srgbClr val="1E8EA2">
                  <a:alpha val="20500"/>
                </a:srgbClr>
              </a:gs>
              <a:gs pos="100000">
                <a:srgbClr val="1E8DA1">
                  <a:alpha val="0"/>
                </a:srgbClr>
              </a:gs>
            </a:gsLst>
            <a:lin ang="2700000"/>
          </a:gradFill>
        </p:spPr>
      </p:sp>
      <p:sp>
        <p:nvSpPr>
          <p:cNvPr id="11" name="TextBox 11"/>
          <p:cNvSpPr txBox="1"/>
          <p:nvPr/>
        </p:nvSpPr>
        <p:spPr>
          <a:xfrm>
            <a:off x="9601200" y="1567723"/>
            <a:ext cx="7777788" cy="7837145"/>
          </a:xfrm>
          <a:prstGeom prst="rect">
            <a:avLst/>
          </a:prstGeom>
        </p:spPr>
        <p:txBody>
          <a:bodyPr lIns="101600" tIns="101600" rIns="101600" bIns="101600" rtlCol="0" anchor="ctr"/>
          <a:lstStyle/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Hiểu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khái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niệm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phản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ứng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trung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hòa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và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ý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nghĩa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của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nó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.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Biết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nhận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biết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acid, base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bằng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chỉ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thị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pH (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hoặc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phenolphthalein,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giấy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quỳ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…).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2700" dirty="0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Quan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sát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thí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nghiệm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đơn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giản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về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trung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hòa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: acid + base →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muối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+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nước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.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2700" dirty="0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Rèn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luyện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kỹ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năng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: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thao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tác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thí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nghiệm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an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toàn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ghi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chép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hiện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tượng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.</a:t>
            </a: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856599" y="128704"/>
            <a:ext cx="14402700" cy="902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29"/>
              </a:lnSpc>
            </a:pPr>
            <a:r>
              <a:rPr lang="en-US" sz="4800" b="1" dirty="0">
                <a:solidFill>
                  <a:srgbClr val="008EA2"/>
                </a:solidFill>
                <a:latin typeface="Montserrat ExtraBold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4800" b="1" dirty="0" err="1">
                <a:solidFill>
                  <a:srgbClr val="008EA2"/>
                </a:solidFill>
                <a:latin typeface="Montserrat ExtraBold" pitchFamily="2" charset="0"/>
                <a:ea typeface="Fraunces Semi-Bold"/>
                <a:cs typeface="Fraunces Semi-Bold"/>
                <a:sym typeface="Fraunces Semi-Bold"/>
              </a:rPr>
              <a:t>Chuẩn</a:t>
            </a:r>
            <a:r>
              <a:rPr lang="en-US" sz="4800" b="1" dirty="0">
                <a:solidFill>
                  <a:srgbClr val="008EA2"/>
                </a:solidFill>
                <a:latin typeface="Montserrat ExtraBold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4800" b="1" dirty="0" err="1">
                <a:solidFill>
                  <a:srgbClr val="008EA2"/>
                </a:solidFill>
                <a:latin typeface="Montserrat ExtraBold" pitchFamily="2" charset="0"/>
                <a:ea typeface="Fraunces Semi-Bold"/>
                <a:cs typeface="Fraunces Semi-Bold"/>
                <a:sym typeface="Fraunces Semi-Bold"/>
              </a:rPr>
              <a:t>Bị</a:t>
            </a:r>
            <a:r>
              <a:rPr lang="en-US" sz="4800" b="1" dirty="0">
                <a:solidFill>
                  <a:srgbClr val="008EA2"/>
                </a:solidFill>
                <a:latin typeface="Montserrat ExtraBold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4800" b="1" dirty="0" err="1">
                <a:solidFill>
                  <a:srgbClr val="008EA2"/>
                </a:solidFill>
                <a:latin typeface="Montserrat ExtraBold" pitchFamily="2" charset="0"/>
                <a:ea typeface="Fraunces Semi-Bold"/>
                <a:cs typeface="Fraunces Semi-Bold"/>
                <a:sym typeface="Fraunces Semi-Bold"/>
              </a:rPr>
              <a:t>Dụng</a:t>
            </a:r>
            <a:r>
              <a:rPr lang="en-US" sz="4800" b="1" dirty="0">
                <a:solidFill>
                  <a:srgbClr val="008EA2"/>
                </a:solidFill>
                <a:latin typeface="Montserrat ExtraBold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4800" b="1" dirty="0" err="1">
                <a:solidFill>
                  <a:srgbClr val="008EA2"/>
                </a:solidFill>
                <a:latin typeface="Montserrat ExtraBold" pitchFamily="2" charset="0"/>
                <a:ea typeface="Fraunces Semi-Bold"/>
                <a:cs typeface="Fraunces Semi-Bold"/>
                <a:sym typeface="Fraunces Semi-Bold"/>
              </a:rPr>
              <a:t>Cụ</a:t>
            </a:r>
            <a:r>
              <a:rPr lang="en-US" sz="4800" b="1" dirty="0">
                <a:solidFill>
                  <a:srgbClr val="008EA2"/>
                </a:solidFill>
                <a:latin typeface="Montserrat ExtraBold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4800" b="1" dirty="0" err="1">
                <a:solidFill>
                  <a:srgbClr val="008EA2"/>
                </a:solidFill>
                <a:latin typeface="Montserrat ExtraBold" pitchFamily="2" charset="0"/>
                <a:ea typeface="Fraunces Semi-Bold"/>
                <a:cs typeface="Fraunces Semi-Bold"/>
                <a:sym typeface="Fraunces Semi-Bold"/>
              </a:rPr>
              <a:t>và</a:t>
            </a:r>
            <a:r>
              <a:rPr lang="en-US" sz="4800" b="1" dirty="0">
                <a:solidFill>
                  <a:srgbClr val="008EA2"/>
                </a:solidFill>
                <a:latin typeface="Montserrat ExtraBold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4800" b="1" dirty="0" err="1">
                <a:solidFill>
                  <a:srgbClr val="008EA2"/>
                </a:solidFill>
                <a:latin typeface="Montserrat ExtraBold" pitchFamily="2" charset="0"/>
                <a:ea typeface="Fraunces Semi-Bold"/>
                <a:cs typeface="Fraunces Semi-Bold"/>
                <a:sym typeface="Fraunces Semi-Bold"/>
              </a:rPr>
              <a:t>Hóa</a:t>
            </a:r>
            <a:r>
              <a:rPr lang="en-US" sz="4800" b="1" dirty="0">
                <a:solidFill>
                  <a:srgbClr val="008EA2"/>
                </a:solidFill>
                <a:latin typeface="Montserrat ExtraBold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4800" b="1" dirty="0" err="1">
                <a:solidFill>
                  <a:srgbClr val="008EA2"/>
                </a:solidFill>
                <a:latin typeface="Montserrat ExtraBold" pitchFamily="2" charset="0"/>
                <a:ea typeface="Fraunces Semi-Bold"/>
                <a:cs typeface="Fraunces Semi-Bold"/>
                <a:sym typeface="Fraunces Semi-Bold"/>
              </a:rPr>
              <a:t>Chất</a:t>
            </a:r>
            <a:endParaRPr lang="en-US" sz="4800" b="1" dirty="0">
              <a:solidFill>
                <a:srgbClr val="008EA2"/>
              </a:solidFill>
              <a:latin typeface="Montserrat ExtraBold" pitchFamily="2" charset="0"/>
              <a:ea typeface="Fraunces Semi-Bold"/>
              <a:cs typeface="Fraunces Semi-Bold"/>
              <a:sym typeface="Fraunces Semi-Bold"/>
            </a:endParaRPr>
          </a:p>
        </p:txBody>
      </p:sp>
      <p:grpSp>
        <p:nvGrpSpPr>
          <p:cNvPr id="4" name="Group 4"/>
          <p:cNvGrpSpPr/>
          <p:nvPr/>
        </p:nvGrpSpPr>
        <p:grpSpPr>
          <a:xfrm rot="2155849">
            <a:off x="-1894828" y="891223"/>
            <a:ext cx="11314397" cy="11314397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1E8DA1">
                    <a:alpha val="100000"/>
                  </a:srgbClr>
                </a:gs>
                <a:gs pos="50000">
                  <a:srgbClr val="1E8EA2">
                    <a:alpha val="20500"/>
                  </a:srgbClr>
                </a:gs>
                <a:gs pos="100000">
                  <a:srgbClr val="1E8DA1">
                    <a:alpha val="0"/>
                  </a:srgbClr>
                </a:gs>
              </a:gsLst>
              <a:lin ang="2700000"/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49812" tIns="49812" rIns="49812" bIns="49812" rtlCol="0" anchor="ctr"/>
            <a:lstStyle/>
            <a:p>
              <a:pPr algn="ctr">
                <a:lnSpc>
                  <a:spcPts val="2138"/>
                </a:lnSpc>
              </a:pPr>
              <a:endParaRPr dirty="0">
                <a:latin typeface="Montserrat SemiBold" pitchFamily="2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178045" y="-1081255"/>
            <a:ext cx="2162510" cy="216251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8EA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 dirty="0">
                <a:latin typeface="Montserrat SemiBold" pitchFamily="2" charset="0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9801160" y="2118080"/>
            <a:ext cx="4298558" cy="2149279"/>
          </a:xfrm>
          <a:custGeom>
            <a:avLst/>
            <a:gdLst/>
            <a:ahLst/>
            <a:cxnLst/>
            <a:rect l="l" t="t" r="r" b="b"/>
            <a:pathLst>
              <a:path w="4298558" h="2149279">
                <a:moveTo>
                  <a:pt x="0" y="0"/>
                </a:moveTo>
                <a:lnTo>
                  <a:pt x="4298557" y="0"/>
                </a:lnTo>
                <a:lnTo>
                  <a:pt x="4298557" y="2149279"/>
                </a:lnTo>
                <a:lnTo>
                  <a:pt x="0" y="21492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231007" y="1345520"/>
            <a:ext cx="3238412" cy="3238412"/>
          </a:xfrm>
          <a:custGeom>
            <a:avLst/>
            <a:gdLst/>
            <a:ahLst/>
            <a:cxnLst/>
            <a:rect l="l" t="t" r="r" b="b"/>
            <a:pathLst>
              <a:path w="3238412" h="3238412">
                <a:moveTo>
                  <a:pt x="0" y="0"/>
                </a:moveTo>
                <a:lnTo>
                  <a:pt x="3238412" y="0"/>
                </a:lnTo>
                <a:lnTo>
                  <a:pt x="3238412" y="3238412"/>
                </a:lnTo>
                <a:lnTo>
                  <a:pt x="0" y="32384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200914" y="5096729"/>
            <a:ext cx="2860310" cy="2554019"/>
          </a:xfrm>
          <a:custGeom>
            <a:avLst/>
            <a:gdLst/>
            <a:ahLst/>
            <a:cxnLst/>
            <a:rect l="l" t="t" r="r" b="b"/>
            <a:pathLst>
              <a:path w="2860310" h="2554019">
                <a:moveTo>
                  <a:pt x="0" y="0"/>
                </a:moveTo>
                <a:lnTo>
                  <a:pt x="2860311" y="0"/>
                </a:lnTo>
                <a:lnTo>
                  <a:pt x="2860311" y="2554019"/>
                </a:lnTo>
                <a:lnTo>
                  <a:pt x="0" y="25540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711881" y="4827706"/>
            <a:ext cx="1147686" cy="2836711"/>
          </a:xfrm>
          <a:custGeom>
            <a:avLst/>
            <a:gdLst/>
            <a:ahLst/>
            <a:cxnLst/>
            <a:rect l="l" t="t" r="r" b="b"/>
            <a:pathLst>
              <a:path w="1147686" h="2836711">
                <a:moveTo>
                  <a:pt x="0" y="0"/>
                </a:moveTo>
                <a:lnTo>
                  <a:pt x="1147686" y="0"/>
                </a:lnTo>
                <a:lnTo>
                  <a:pt x="1147686" y="2836711"/>
                </a:lnTo>
                <a:lnTo>
                  <a:pt x="0" y="28367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249852" y="5100840"/>
            <a:ext cx="2573498" cy="2549907"/>
          </a:xfrm>
          <a:custGeom>
            <a:avLst/>
            <a:gdLst/>
            <a:ahLst/>
            <a:cxnLst/>
            <a:rect l="l" t="t" r="r" b="b"/>
            <a:pathLst>
              <a:path w="2573498" h="2549907">
                <a:moveTo>
                  <a:pt x="0" y="0"/>
                </a:moveTo>
                <a:lnTo>
                  <a:pt x="2573497" y="0"/>
                </a:lnTo>
                <a:lnTo>
                  <a:pt x="2573497" y="2549908"/>
                </a:lnTo>
                <a:lnTo>
                  <a:pt x="0" y="25499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801160" y="7968662"/>
            <a:ext cx="2292765" cy="2062208"/>
          </a:xfrm>
          <a:custGeom>
            <a:avLst/>
            <a:gdLst/>
            <a:ahLst/>
            <a:cxnLst/>
            <a:rect l="l" t="t" r="r" b="b"/>
            <a:pathLst>
              <a:path w="2292765" h="2062208">
                <a:moveTo>
                  <a:pt x="0" y="0"/>
                </a:moveTo>
                <a:lnTo>
                  <a:pt x="2292765" y="0"/>
                </a:lnTo>
                <a:lnTo>
                  <a:pt x="2292765" y="2062207"/>
                </a:lnTo>
                <a:lnTo>
                  <a:pt x="0" y="206220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2467266" y="8680780"/>
            <a:ext cx="2954913" cy="1350090"/>
          </a:xfrm>
          <a:custGeom>
            <a:avLst/>
            <a:gdLst/>
            <a:ahLst/>
            <a:cxnLst/>
            <a:rect l="l" t="t" r="r" b="b"/>
            <a:pathLst>
              <a:path w="2954913" h="1350090">
                <a:moveTo>
                  <a:pt x="0" y="0"/>
                </a:moveTo>
                <a:lnTo>
                  <a:pt x="2954913" y="0"/>
                </a:lnTo>
                <a:lnTo>
                  <a:pt x="2954913" y="1350089"/>
                </a:lnTo>
                <a:lnTo>
                  <a:pt x="0" y="135008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987314" y="7917448"/>
            <a:ext cx="1836035" cy="2113422"/>
          </a:xfrm>
          <a:custGeom>
            <a:avLst/>
            <a:gdLst/>
            <a:ahLst/>
            <a:cxnLst/>
            <a:rect l="l" t="t" r="r" b="b"/>
            <a:pathLst>
              <a:path w="1836035" h="2113422">
                <a:moveTo>
                  <a:pt x="0" y="0"/>
                </a:moveTo>
                <a:lnTo>
                  <a:pt x="1836035" y="0"/>
                </a:lnTo>
                <a:lnTo>
                  <a:pt x="1836035" y="2113421"/>
                </a:lnTo>
                <a:lnTo>
                  <a:pt x="0" y="211342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817373" y="1404004"/>
            <a:ext cx="8430709" cy="8071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46"/>
              </a:lnSpc>
            </a:pPr>
            <a:r>
              <a:rPr lang="en-US" sz="2700" b="1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Dụng</a:t>
            </a:r>
            <a:r>
              <a:rPr lang="en-US" sz="2700" b="1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b="1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cụ</a:t>
            </a:r>
            <a:endParaRPr lang="en-US" sz="2700" b="1" dirty="0">
              <a:solidFill>
                <a:srgbClr val="222222"/>
              </a:solidFill>
              <a:latin typeface="Montserrat" pitchFamily="2" charset="0"/>
              <a:ea typeface="Fraunces"/>
              <a:cs typeface="Fraunces"/>
              <a:sym typeface="Fraunces"/>
            </a:endParaRPr>
          </a:p>
          <a:p>
            <a:pPr marL="675077" lvl="1" indent="-337538" algn="l">
              <a:lnSpc>
                <a:spcPts val="5346"/>
              </a:lnSpc>
              <a:buFont typeface="Arial"/>
              <a:buChar char="•"/>
            </a:pP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Ống</a:t>
            </a:r>
            <a:r>
              <a:rPr lang="en-US" sz="2700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nghiệm</a:t>
            </a:r>
            <a:r>
              <a:rPr lang="en-US" sz="2700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/ </a:t>
            </a: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cốc</a:t>
            </a:r>
            <a:r>
              <a:rPr lang="en-US" sz="2700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thủy</a:t>
            </a:r>
            <a:r>
              <a:rPr lang="en-US" sz="2700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tinh</a:t>
            </a:r>
            <a:r>
              <a:rPr lang="en-US" sz="2700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/ </a:t>
            </a: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phễu</a:t>
            </a:r>
            <a:endParaRPr lang="en-US" sz="2700" dirty="0">
              <a:solidFill>
                <a:srgbClr val="222222"/>
              </a:solidFill>
              <a:latin typeface="Montserrat" pitchFamily="2" charset="0"/>
              <a:ea typeface="Fraunces"/>
              <a:cs typeface="Fraunces"/>
              <a:sym typeface="Fraunces"/>
            </a:endParaRPr>
          </a:p>
          <a:p>
            <a:pPr marL="675077" lvl="1" indent="-337538" algn="l">
              <a:lnSpc>
                <a:spcPts val="5346"/>
              </a:lnSpc>
              <a:buFont typeface="Arial"/>
              <a:buChar char="•"/>
            </a:pP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Giá</a:t>
            </a:r>
            <a:r>
              <a:rPr lang="en-US" sz="2700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ống</a:t>
            </a:r>
            <a:r>
              <a:rPr lang="en-US" sz="2700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nghiệm</a:t>
            </a:r>
            <a:r>
              <a:rPr lang="en-US" sz="2700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, </a:t>
            </a: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ống</a:t>
            </a:r>
            <a:r>
              <a:rPr lang="en-US" sz="2700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nhỏ</a:t>
            </a:r>
            <a:r>
              <a:rPr lang="en-US" sz="2700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giọt</a:t>
            </a:r>
            <a:r>
              <a:rPr lang="en-US" sz="2700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, </a:t>
            </a: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thìa</a:t>
            </a:r>
            <a:r>
              <a:rPr lang="en-US" sz="2700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đo</a:t>
            </a:r>
            <a:endParaRPr lang="en-US" sz="2700" dirty="0">
              <a:solidFill>
                <a:srgbClr val="222222"/>
              </a:solidFill>
              <a:latin typeface="Montserrat" pitchFamily="2" charset="0"/>
              <a:ea typeface="Fraunces"/>
              <a:cs typeface="Fraunces"/>
              <a:sym typeface="Fraunces"/>
            </a:endParaRPr>
          </a:p>
          <a:p>
            <a:pPr marL="675077" lvl="1" indent="-337538" algn="l">
              <a:lnSpc>
                <a:spcPts val="5346"/>
              </a:lnSpc>
              <a:buFont typeface="Arial"/>
              <a:buChar char="•"/>
            </a:pP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Giấy</a:t>
            </a:r>
            <a:r>
              <a:rPr lang="en-US" sz="2700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quỳ</a:t>
            </a:r>
            <a:r>
              <a:rPr lang="en-US" sz="2700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tím</a:t>
            </a:r>
            <a:r>
              <a:rPr lang="en-US" sz="2700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hoặc</a:t>
            </a:r>
            <a:r>
              <a:rPr lang="en-US" sz="2700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phenolphthalein</a:t>
            </a:r>
          </a:p>
          <a:p>
            <a:pPr algn="l">
              <a:lnSpc>
                <a:spcPts val="5346"/>
              </a:lnSpc>
            </a:pPr>
            <a:r>
              <a:rPr lang="en-US" sz="2700" b="1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Hóa</a:t>
            </a:r>
            <a:r>
              <a:rPr lang="en-US" sz="2700" b="1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b="1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chất</a:t>
            </a:r>
            <a:endParaRPr lang="en-US" sz="2700" b="1" dirty="0">
              <a:solidFill>
                <a:srgbClr val="222222"/>
              </a:solidFill>
              <a:latin typeface="Montserrat" pitchFamily="2" charset="0"/>
              <a:ea typeface="Fraunces"/>
              <a:cs typeface="Fraunces"/>
              <a:sym typeface="Fraunces"/>
            </a:endParaRPr>
          </a:p>
          <a:p>
            <a:pPr marL="675077" lvl="1" indent="-337538" algn="l">
              <a:lnSpc>
                <a:spcPts val="5346"/>
              </a:lnSpc>
              <a:buFont typeface="Arial"/>
              <a:buChar char="•"/>
            </a:pPr>
            <a:r>
              <a:rPr lang="en-US" sz="2700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Dung </a:t>
            </a: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dịch</a:t>
            </a:r>
            <a:r>
              <a:rPr lang="en-US" sz="2700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HCl (</a:t>
            </a: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loãng</a:t>
            </a:r>
            <a:r>
              <a:rPr lang="en-US" sz="2700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, </a:t>
            </a: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nồng</a:t>
            </a:r>
            <a:r>
              <a:rPr lang="en-US" sz="2700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độ</a:t>
            </a:r>
            <a:r>
              <a:rPr lang="en-US" sz="2700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an </a:t>
            </a: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toàn</a:t>
            </a:r>
            <a:r>
              <a:rPr lang="en-US" sz="2700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)</a:t>
            </a:r>
          </a:p>
          <a:p>
            <a:pPr marL="675077" lvl="1" indent="-337538" algn="l">
              <a:lnSpc>
                <a:spcPts val="5346"/>
              </a:lnSpc>
              <a:buFont typeface="Arial"/>
              <a:buChar char="•"/>
            </a:pPr>
            <a:r>
              <a:rPr lang="en-US" sz="2700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Dung </a:t>
            </a: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dịch</a:t>
            </a:r>
            <a:r>
              <a:rPr lang="en-US" sz="2700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NaOH (</a:t>
            </a: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loãng</a:t>
            </a:r>
            <a:r>
              <a:rPr lang="en-US" sz="2700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)</a:t>
            </a:r>
          </a:p>
          <a:p>
            <a:pPr marL="675077" lvl="1" indent="-337538" algn="l">
              <a:lnSpc>
                <a:spcPts val="5346"/>
              </a:lnSpc>
              <a:buFont typeface="Arial"/>
              <a:buChar char="•"/>
            </a:pP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Hoặc</a:t>
            </a:r>
            <a:r>
              <a:rPr lang="en-US" sz="2700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thay</a:t>
            </a:r>
            <a:r>
              <a:rPr lang="en-US" sz="2700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thế</a:t>
            </a:r>
            <a:r>
              <a:rPr lang="en-US" sz="2700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bằng</a:t>
            </a:r>
            <a:r>
              <a:rPr lang="en-US" sz="2700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: </a:t>
            </a: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Giấm</a:t>
            </a:r>
            <a:r>
              <a:rPr lang="en-US" sz="2700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(acid </a:t>
            </a: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axetic</a:t>
            </a:r>
            <a:r>
              <a:rPr lang="en-US" sz="2700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) </a:t>
            </a: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và</a:t>
            </a:r>
            <a:r>
              <a:rPr lang="en-US" sz="2700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dung </a:t>
            </a: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dịch</a:t>
            </a:r>
            <a:r>
              <a:rPr lang="en-US" sz="2700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baking soda (base)</a:t>
            </a:r>
          </a:p>
          <a:p>
            <a:pPr algn="l">
              <a:lnSpc>
                <a:spcPts val="5346"/>
              </a:lnSpc>
            </a:pPr>
            <a:r>
              <a:rPr lang="en-US" sz="2700" b="1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Trang </a:t>
            </a:r>
            <a:r>
              <a:rPr lang="en-US" sz="2700" b="1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bị</a:t>
            </a:r>
            <a:r>
              <a:rPr lang="en-US" sz="2700" b="1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an </a:t>
            </a:r>
            <a:r>
              <a:rPr lang="en-US" sz="2700" b="1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toàn</a:t>
            </a:r>
            <a:endParaRPr lang="en-US" sz="2700" b="1" dirty="0">
              <a:solidFill>
                <a:srgbClr val="222222"/>
              </a:solidFill>
              <a:latin typeface="Montserrat" pitchFamily="2" charset="0"/>
              <a:ea typeface="Fraunces"/>
              <a:cs typeface="Fraunces"/>
              <a:sym typeface="Fraunces"/>
            </a:endParaRPr>
          </a:p>
          <a:p>
            <a:pPr marL="675077" lvl="1" indent="-337538" algn="l">
              <a:lnSpc>
                <a:spcPts val="5346"/>
              </a:lnSpc>
              <a:buFont typeface="Arial"/>
              <a:buChar char="•"/>
            </a:pP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Găng</a:t>
            </a:r>
            <a:r>
              <a:rPr lang="en-US" sz="2700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tay</a:t>
            </a:r>
            <a:r>
              <a:rPr lang="en-US" sz="2700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, </a:t>
            </a: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kính</a:t>
            </a:r>
            <a:r>
              <a:rPr lang="en-US" sz="2700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bảo</a:t>
            </a:r>
            <a:r>
              <a:rPr lang="en-US" sz="2700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hộ</a:t>
            </a:r>
            <a:r>
              <a:rPr lang="en-US" sz="2700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(</a:t>
            </a: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nếu</a:t>
            </a:r>
            <a:r>
              <a:rPr lang="en-US" sz="2700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cần</a:t>
            </a:r>
            <a:r>
              <a:rPr lang="en-US" sz="2700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)</a:t>
            </a:r>
          </a:p>
          <a:p>
            <a:pPr marL="675077" lvl="1" indent="-337538" algn="l">
              <a:lnSpc>
                <a:spcPts val="5346"/>
              </a:lnSpc>
              <a:buFont typeface="Arial"/>
              <a:buChar char="•"/>
            </a:pP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Khăn</a:t>
            </a:r>
            <a:r>
              <a:rPr lang="en-US" sz="2700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lau</a:t>
            </a:r>
            <a:r>
              <a:rPr lang="en-US" sz="2700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, </a:t>
            </a: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nước</a:t>
            </a:r>
            <a:r>
              <a:rPr lang="en-US" sz="2700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rửa</a:t>
            </a:r>
            <a:r>
              <a:rPr lang="en-US" sz="2700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khẩn</a:t>
            </a:r>
            <a:r>
              <a:rPr lang="en-US" sz="2700" dirty="0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222222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cấp</a:t>
            </a:r>
            <a:endParaRPr lang="en-US" sz="2700" dirty="0">
              <a:solidFill>
                <a:srgbClr val="222222"/>
              </a:solidFill>
              <a:latin typeface="Montserrat" pitchFamily="2" charset="0"/>
              <a:ea typeface="Fraunces"/>
              <a:cs typeface="Fraunces"/>
              <a:sym typeface="Fraunces"/>
            </a:endParaRP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367289"/>
            <a:ext cx="14531436" cy="9385974"/>
          </a:xfrm>
          <a:custGeom>
            <a:avLst/>
            <a:gdLst/>
            <a:ahLst/>
            <a:cxnLst/>
            <a:rect l="l" t="t" r="r" b="b"/>
            <a:pathLst>
              <a:path w="14531436" h="9385974">
                <a:moveTo>
                  <a:pt x="0" y="0"/>
                </a:moveTo>
                <a:lnTo>
                  <a:pt x="14531436" y="0"/>
                </a:lnTo>
                <a:lnTo>
                  <a:pt x="14531436" y="9385974"/>
                </a:lnTo>
                <a:lnTo>
                  <a:pt x="0" y="9385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56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2940731" y="-2803807"/>
            <a:ext cx="7634343" cy="7634343"/>
            <a:chOff x="0" y="0"/>
            <a:chExt cx="10179124" cy="1017912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179124" cy="10179124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1E8DA1">
                      <a:alpha val="100000"/>
                    </a:srgbClr>
                  </a:gs>
                  <a:gs pos="50000">
                    <a:srgbClr val="1E8EA2">
                      <a:alpha val="20500"/>
                    </a:srgbClr>
                  </a:gs>
                  <a:gs pos="100000">
                    <a:srgbClr val="1E8DA1">
                      <a:alpha val="0"/>
                    </a:srgbClr>
                  </a:gs>
                </a:gsLst>
                <a:lin ang="2700000"/>
              </a:gra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44231" tIns="44231" rIns="44231" bIns="44231" rtlCol="0" anchor="ctr"/>
              <a:lstStyle/>
              <a:p>
                <a:pPr algn="ctr">
                  <a:lnSpc>
                    <a:spcPts val="2138"/>
                  </a:lnSpc>
                </a:pPr>
                <a:endParaRPr dirty="0">
                  <a:latin typeface="Montserrat SemiBold" pitchFamily="2" charset="0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0" y="0"/>
              <a:ext cx="10179124" cy="10179124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8EA2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44231" tIns="44231" rIns="44231" bIns="44231" rtlCol="0" anchor="ctr"/>
              <a:lstStyle/>
              <a:p>
                <a:pPr algn="ctr">
                  <a:lnSpc>
                    <a:spcPts val="2138"/>
                  </a:lnSpc>
                </a:pPr>
                <a:endParaRPr dirty="0">
                  <a:latin typeface="Montserrat SemiBold" pitchFamily="2" charset="0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2940731" y="5143500"/>
            <a:ext cx="6914475" cy="691447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r="-50273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13" name="TextBox 13"/>
          <p:cNvSpPr txBox="1"/>
          <p:nvPr/>
        </p:nvSpPr>
        <p:spPr>
          <a:xfrm>
            <a:off x="1371600" y="537114"/>
            <a:ext cx="14402700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29"/>
              </a:lnSpc>
            </a:pPr>
            <a:r>
              <a:rPr lang="en-US" sz="5399" b="1" dirty="0">
                <a:solidFill>
                  <a:srgbClr val="008EA2"/>
                </a:solidFill>
                <a:latin typeface="Montserrat ExtraBold" pitchFamily="2" charset="0"/>
                <a:ea typeface="Fraunces Semi-Bold"/>
                <a:cs typeface="Fraunces Semi-Bold"/>
                <a:sym typeface="Fraunces Semi-Bold"/>
              </a:rPr>
              <a:t>Tiến </a:t>
            </a:r>
            <a:r>
              <a:rPr lang="en-US" sz="5399" b="1" dirty="0" err="1">
                <a:solidFill>
                  <a:srgbClr val="008EA2"/>
                </a:solidFill>
                <a:latin typeface="Montserrat ExtraBold" pitchFamily="2" charset="0"/>
                <a:ea typeface="Fraunces Semi-Bold"/>
                <a:cs typeface="Fraunces Semi-Bold"/>
                <a:sym typeface="Fraunces Semi-Bold"/>
              </a:rPr>
              <a:t>hành</a:t>
            </a:r>
            <a:r>
              <a:rPr lang="en-US" sz="5399" b="1" dirty="0">
                <a:solidFill>
                  <a:srgbClr val="008EA2"/>
                </a:solidFill>
                <a:latin typeface="Montserrat ExtraBold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5399" b="1" dirty="0" err="1">
                <a:solidFill>
                  <a:srgbClr val="008EA2"/>
                </a:solidFill>
                <a:latin typeface="Montserrat ExtraBold" pitchFamily="2" charset="0"/>
                <a:ea typeface="Fraunces Semi-Bold"/>
                <a:cs typeface="Fraunces Semi-Bold"/>
                <a:sym typeface="Fraunces Semi-Bold"/>
              </a:rPr>
              <a:t>thí</a:t>
            </a:r>
            <a:r>
              <a:rPr lang="en-US" sz="5399" b="1" dirty="0">
                <a:solidFill>
                  <a:srgbClr val="008EA2"/>
                </a:solidFill>
                <a:latin typeface="Montserrat ExtraBold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5399" b="1" dirty="0" err="1">
                <a:solidFill>
                  <a:srgbClr val="008EA2"/>
                </a:solidFill>
                <a:latin typeface="Montserrat ExtraBold" pitchFamily="2" charset="0"/>
                <a:ea typeface="Fraunces Semi-Bold"/>
                <a:cs typeface="Fraunces Semi-Bold"/>
                <a:sym typeface="Fraunces Semi-Bold"/>
              </a:rPr>
              <a:t>nghiệm</a:t>
            </a:r>
            <a:endParaRPr lang="en-US" sz="5399" b="1" dirty="0">
              <a:solidFill>
                <a:srgbClr val="008EA2"/>
              </a:solidFill>
              <a:latin typeface="Montserrat ExtraBold" pitchFamily="2" charset="0"/>
              <a:ea typeface="Fraunces Semi-Bold"/>
              <a:cs typeface="Fraunces Semi-Bold"/>
              <a:sym typeface="Fraunces Semi-Bold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2597338"/>
            <a:ext cx="6288891" cy="6660962"/>
          </a:xfrm>
          <a:custGeom>
            <a:avLst/>
            <a:gdLst/>
            <a:ahLst/>
            <a:cxnLst/>
            <a:rect l="l" t="t" r="r" b="b"/>
            <a:pathLst>
              <a:path w="1656333" h="1754328">
                <a:moveTo>
                  <a:pt x="62783" y="0"/>
                </a:moveTo>
                <a:lnTo>
                  <a:pt x="1593550" y="0"/>
                </a:lnTo>
                <a:cubicBezTo>
                  <a:pt x="1610201" y="0"/>
                  <a:pt x="1626170" y="6615"/>
                  <a:pt x="1637945" y="18389"/>
                </a:cubicBezTo>
                <a:cubicBezTo>
                  <a:pt x="1649719" y="30163"/>
                  <a:pt x="1656333" y="46132"/>
                  <a:pt x="1656333" y="62783"/>
                </a:cubicBezTo>
                <a:lnTo>
                  <a:pt x="1656333" y="1691544"/>
                </a:lnTo>
                <a:cubicBezTo>
                  <a:pt x="1656333" y="1708195"/>
                  <a:pt x="1649719" y="1724165"/>
                  <a:pt x="1637945" y="1735939"/>
                </a:cubicBezTo>
                <a:cubicBezTo>
                  <a:pt x="1626170" y="1747713"/>
                  <a:pt x="1610201" y="1754328"/>
                  <a:pt x="1593550" y="1754328"/>
                </a:cubicBezTo>
                <a:lnTo>
                  <a:pt x="62783" y="1754328"/>
                </a:lnTo>
                <a:cubicBezTo>
                  <a:pt x="46132" y="1754328"/>
                  <a:pt x="30163" y="1747713"/>
                  <a:pt x="18389" y="1735939"/>
                </a:cubicBezTo>
                <a:cubicBezTo>
                  <a:pt x="6615" y="1724165"/>
                  <a:pt x="0" y="1708195"/>
                  <a:pt x="0" y="1691544"/>
                </a:cubicBezTo>
                <a:lnTo>
                  <a:pt x="0" y="62783"/>
                </a:lnTo>
                <a:cubicBezTo>
                  <a:pt x="0" y="46132"/>
                  <a:pt x="6615" y="30163"/>
                  <a:pt x="18389" y="18389"/>
                </a:cubicBezTo>
                <a:cubicBezTo>
                  <a:pt x="30163" y="6615"/>
                  <a:pt x="46132" y="0"/>
                  <a:pt x="62783" y="0"/>
                </a:cubicBezTo>
                <a:close/>
              </a:path>
            </a:pathLst>
          </a:custGeom>
          <a:solidFill>
            <a:srgbClr val="008EA2"/>
          </a:solidFill>
          <a:ln w="38100" cap="rnd">
            <a:solidFill>
              <a:srgbClr val="000000"/>
            </a:solidFill>
            <a:prstDash val="solid"/>
            <a:round/>
          </a:ln>
        </p:spPr>
      </p:sp>
      <p:sp>
        <p:nvSpPr>
          <p:cNvPr id="5" name="TextBox 5"/>
          <p:cNvSpPr txBox="1"/>
          <p:nvPr/>
        </p:nvSpPr>
        <p:spPr>
          <a:xfrm>
            <a:off x="1028700" y="2423236"/>
            <a:ext cx="6019800" cy="6841788"/>
          </a:xfrm>
          <a:prstGeom prst="rect">
            <a:avLst/>
          </a:prstGeom>
        </p:spPr>
        <p:txBody>
          <a:bodyPr lIns="101600" tIns="101600" rIns="101600" bIns="101600" rtlCol="0" anchor="ctr"/>
          <a:lstStyle/>
          <a:p>
            <a:pPr algn="ctr">
              <a:lnSpc>
                <a:spcPct val="150000"/>
              </a:lnSpc>
            </a:pPr>
            <a:r>
              <a:rPr lang="en-US" sz="2500" b="1" dirty="0" err="1">
                <a:solidFill>
                  <a:srgbClr val="FFFFFF"/>
                </a:solidFill>
                <a:latin typeface="Montserrat" pitchFamily="2" charset="0"/>
                <a:ea typeface="Fraunces Bold"/>
                <a:cs typeface="Fraunces Bold"/>
                <a:sym typeface="Fraunces Bold"/>
              </a:rPr>
              <a:t>Hiện</a:t>
            </a:r>
            <a:r>
              <a:rPr lang="en-US" sz="2500" b="1" dirty="0">
                <a:solidFill>
                  <a:srgbClr val="FFFFFF"/>
                </a:solidFill>
                <a:latin typeface="Montserrat" pitchFamily="2" charset="0"/>
                <a:ea typeface="Fraunces Bold"/>
                <a:cs typeface="Fraunces Bold"/>
                <a:sym typeface="Fraunces Bold"/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latin typeface="Montserrat" pitchFamily="2" charset="0"/>
                <a:ea typeface="Fraunces Bold"/>
                <a:cs typeface="Fraunces Bold"/>
                <a:sym typeface="Fraunces Bold"/>
              </a:rPr>
              <a:t>tượng</a:t>
            </a:r>
            <a:r>
              <a:rPr lang="en-US" sz="2500" b="1" dirty="0">
                <a:solidFill>
                  <a:srgbClr val="FFFFFF"/>
                </a:solidFill>
                <a:latin typeface="Montserrat" pitchFamily="2" charset="0"/>
                <a:ea typeface="Fraunces Bold"/>
                <a:cs typeface="Fraunces Bold"/>
                <a:sym typeface="Fraunces Bold"/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latin typeface="Montserrat" pitchFamily="2" charset="0"/>
                <a:ea typeface="Fraunces Bold"/>
                <a:cs typeface="Fraunces Bold"/>
                <a:sym typeface="Fraunces Bold"/>
              </a:rPr>
              <a:t>và</a:t>
            </a:r>
            <a:r>
              <a:rPr lang="en-US" sz="2500" b="1" dirty="0">
                <a:solidFill>
                  <a:srgbClr val="FFFFFF"/>
                </a:solidFill>
                <a:latin typeface="Montserrat" pitchFamily="2" charset="0"/>
                <a:ea typeface="Fraunces Bold"/>
                <a:cs typeface="Fraunces Bold"/>
                <a:sym typeface="Fraunces Bold"/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latin typeface="Montserrat" pitchFamily="2" charset="0"/>
                <a:ea typeface="Fraunces Bold"/>
                <a:cs typeface="Fraunces Bold"/>
                <a:sym typeface="Fraunces Bold"/>
              </a:rPr>
              <a:t>kết</a:t>
            </a:r>
            <a:r>
              <a:rPr lang="en-US" sz="2500" b="1" dirty="0">
                <a:solidFill>
                  <a:srgbClr val="FFFFFF"/>
                </a:solidFill>
                <a:latin typeface="Montserrat" pitchFamily="2" charset="0"/>
                <a:ea typeface="Fraunces Bold"/>
                <a:cs typeface="Fraunces Bold"/>
                <a:sym typeface="Fraunces Bold"/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latin typeface="Montserrat" pitchFamily="2" charset="0"/>
                <a:ea typeface="Fraunces Bold"/>
                <a:cs typeface="Fraunces Bold"/>
                <a:sym typeface="Fraunces Bold"/>
              </a:rPr>
              <a:t>quả</a:t>
            </a:r>
            <a:endParaRPr lang="en-US" sz="2500" b="1" dirty="0">
              <a:solidFill>
                <a:srgbClr val="FFFFFF"/>
              </a:solidFill>
              <a:latin typeface="Montserrat" pitchFamily="2" charset="0"/>
              <a:ea typeface="Fraunces Bold"/>
              <a:cs typeface="Fraunces Bold"/>
              <a:sym typeface="Fraunces Bold"/>
            </a:endParaRPr>
          </a:p>
          <a:p>
            <a:pPr marL="626115" lvl="1" indent="-313058" algn="just">
              <a:lnSpc>
                <a:spcPct val="150000"/>
              </a:lnSpc>
              <a:buFont typeface="Arial"/>
              <a:buChar char="•"/>
            </a:pP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Hiện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tượng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với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giấy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quỳ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: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Quỳ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đỏ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trong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acid,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xanh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trong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base,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tím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(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gần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như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ban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đầu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)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khi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trung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hòa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.</a:t>
            </a:r>
          </a:p>
          <a:p>
            <a:pPr marL="626115" lvl="1" indent="-313058" algn="just">
              <a:lnSpc>
                <a:spcPct val="150000"/>
              </a:lnSpc>
              <a:buFont typeface="Arial"/>
              <a:buChar char="•"/>
            </a:pP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Hiện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tượng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với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phenolphthalein: Dung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dịch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hồng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khi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còn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dư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base,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không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màu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khi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acid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và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base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trung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hòa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nhau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.</a:t>
            </a:r>
          </a:p>
          <a:p>
            <a:pPr marL="626115" lvl="1" indent="-313058" algn="just">
              <a:lnSpc>
                <a:spcPct val="150000"/>
              </a:lnSpc>
              <a:buFont typeface="Arial"/>
              <a:buChar char="•"/>
            </a:pP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Phương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trình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phản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ứng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       HCl + NaOH → NaCl + H₂O</a:t>
            </a:r>
          </a:p>
        </p:txBody>
      </p:sp>
      <p:sp>
        <p:nvSpPr>
          <p:cNvPr id="7" name="Freeform 7"/>
          <p:cNvSpPr/>
          <p:nvPr/>
        </p:nvSpPr>
        <p:spPr>
          <a:xfrm>
            <a:off x="10998008" y="1028700"/>
            <a:ext cx="6285102" cy="7016249"/>
          </a:xfrm>
          <a:custGeom>
            <a:avLst/>
            <a:gdLst/>
            <a:ahLst/>
            <a:cxnLst/>
            <a:rect l="l" t="t" r="r" b="b"/>
            <a:pathLst>
              <a:path w="1655335" h="1847901">
                <a:moveTo>
                  <a:pt x="62821" y="0"/>
                </a:moveTo>
                <a:lnTo>
                  <a:pt x="1592514" y="0"/>
                </a:lnTo>
                <a:cubicBezTo>
                  <a:pt x="1627209" y="0"/>
                  <a:pt x="1655335" y="28126"/>
                  <a:pt x="1655335" y="62821"/>
                </a:cubicBezTo>
                <a:lnTo>
                  <a:pt x="1655335" y="1785080"/>
                </a:lnTo>
                <a:cubicBezTo>
                  <a:pt x="1655335" y="1819775"/>
                  <a:pt x="1627209" y="1847901"/>
                  <a:pt x="1592514" y="1847901"/>
                </a:cubicBezTo>
                <a:lnTo>
                  <a:pt x="62821" y="1847901"/>
                </a:lnTo>
                <a:cubicBezTo>
                  <a:pt x="28126" y="1847901"/>
                  <a:pt x="0" y="1819775"/>
                  <a:pt x="0" y="1785080"/>
                </a:cubicBezTo>
                <a:lnTo>
                  <a:pt x="0" y="62821"/>
                </a:lnTo>
                <a:cubicBezTo>
                  <a:pt x="0" y="28126"/>
                  <a:pt x="28126" y="0"/>
                  <a:pt x="62821" y="0"/>
                </a:cubicBezTo>
                <a:close/>
              </a:path>
            </a:pathLst>
          </a:custGeom>
          <a:solidFill>
            <a:srgbClr val="008EA2"/>
          </a:solidFill>
          <a:ln w="38100" cap="rnd">
            <a:solidFill>
              <a:srgbClr val="000000"/>
            </a:solidFill>
            <a:prstDash val="solid"/>
            <a:round/>
          </a:ln>
        </p:spPr>
      </p:sp>
      <p:sp>
        <p:nvSpPr>
          <p:cNvPr id="8" name="TextBox 8"/>
          <p:cNvSpPr txBox="1"/>
          <p:nvPr/>
        </p:nvSpPr>
        <p:spPr>
          <a:xfrm>
            <a:off x="11169458" y="938286"/>
            <a:ext cx="5942202" cy="7197075"/>
          </a:xfrm>
          <a:prstGeom prst="rect">
            <a:avLst/>
          </a:prstGeom>
        </p:spPr>
        <p:txBody>
          <a:bodyPr lIns="101600" tIns="101600" rIns="101600" bIns="101600" rtlCol="0" anchor="ctr"/>
          <a:lstStyle/>
          <a:p>
            <a:pPr algn="ctr">
              <a:lnSpc>
                <a:spcPts val="4060"/>
              </a:lnSpc>
            </a:pPr>
            <a:r>
              <a:rPr lang="en-US" sz="2500" b="1" dirty="0" err="1">
                <a:solidFill>
                  <a:srgbClr val="FFFFFF"/>
                </a:solidFill>
                <a:latin typeface="Montserrat" pitchFamily="2" charset="0"/>
                <a:ea typeface="Fraunces Bold"/>
                <a:cs typeface="Fraunces Bold"/>
                <a:sym typeface="Fraunces Bold"/>
              </a:rPr>
              <a:t>Giải</a:t>
            </a:r>
            <a:r>
              <a:rPr lang="en-US" sz="2500" b="1" dirty="0">
                <a:solidFill>
                  <a:srgbClr val="FFFFFF"/>
                </a:solidFill>
                <a:latin typeface="Montserrat" pitchFamily="2" charset="0"/>
                <a:ea typeface="Fraunces Bold"/>
                <a:cs typeface="Fraunces Bold"/>
                <a:sym typeface="Fraunces Bold"/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latin typeface="Montserrat" pitchFamily="2" charset="0"/>
                <a:ea typeface="Fraunces Bold"/>
                <a:cs typeface="Fraunces Bold"/>
                <a:sym typeface="Fraunces Bold"/>
              </a:rPr>
              <a:t>thích</a:t>
            </a:r>
            <a:r>
              <a:rPr lang="en-US" sz="2500" b="1" dirty="0">
                <a:solidFill>
                  <a:srgbClr val="FFFFFF"/>
                </a:solidFill>
                <a:latin typeface="Montserrat" pitchFamily="2" charset="0"/>
                <a:ea typeface="Fraunces Bold"/>
                <a:cs typeface="Fraunces Bold"/>
                <a:sym typeface="Fraunces Bold"/>
              </a:rPr>
              <a:t> khoa </a:t>
            </a:r>
            <a:r>
              <a:rPr lang="en-US" sz="2500" b="1" dirty="0" err="1">
                <a:solidFill>
                  <a:srgbClr val="FFFFFF"/>
                </a:solidFill>
                <a:latin typeface="Montserrat" pitchFamily="2" charset="0"/>
                <a:ea typeface="Fraunces Bold"/>
                <a:cs typeface="Fraunces Bold"/>
                <a:sym typeface="Fraunces Bold"/>
              </a:rPr>
              <a:t>học</a:t>
            </a:r>
            <a:endParaRPr lang="en-US" sz="2500" b="1" dirty="0">
              <a:solidFill>
                <a:srgbClr val="FFFFFF"/>
              </a:solidFill>
              <a:latin typeface="Montserrat" pitchFamily="2" charset="0"/>
              <a:ea typeface="Fraunces Bold"/>
              <a:cs typeface="Fraunces Bold"/>
              <a:sym typeface="Fraunces Bold"/>
            </a:endParaRPr>
          </a:p>
          <a:p>
            <a:pPr marL="626115" lvl="1" indent="-313058" algn="just">
              <a:lnSpc>
                <a:spcPts val="4060"/>
              </a:lnSpc>
              <a:buFont typeface="Arial"/>
              <a:buChar char="•"/>
            </a:pP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Phản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ứng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tạo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muối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và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nước</a:t>
            </a:r>
            <a:endParaRPr lang="en-US" sz="2500" dirty="0">
              <a:solidFill>
                <a:srgbClr val="FFFFFF"/>
              </a:solidFill>
              <a:latin typeface="Montserrat" pitchFamily="2" charset="0"/>
              <a:ea typeface="Fraunces"/>
              <a:cs typeface="Fraunces"/>
              <a:sym typeface="Fraunces"/>
            </a:endParaRPr>
          </a:p>
          <a:p>
            <a:pPr marL="626115" lvl="1" indent="-313058" algn="just">
              <a:lnSpc>
                <a:spcPts val="4060"/>
              </a:lnSpc>
              <a:buFont typeface="Arial"/>
              <a:buChar char="•"/>
            </a:pP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Ion H⁺ (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từ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acid) + Ion OH⁻ (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từ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base) → H₂O</a:t>
            </a:r>
          </a:p>
          <a:p>
            <a:pPr marL="626115" lvl="1" indent="-313058" algn="just">
              <a:lnSpc>
                <a:spcPts val="4060"/>
              </a:lnSpc>
              <a:buFont typeface="Arial"/>
              <a:buChar char="•"/>
            </a:pP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Phần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còn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lại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(Na⁺, Cl⁻)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tạo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muối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hòa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tan (NaCl).</a:t>
            </a:r>
          </a:p>
          <a:p>
            <a:pPr marL="626115" lvl="1" indent="-313058" algn="just">
              <a:lnSpc>
                <a:spcPts val="4060"/>
              </a:lnSpc>
              <a:buFont typeface="Arial"/>
              <a:buChar char="•"/>
            </a:pP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Chỉ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thị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thay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đổi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màu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do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cấu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trúc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phân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tử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bị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thay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đổi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khi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pH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môi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trường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đổi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.</a:t>
            </a:r>
          </a:p>
          <a:p>
            <a:pPr algn="just">
              <a:lnSpc>
                <a:spcPts val="4060"/>
              </a:lnSpc>
            </a:pP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Ý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nghĩa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:</a:t>
            </a:r>
          </a:p>
          <a:p>
            <a:pPr marL="626115" lvl="1" indent="-313058" algn="just">
              <a:lnSpc>
                <a:spcPts val="4060"/>
              </a:lnSpc>
              <a:buFont typeface="Arial"/>
              <a:buChar char="•"/>
            </a:pP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Cân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bằng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acid–base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trong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nhiều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lĩnh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vực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(y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học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,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môi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trường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,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thực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phẩm</a:t>
            </a:r>
            <a:r>
              <a:rPr lang="en-US" sz="25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).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37142" y="671327"/>
            <a:ext cx="8366177" cy="1050882"/>
            <a:chOff x="0" y="0"/>
            <a:chExt cx="2203438" cy="27677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03438" cy="276776"/>
            </a:xfrm>
            <a:custGeom>
              <a:avLst/>
              <a:gdLst/>
              <a:ahLst/>
              <a:cxnLst/>
              <a:rect l="l" t="t" r="r" b="b"/>
              <a:pathLst>
                <a:path w="2203438" h="276776">
                  <a:moveTo>
                    <a:pt x="47195" y="0"/>
                  </a:moveTo>
                  <a:lnTo>
                    <a:pt x="2156243" y="0"/>
                  </a:lnTo>
                  <a:cubicBezTo>
                    <a:pt x="2168760" y="0"/>
                    <a:pt x="2180764" y="4972"/>
                    <a:pt x="2189615" y="13823"/>
                  </a:cubicBezTo>
                  <a:cubicBezTo>
                    <a:pt x="2198465" y="22674"/>
                    <a:pt x="2203438" y="34678"/>
                    <a:pt x="2203438" y="47195"/>
                  </a:cubicBezTo>
                  <a:lnTo>
                    <a:pt x="2203438" y="229581"/>
                  </a:lnTo>
                  <a:cubicBezTo>
                    <a:pt x="2203438" y="255646"/>
                    <a:pt x="2182308" y="276776"/>
                    <a:pt x="2156243" y="276776"/>
                  </a:cubicBezTo>
                  <a:lnTo>
                    <a:pt x="47195" y="276776"/>
                  </a:lnTo>
                  <a:cubicBezTo>
                    <a:pt x="34678" y="276776"/>
                    <a:pt x="22674" y="271803"/>
                    <a:pt x="13823" y="262953"/>
                  </a:cubicBezTo>
                  <a:cubicBezTo>
                    <a:pt x="4972" y="254102"/>
                    <a:pt x="0" y="242098"/>
                    <a:pt x="0" y="229581"/>
                  </a:cubicBezTo>
                  <a:lnTo>
                    <a:pt x="0" y="47195"/>
                  </a:lnTo>
                  <a:cubicBezTo>
                    <a:pt x="0" y="34678"/>
                    <a:pt x="4972" y="22674"/>
                    <a:pt x="13823" y="13823"/>
                  </a:cubicBezTo>
                  <a:cubicBezTo>
                    <a:pt x="22674" y="4972"/>
                    <a:pt x="34678" y="0"/>
                    <a:pt x="4719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2203438" cy="276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 dirty="0">
                <a:latin typeface="Montserrat SemiBold" pitchFamily="2" charset="0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37142" y="720518"/>
            <a:ext cx="8366177" cy="9086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29"/>
              </a:lnSpc>
            </a:pPr>
            <a:r>
              <a:rPr lang="en-US" sz="5000" b="1" dirty="0">
                <a:solidFill>
                  <a:srgbClr val="008EA2"/>
                </a:solidFill>
                <a:latin typeface="Montserrat ExtraBold" pitchFamily="2" charset="0"/>
                <a:ea typeface="Fraunces Semi-Bold"/>
                <a:cs typeface="Fraunces Semi-Bold"/>
                <a:sym typeface="Fraunces Semi-Bold"/>
              </a:rPr>
              <a:t> KẾT QUẢ VÀ Ý NGHĨA</a:t>
            </a: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229932" y="879873"/>
            <a:ext cx="8915399" cy="572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4"/>
              </a:lnSpc>
            </a:pPr>
            <a:r>
              <a:rPr lang="en-US" sz="3500" b="1" dirty="0">
                <a:solidFill>
                  <a:srgbClr val="008EA2"/>
                </a:solidFill>
                <a:latin typeface="Montserrat ExtraBold" pitchFamily="2" charset="0"/>
                <a:ea typeface="Fraunces Semi-Bold"/>
                <a:cs typeface="Fraunces Semi-Bold"/>
                <a:sym typeface="Fraunces Semi-Bold"/>
              </a:rPr>
              <a:t> Thảo Luận </a:t>
            </a:r>
            <a:r>
              <a:rPr lang="en-US" sz="3500" b="1" dirty="0" err="1">
                <a:solidFill>
                  <a:srgbClr val="008EA2"/>
                </a:solidFill>
                <a:latin typeface="Montserrat ExtraBold" pitchFamily="2" charset="0"/>
                <a:ea typeface="Fraunces Semi-Bold"/>
                <a:cs typeface="Fraunces Semi-Bold"/>
                <a:sym typeface="Fraunces Semi-Bold"/>
              </a:rPr>
              <a:t>và</a:t>
            </a:r>
            <a:r>
              <a:rPr lang="en-US" sz="3500" b="1" dirty="0">
                <a:solidFill>
                  <a:srgbClr val="008EA2"/>
                </a:solidFill>
                <a:latin typeface="Montserrat ExtraBold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3500" b="1" dirty="0" err="1">
                <a:solidFill>
                  <a:srgbClr val="008EA2"/>
                </a:solidFill>
                <a:latin typeface="Montserrat ExtraBold" pitchFamily="2" charset="0"/>
                <a:ea typeface="Fraunces Semi-Bold"/>
                <a:cs typeface="Fraunces Semi-Bold"/>
                <a:sym typeface="Fraunces Semi-Bold"/>
              </a:rPr>
              <a:t>Câu</a:t>
            </a:r>
            <a:r>
              <a:rPr lang="en-US" sz="3500" b="1" dirty="0">
                <a:solidFill>
                  <a:srgbClr val="008EA2"/>
                </a:solidFill>
                <a:latin typeface="Montserrat ExtraBold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3500" b="1" dirty="0" err="1">
                <a:solidFill>
                  <a:srgbClr val="008EA2"/>
                </a:solidFill>
                <a:latin typeface="Montserrat ExtraBold" pitchFamily="2" charset="0"/>
                <a:ea typeface="Fraunces Semi-Bold"/>
                <a:cs typeface="Fraunces Semi-Bold"/>
                <a:sym typeface="Fraunces Semi-Bold"/>
              </a:rPr>
              <a:t>Hỏi</a:t>
            </a:r>
            <a:r>
              <a:rPr lang="en-US" sz="3500" b="1" dirty="0">
                <a:solidFill>
                  <a:srgbClr val="008EA2"/>
                </a:solidFill>
                <a:latin typeface="Montserrat ExtraBold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3500" b="1" dirty="0" err="1">
                <a:solidFill>
                  <a:srgbClr val="008EA2"/>
                </a:solidFill>
                <a:latin typeface="Montserrat ExtraBold" pitchFamily="2" charset="0"/>
                <a:ea typeface="Fraunces Semi-Bold"/>
                <a:cs typeface="Fraunces Semi-Bold"/>
                <a:sym typeface="Fraunces Semi-Bold"/>
              </a:rPr>
              <a:t>Ôn</a:t>
            </a:r>
            <a:r>
              <a:rPr lang="en-US" sz="3500" b="1" dirty="0">
                <a:solidFill>
                  <a:srgbClr val="008EA2"/>
                </a:solidFill>
                <a:latin typeface="Montserrat ExtraBold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3500" b="1" dirty="0" err="1">
                <a:solidFill>
                  <a:srgbClr val="008EA2"/>
                </a:solidFill>
                <a:latin typeface="Montserrat ExtraBold" pitchFamily="2" charset="0"/>
                <a:ea typeface="Fraunces Semi-Bold"/>
                <a:cs typeface="Fraunces Semi-Bold"/>
                <a:sym typeface="Fraunces Semi-Bold"/>
              </a:rPr>
              <a:t>Tập</a:t>
            </a:r>
            <a:endParaRPr lang="en-US" sz="3500" b="1" dirty="0">
              <a:solidFill>
                <a:srgbClr val="008EA2"/>
              </a:solidFill>
              <a:latin typeface="Montserrat ExtraBold" pitchFamily="2" charset="0"/>
              <a:ea typeface="Fraunces Semi-Bold"/>
              <a:cs typeface="Fraunces Semi-Bold"/>
              <a:sym typeface="Fraunces Semi-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58400" y="2196387"/>
            <a:ext cx="7638635" cy="7346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5133" lvl="1" indent="-322567" algn="just">
              <a:lnSpc>
                <a:spcPts val="5826"/>
              </a:lnSpc>
              <a:buAutoNum type="arabicPeriod"/>
            </a:pP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Nếu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chưa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đủ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lượng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 acid/base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để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trung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hòa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,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hiện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tượng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màu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xảy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ra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thế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nào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?</a:t>
            </a:r>
          </a:p>
          <a:p>
            <a:pPr marL="645133" lvl="1" indent="-322567" algn="just">
              <a:lnSpc>
                <a:spcPts val="5826"/>
              </a:lnSpc>
              <a:buAutoNum type="arabicPeriod"/>
            </a:pP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Có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thể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thay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 HCl – NaOH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bằng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giấm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và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 baking soda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không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?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Kết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quả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có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gì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khác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biệt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?</a:t>
            </a:r>
          </a:p>
          <a:p>
            <a:pPr marL="645133" lvl="1" indent="-322567" algn="just">
              <a:lnSpc>
                <a:spcPts val="5826"/>
              </a:lnSpc>
              <a:buAutoNum type="arabicPeriod"/>
            </a:pP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Vì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sao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dùng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 phenolphthalein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thay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cho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giấy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quỳ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tím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? Lợi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ích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?</a:t>
            </a:r>
          </a:p>
          <a:p>
            <a:pPr marL="645133" lvl="1" indent="-322567" algn="just">
              <a:lnSpc>
                <a:spcPts val="5826"/>
              </a:lnSpc>
              <a:buAutoNum type="arabicPeriod"/>
            </a:pP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Tại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sao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khi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thổi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 CO₂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vào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nước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vôi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trong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cũng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có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hiện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tượng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thay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 </a:t>
            </a:r>
            <a:r>
              <a:rPr lang="en-US" sz="2988" dirty="0" err="1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đổi</a:t>
            </a:r>
            <a:r>
              <a:rPr lang="en-US" sz="2988" dirty="0">
                <a:solidFill>
                  <a:srgbClr val="000000"/>
                </a:solidFill>
                <a:latin typeface="Montserrat" pitchFamily="2" charset="0"/>
                <a:ea typeface="Fraunces Semi-Bold"/>
                <a:cs typeface="Fraunces Semi-Bold"/>
                <a:sym typeface="Fraunces Semi-Bold"/>
              </a:rPr>
              <a:t>?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4969853" y="-2280667"/>
            <a:ext cx="14848335" cy="1484833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65062" r="-65062"/>
              </a:stretch>
            </a:blip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860442" y="-2257712"/>
            <a:ext cx="8626158" cy="8626158"/>
            <a:chOff x="0" y="0"/>
            <a:chExt cx="11501544" cy="11501544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1501544" cy="11501544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1E8DA1">
                      <a:alpha val="100000"/>
                    </a:srgbClr>
                  </a:gs>
                  <a:gs pos="50000">
                    <a:srgbClr val="1E8EA2">
                      <a:alpha val="20500"/>
                    </a:srgbClr>
                  </a:gs>
                  <a:gs pos="100000">
                    <a:srgbClr val="1E8DA1">
                      <a:alpha val="0"/>
                    </a:srgbClr>
                  </a:gs>
                </a:gsLst>
                <a:lin ang="2700000"/>
              </a:gra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44231" tIns="44231" rIns="44231" bIns="44231" rtlCol="0" anchor="ctr"/>
              <a:lstStyle/>
              <a:p>
                <a:pPr algn="ctr">
                  <a:lnSpc>
                    <a:spcPts val="2138"/>
                  </a:lnSpc>
                </a:pPr>
                <a:endParaRPr dirty="0">
                  <a:latin typeface="Montserrat SemiBold" pitchFamily="2" charset="0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0" y="0"/>
              <a:ext cx="11501544" cy="11501544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8EA2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44231" tIns="44231" rIns="44231" bIns="44231" rtlCol="0" anchor="ctr"/>
              <a:lstStyle/>
              <a:p>
                <a:pPr algn="ctr">
                  <a:lnSpc>
                    <a:spcPts val="2138"/>
                  </a:lnSpc>
                </a:pPr>
                <a:endParaRPr dirty="0">
                  <a:latin typeface="Montserrat SemiBold" pitchFamily="2" charset="0"/>
                </a:endParaRPr>
              </a:p>
            </p:txBody>
          </p:sp>
        </p:grpSp>
      </p:grpSp>
      <p:grpSp>
        <p:nvGrpSpPr>
          <p:cNvPr id="10" name="Group 10"/>
          <p:cNvGrpSpPr/>
          <p:nvPr/>
        </p:nvGrpSpPr>
        <p:grpSpPr>
          <a:xfrm>
            <a:off x="-2834203" y="5547998"/>
            <a:ext cx="8626158" cy="8626158"/>
            <a:chOff x="0" y="0"/>
            <a:chExt cx="11501544" cy="11501544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1501544" cy="11501544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1E8DA1">
                      <a:alpha val="100000"/>
                    </a:srgbClr>
                  </a:gs>
                  <a:gs pos="50000">
                    <a:srgbClr val="1E8EA2">
                      <a:alpha val="20500"/>
                    </a:srgbClr>
                  </a:gs>
                  <a:gs pos="100000">
                    <a:srgbClr val="1E8DA1">
                      <a:alpha val="0"/>
                    </a:srgbClr>
                  </a:gs>
                </a:gsLst>
                <a:lin ang="2700000"/>
              </a:gra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44231" tIns="44231" rIns="44231" bIns="44231" rtlCol="0" anchor="ctr"/>
              <a:lstStyle/>
              <a:p>
                <a:pPr algn="ctr">
                  <a:lnSpc>
                    <a:spcPts val="2138"/>
                  </a:lnSpc>
                </a:pPr>
                <a:endParaRPr dirty="0">
                  <a:latin typeface="Montserrat SemiBold" pitchFamily="2" charset="0"/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0"/>
              <a:ext cx="11501544" cy="11501544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8EA2"/>
                </a:solidFill>
                <a:prstDash val="solid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44231" tIns="44231" rIns="44231" bIns="44231" rtlCol="0" anchor="ctr"/>
              <a:lstStyle/>
              <a:p>
                <a:pPr algn="ctr">
                  <a:lnSpc>
                    <a:spcPts val="2138"/>
                  </a:lnSpc>
                </a:pPr>
                <a:endParaRPr dirty="0">
                  <a:latin typeface="Montserrat SemiBold" pitchFamily="2" charset="0"/>
                </a:endParaRPr>
              </a:p>
            </p:txBody>
          </p:sp>
        </p:grpSp>
      </p:grpSp>
      <p:grpSp>
        <p:nvGrpSpPr>
          <p:cNvPr id="17" name="Group 17"/>
          <p:cNvGrpSpPr/>
          <p:nvPr/>
        </p:nvGrpSpPr>
        <p:grpSpPr>
          <a:xfrm>
            <a:off x="12968501" y="3462700"/>
            <a:ext cx="10963929" cy="1096392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35463" r="-12386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id="19" name="Group 19"/>
          <p:cNvGrpSpPr/>
          <p:nvPr/>
        </p:nvGrpSpPr>
        <p:grpSpPr>
          <a:xfrm>
            <a:off x="-6053459" y="-5590035"/>
            <a:ext cx="12106918" cy="12106918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r="-77993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id="21" name="Group 21"/>
          <p:cNvGrpSpPr/>
          <p:nvPr/>
        </p:nvGrpSpPr>
        <p:grpSpPr>
          <a:xfrm>
            <a:off x="5424729" y="-1818713"/>
            <a:ext cx="2668634" cy="2668634"/>
            <a:chOff x="0" y="0"/>
            <a:chExt cx="3558178" cy="355817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558178" cy="3558178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1E8DA1">
                      <a:alpha val="100000"/>
                    </a:srgbClr>
                  </a:gs>
                  <a:gs pos="50000">
                    <a:srgbClr val="1E8EA2">
                      <a:alpha val="20500"/>
                    </a:srgbClr>
                  </a:gs>
                  <a:gs pos="100000">
                    <a:srgbClr val="1E8DA1">
                      <a:alpha val="0"/>
                    </a:srgbClr>
                  </a:gs>
                </a:gsLst>
                <a:lin ang="2700000"/>
              </a:gra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44231" tIns="44231" rIns="44231" bIns="44231" rtlCol="0" anchor="ctr"/>
              <a:lstStyle/>
              <a:p>
                <a:pPr algn="ctr">
                  <a:lnSpc>
                    <a:spcPts val="2138"/>
                  </a:lnSpc>
                </a:pPr>
                <a:endParaRPr dirty="0">
                  <a:latin typeface="Montserrat SemiBold" pitchFamily="2" charset="0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0" y="0"/>
              <a:ext cx="3558178" cy="3558178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8EA2"/>
                </a:solidFill>
                <a:prstDash val="solid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44231" tIns="44231" rIns="44231" bIns="44231" rtlCol="0" anchor="ctr"/>
              <a:lstStyle/>
              <a:p>
                <a:pPr algn="ctr">
                  <a:lnSpc>
                    <a:spcPts val="2138"/>
                  </a:lnSpc>
                </a:pPr>
                <a:endParaRPr dirty="0">
                  <a:latin typeface="Montserrat SemiBold" pitchFamily="2" charset="0"/>
                </a:endParaRPr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 rot="-4193277">
            <a:off x="10620012" y="9635750"/>
            <a:ext cx="2668634" cy="2668634"/>
            <a:chOff x="0" y="0"/>
            <a:chExt cx="3558178" cy="3558178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558178" cy="3558178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1E8DA1">
                      <a:alpha val="100000"/>
                    </a:srgbClr>
                  </a:gs>
                  <a:gs pos="50000">
                    <a:srgbClr val="1E8EA2">
                      <a:alpha val="20500"/>
                    </a:srgbClr>
                  </a:gs>
                  <a:gs pos="100000">
                    <a:srgbClr val="1E8DA1">
                      <a:alpha val="0"/>
                    </a:srgbClr>
                  </a:gs>
                </a:gsLst>
                <a:lin ang="2700000"/>
              </a:gra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44231" tIns="44231" rIns="44231" bIns="44231" rtlCol="0" anchor="ctr"/>
              <a:lstStyle/>
              <a:p>
                <a:pPr algn="ctr">
                  <a:lnSpc>
                    <a:spcPts val="2138"/>
                  </a:lnSpc>
                </a:pPr>
                <a:endParaRPr dirty="0">
                  <a:latin typeface="Montserrat SemiBold" pitchFamily="2" charset="0"/>
                </a:endParaRP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0" y="0"/>
              <a:ext cx="3558178" cy="3558178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8EA2"/>
                </a:solidFill>
                <a:prstDash val="solid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44231" tIns="44231" rIns="44231" bIns="44231" rtlCol="0" anchor="ctr"/>
              <a:lstStyle/>
              <a:p>
                <a:pPr algn="ctr">
                  <a:lnSpc>
                    <a:spcPts val="2138"/>
                  </a:lnSpc>
                </a:pPr>
                <a:endParaRPr dirty="0">
                  <a:latin typeface="Montserrat SemiBold" pitchFamily="2" charset="0"/>
                </a:endParaRPr>
              </a:p>
            </p:txBody>
          </p:sp>
        </p:grpSp>
      </p:grpSp>
      <p:sp>
        <p:nvSpPr>
          <p:cNvPr id="35" name="TextBox 35"/>
          <p:cNvSpPr txBox="1"/>
          <p:nvPr/>
        </p:nvSpPr>
        <p:spPr>
          <a:xfrm>
            <a:off x="3401957" y="3799082"/>
            <a:ext cx="10844646" cy="30714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16"/>
              </a:lnSpc>
            </a:pPr>
            <a:r>
              <a:rPr lang="en-US" sz="8000" b="1" dirty="0">
                <a:solidFill>
                  <a:srgbClr val="222222"/>
                </a:solidFill>
                <a:latin typeface="Montserrat Black" pitchFamily="2" charset="0"/>
                <a:ea typeface="Fraunces Semi-Bold"/>
                <a:cs typeface="Fraunces Semi-Bold"/>
                <a:sym typeface="Fraunces Semi-Bold"/>
              </a:rPr>
              <a:t>CẢM ƠN CÁC BẠN ĐÃ THEO DÕI</a:t>
            </a: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430</Words>
  <Application>Microsoft Office PowerPoint</Application>
  <PresentationFormat>Custom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Montserrat ExtraBold</vt:lpstr>
      <vt:lpstr>Montserrat</vt:lpstr>
      <vt:lpstr>Arial</vt:lpstr>
      <vt:lpstr>Montserrat Black</vt:lpstr>
      <vt:lpstr>Montserrat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6 - P1 - Mẫu 2</dc:title>
  <cp:lastModifiedBy>WEUP - THIET KE - 07</cp:lastModifiedBy>
  <cp:revision>2</cp:revision>
  <dcterms:created xsi:type="dcterms:W3CDTF">2006-08-16T00:00:00Z</dcterms:created>
  <dcterms:modified xsi:type="dcterms:W3CDTF">2025-04-18T08:05:51Z</dcterms:modified>
  <dc:identifier>DAGjdg0kYF0</dc:identifier>
</cp:coreProperties>
</file>