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Mali" charset="1" panose="00000500000000000000"/>
      <p:regular r:id="rId12"/>
    </p:embeddedFont>
    <p:embeddedFont>
      <p:font typeface="Montaser Arabic Bold" charset="1" panose="00000800000000000000"/>
      <p:regular r:id="rId13"/>
    </p:embeddedFont>
    <p:embeddedFont>
      <p:font typeface="Public Sans" charset="1" panose="00000000000000000000"/>
      <p:regular r:id="rId14"/>
    </p:embeddedFont>
    <p:embeddedFont>
      <p:font typeface="Mali Bold" charset="1" panose="00000800000000000000"/>
      <p:regular r:id="rId15"/>
    </p:embeddedFont>
    <p:embeddedFont>
      <p:font typeface="Public Sans Bold" charset="1" panose="00000000000000000000"/>
      <p:regular r:id="rId16"/>
    </p:embeddedFont>
    <p:embeddedFont>
      <p:font typeface="DM Sans" charset="1" panose="000000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png" Type="http://schemas.openxmlformats.org/officeDocument/2006/relationships/image"/><Relationship Id="rId2" Target="../media/image1.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png" Type="http://schemas.openxmlformats.org/officeDocument/2006/relationships/image"/><Relationship Id="rId8" Target="../media/image18.png" Type="http://schemas.openxmlformats.org/officeDocument/2006/relationships/image"/><Relationship Id="rId9" Target="../media/image1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png" Type="http://schemas.openxmlformats.org/officeDocument/2006/relationships/image"/><Relationship Id="rId12" Target="../media/image27.png" Type="http://schemas.openxmlformats.org/officeDocument/2006/relationships/image"/><Relationship Id="rId13" Target="../media/image28.png" Type="http://schemas.openxmlformats.org/officeDocument/2006/relationships/image"/><Relationship Id="rId14" Target="../media/image29.png" Type="http://schemas.openxmlformats.org/officeDocument/2006/relationships/image"/><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png" Type="http://schemas.openxmlformats.org/officeDocument/2006/relationships/image"/><Relationship Id="rId2" Target="../media/image1.jpe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png" Type="http://schemas.openxmlformats.org/officeDocument/2006/relationships/image"/><Relationship Id="rId9" Target="../media/image3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1.png" Type="http://schemas.openxmlformats.org/officeDocument/2006/relationships/image"/><Relationship Id="rId8" Target="../media/image37.png" Type="http://schemas.openxmlformats.org/officeDocument/2006/relationships/image"/><Relationship Id="rId9" Target="../media/image4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png" Type="http://schemas.openxmlformats.org/officeDocument/2006/relationships/image"/><Relationship Id="rId6" Target="../media/image35.png" Type="http://schemas.openxmlformats.org/officeDocument/2006/relationships/image"/><Relationship Id="rId7" Target="../media/image4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9944702" y="-354852"/>
            <a:ext cx="8685807" cy="7578367"/>
          </a:xfrm>
          <a:custGeom>
            <a:avLst/>
            <a:gdLst/>
            <a:ahLst/>
            <a:cxnLst/>
            <a:rect r="r" b="b" t="t" l="l"/>
            <a:pathLst>
              <a:path h="7578367" w="8685807">
                <a:moveTo>
                  <a:pt x="0" y="0"/>
                </a:moveTo>
                <a:lnTo>
                  <a:pt x="8685807" y="0"/>
                </a:lnTo>
                <a:lnTo>
                  <a:pt x="8685807" y="7578366"/>
                </a:lnTo>
                <a:lnTo>
                  <a:pt x="0" y="7578366"/>
                </a:lnTo>
                <a:lnTo>
                  <a:pt x="0" y="0"/>
                </a:lnTo>
                <a:close/>
              </a:path>
            </a:pathLst>
          </a:custGeom>
          <a:blipFill>
            <a:blip r:embed="rId3"/>
            <a:stretch>
              <a:fillRect l="0" t="0" r="0" b="0"/>
            </a:stretch>
          </a:blipFill>
        </p:spPr>
      </p:sp>
      <p:sp>
        <p:nvSpPr>
          <p:cNvPr name="Freeform 4" id="4"/>
          <p:cNvSpPr/>
          <p:nvPr/>
        </p:nvSpPr>
        <p:spPr>
          <a:xfrm flipH="false" flipV="false" rot="0">
            <a:off x="2021222" y="2493878"/>
            <a:ext cx="14245557" cy="4837554"/>
          </a:xfrm>
          <a:custGeom>
            <a:avLst/>
            <a:gdLst/>
            <a:ahLst/>
            <a:cxnLst/>
            <a:rect r="r" b="b" t="t" l="l"/>
            <a:pathLst>
              <a:path h="4837554" w="14245557">
                <a:moveTo>
                  <a:pt x="0" y="0"/>
                </a:moveTo>
                <a:lnTo>
                  <a:pt x="14245556" y="0"/>
                </a:lnTo>
                <a:lnTo>
                  <a:pt x="14245556" y="4837554"/>
                </a:lnTo>
                <a:lnTo>
                  <a:pt x="0" y="4837554"/>
                </a:lnTo>
                <a:lnTo>
                  <a:pt x="0" y="0"/>
                </a:lnTo>
                <a:close/>
              </a:path>
            </a:pathLst>
          </a:custGeom>
          <a:blipFill>
            <a:blip r:embed="rId4"/>
            <a:stretch>
              <a:fillRect l="0" t="0" r="0" b="0"/>
            </a:stretch>
          </a:blipFill>
        </p:spPr>
      </p:sp>
      <p:sp>
        <p:nvSpPr>
          <p:cNvPr name="Freeform 5" id="5"/>
          <p:cNvSpPr/>
          <p:nvPr/>
        </p:nvSpPr>
        <p:spPr>
          <a:xfrm flipH="false" flipV="false" rot="-703285">
            <a:off x="-2857979" y="-2714621"/>
            <a:ext cx="18973018" cy="4719538"/>
          </a:xfrm>
          <a:custGeom>
            <a:avLst/>
            <a:gdLst/>
            <a:ahLst/>
            <a:cxnLst/>
            <a:rect r="r" b="b" t="t" l="l"/>
            <a:pathLst>
              <a:path h="4719538" w="18973018">
                <a:moveTo>
                  <a:pt x="0" y="0"/>
                </a:moveTo>
                <a:lnTo>
                  <a:pt x="18973018" y="0"/>
                </a:lnTo>
                <a:lnTo>
                  <a:pt x="18973018" y="4719538"/>
                </a:lnTo>
                <a:lnTo>
                  <a:pt x="0" y="47195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42509" y="6407867"/>
            <a:ext cx="6371725" cy="4114800"/>
          </a:xfrm>
          <a:custGeom>
            <a:avLst/>
            <a:gdLst/>
            <a:ahLst/>
            <a:cxnLst/>
            <a:rect r="r" b="b" t="t" l="l"/>
            <a:pathLst>
              <a:path h="4114800" w="6371725">
                <a:moveTo>
                  <a:pt x="0" y="0"/>
                </a:moveTo>
                <a:lnTo>
                  <a:pt x="6371726" y="0"/>
                </a:lnTo>
                <a:lnTo>
                  <a:pt x="6371726" y="4114800"/>
                </a:lnTo>
                <a:lnTo>
                  <a:pt x="0" y="4114800"/>
                </a:lnTo>
                <a:lnTo>
                  <a:pt x="0" y="0"/>
                </a:lnTo>
                <a:close/>
              </a:path>
            </a:pathLst>
          </a:custGeom>
          <a:blipFill>
            <a:blip r:embed="rId7"/>
            <a:stretch>
              <a:fillRect l="0" t="0" r="0" b="0"/>
            </a:stretch>
          </a:blipFill>
        </p:spPr>
      </p:sp>
      <p:sp>
        <p:nvSpPr>
          <p:cNvPr name="Freeform 7" id="7"/>
          <p:cNvSpPr/>
          <p:nvPr/>
        </p:nvSpPr>
        <p:spPr>
          <a:xfrm flipH="false" flipV="false" rot="0">
            <a:off x="5120951" y="6407867"/>
            <a:ext cx="8046098" cy="2001467"/>
          </a:xfrm>
          <a:custGeom>
            <a:avLst/>
            <a:gdLst/>
            <a:ahLst/>
            <a:cxnLst/>
            <a:rect r="r" b="b" t="t" l="l"/>
            <a:pathLst>
              <a:path h="2001467" w="8046098">
                <a:moveTo>
                  <a:pt x="0" y="0"/>
                </a:moveTo>
                <a:lnTo>
                  <a:pt x="8046098" y="0"/>
                </a:lnTo>
                <a:lnTo>
                  <a:pt x="8046098" y="2001467"/>
                </a:lnTo>
                <a:lnTo>
                  <a:pt x="0" y="20014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703285">
            <a:off x="5961571" y="8773951"/>
            <a:ext cx="18973018" cy="4719538"/>
          </a:xfrm>
          <a:custGeom>
            <a:avLst/>
            <a:gdLst/>
            <a:ahLst/>
            <a:cxnLst/>
            <a:rect r="r" b="b" t="t" l="l"/>
            <a:pathLst>
              <a:path h="4719538" w="18973018">
                <a:moveTo>
                  <a:pt x="0" y="0"/>
                </a:moveTo>
                <a:lnTo>
                  <a:pt x="18973018" y="0"/>
                </a:lnTo>
                <a:lnTo>
                  <a:pt x="18973018" y="4719539"/>
                </a:lnTo>
                <a:lnTo>
                  <a:pt x="0" y="47195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118389">
            <a:off x="6222907" y="-1972513"/>
            <a:ext cx="4875140" cy="3235320"/>
          </a:xfrm>
          <a:custGeom>
            <a:avLst/>
            <a:gdLst/>
            <a:ahLst/>
            <a:cxnLst/>
            <a:rect r="r" b="b" t="t" l="l"/>
            <a:pathLst>
              <a:path h="3235320" w="4875140">
                <a:moveTo>
                  <a:pt x="0" y="0"/>
                </a:moveTo>
                <a:lnTo>
                  <a:pt x="4875141" y="0"/>
                </a:lnTo>
                <a:lnTo>
                  <a:pt x="4875141" y="3235321"/>
                </a:lnTo>
                <a:lnTo>
                  <a:pt x="0" y="32353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5134047">
            <a:off x="3891774" y="7756987"/>
            <a:ext cx="5328666" cy="8229600"/>
          </a:xfrm>
          <a:custGeom>
            <a:avLst/>
            <a:gdLst/>
            <a:ahLst/>
            <a:cxnLst/>
            <a:rect r="r" b="b" t="t" l="l"/>
            <a:pathLst>
              <a:path h="8229600" w="5328666">
                <a:moveTo>
                  <a:pt x="0" y="0"/>
                </a:moveTo>
                <a:lnTo>
                  <a:pt x="5328666" y="0"/>
                </a:lnTo>
                <a:lnTo>
                  <a:pt x="5328666" y="8229600"/>
                </a:lnTo>
                <a:lnTo>
                  <a:pt x="0" y="8229600"/>
                </a:lnTo>
                <a:lnTo>
                  <a:pt x="0" y="0"/>
                </a:lnTo>
                <a:close/>
              </a:path>
            </a:pathLst>
          </a:custGeom>
          <a:blipFill>
            <a:blip r:embed="rId10"/>
            <a:stretch>
              <a:fillRect l="0" t="0" r="0" b="0"/>
            </a:stretch>
          </a:blipFill>
        </p:spPr>
      </p:sp>
      <p:sp>
        <p:nvSpPr>
          <p:cNvPr name="Freeform 11" id="11"/>
          <p:cNvSpPr/>
          <p:nvPr/>
        </p:nvSpPr>
        <p:spPr>
          <a:xfrm flipH="false" flipV="false" rot="0">
            <a:off x="-291096" y="1057385"/>
            <a:ext cx="3481097" cy="3437584"/>
          </a:xfrm>
          <a:custGeom>
            <a:avLst/>
            <a:gdLst/>
            <a:ahLst/>
            <a:cxnLst/>
            <a:rect r="r" b="b" t="t" l="l"/>
            <a:pathLst>
              <a:path h="3437584" w="3481097">
                <a:moveTo>
                  <a:pt x="0" y="0"/>
                </a:moveTo>
                <a:lnTo>
                  <a:pt x="3481098" y="0"/>
                </a:lnTo>
                <a:lnTo>
                  <a:pt x="3481098" y="3437584"/>
                </a:lnTo>
                <a:lnTo>
                  <a:pt x="0" y="3437584"/>
                </a:lnTo>
                <a:lnTo>
                  <a:pt x="0" y="0"/>
                </a:lnTo>
                <a:close/>
              </a:path>
            </a:pathLst>
          </a:custGeom>
          <a:blipFill>
            <a:blip r:embed="rId11"/>
            <a:stretch>
              <a:fillRect l="0" t="0" r="0" b="0"/>
            </a:stretch>
          </a:blipFill>
        </p:spPr>
      </p:sp>
      <p:sp>
        <p:nvSpPr>
          <p:cNvPr name="Freeform 12" id="12"/>
          <p:cNvSpPr/>
          <p:nvPr/>
        </p:nvSpPr>
        <p:spPr>
          <a:xfrm flipH="false" flipV="false" rot="-881588">
            <a:off x="-342365" y="6104990"/>
            <a:ext cx="3583636" cy="5241150"/>
          </a:xfrm>
          <a:custGeom>
            <a:avLst/>
            <a:gdLst/>
            <a:ahLst/>
            <a:cxnLst/>
            <a:rect r="r" b="b" t="t" l="l"/>
            <a:pathLst>
              <a:path h="5241150" w="3583636">
                <a:moveTo>
                  <a:pt x="0" y="0"/>
                </a:moveTo>
                <a:lnTo>
                  <a:pt x="3583636" y="0"/>
                </a:lnTo>
                <a:lnTo>
                  <a:pt x="3583636" y="5241150"/>
                </a:lnTo>
                <a:lnTo>
                  <a:pt x="0" y="5241150"/>
                </a:lnTo>
                <a:lnTo>
                  <a:pt x="0" y="0"/>
                </a:lnTo>
                <a:close/>
              </a:path>
            </a:pathLst>
          </a:custGeom>
          <a:blipFill>
            <a:blip r:embed="rId12"/>
            <a:stretch>
              <a:fillRect l="0" t="0" r="0" b="0"/>
            </a:stretch>
          </a:blipFill>
        </p:spPr>
      </p:sp>
      <p:sp>
        <p:nvSpPr>
          <p:cNvPr name="Freeform 13" id="13"/>
          <p:cNvSpPr/>
          <p:nvPr/>
        </p:nvSpPr>
        <p:spPr>
          <a:xfrm flipH="false" flipV="false" rot="9176017">
            <a:off x="15467482" y="-1591875"/>
            <a:ext cx="3583636" cy="5241150"/>
          </a:xfrm>
          <a:custGeom>
            <a:avLst/>
            <a:gdLst/>
            <a:ahLst/>
            <a:cxnLst/>
            <a:rect r="r" b="b" t="t" l="l"/>
            <a:pathLst>
              <a:path h="5241150" w="3583636">
                <a:moveTo>
                  <a:pt x="0" y="0"/>
                </a:moveTo>
                <a:lnTo>
                  <a:pt x="3583636" y="0"/>
                </a:lnTo>
                <a:lnTo>
                  <a:pt x="3583636" y="5241150"/>
                </a:lnTo>
                <a:lnTo>
                  <a:pt x="0" y="5241150"/>
                </a:lnTo>
                <a:lnTo>
                  <a:pt x="0" y="0"/>
                </a:lnTo>
                <a:close/>
              </a:path>
            </a:pathLst>
          </a:custGeom>
          <a:blipFill>
            <a:blip r:embed="rId12"/>
            <a:stretch>
              <a:fillRect l="0" t="0" r="0" b="0"/>
            </a:stretch>
          </a:blipFill>
        </p:spPr>
      </p:sp>
      <p:sp>
        <p:nvSpPr>
          <p:cNvPr name="Freeform 14" id="14"/>
          <p:cNvSpPr/>
          <p:nvPr/>
        </p:nvSpPr>
        <p:spPr>
          <a:xfrm flipH="false" flipV="false" rot="0">
            <a:off x="11998982" y="1847424"/>
            <a:ext cx="2989950" cy="1857506"/>
          </a:xfrm>
          <a:custGeom>
            <a:avLst/>
            <a:gdLst/>
            <a:ahLst/>
            <a:cxnLst/>
            <a:rect r="r" b="b" t="t" l="l"/>
            <a:pathLst>
              <a:path h="1857506" w="2989950">
                <a:moveTo>
                  <a:pt x="0" y="0"/>
                </a:moveTo>
                <a:lnTo>
                  <a:pt x="2989950" y="0"/>
                </a:lnTo>
                <a:lnTo>
                  <a:pt x="2989950" y="1857506"/>
                </a:lnTo>
                <a:lnTo>
                  <a:pt x="0" y="1857506"/>
                </a:lnTo>
                <a:lnTo>
                  <a:pt x="0" y="0"/>
                </a:lnTo>
                <a:close/>
              </a:path>
            </a:pathLst>
          </a:custGeom>
          <a:blipFill>
            <a:blip r:embed="rId13"/>
            <a:stretch>
              <a:fillRect l="0" t="0" r="0" b="0"/>
            </a:stretch>
          </a:blipFill>
        </p:spPr>
      </p:sp>
      <p:sp>
        <p:nvSpPr>
          <p:cNvPr name="Freeform 15" id="15"/>
          <p:cNvSpPr/>
          <p:nvPr/>
        </p:nvSpPr>
        <p:spPr>
          <a:xfrm flipH="false" flipV="false" rot="0">
            <a:off x="10864513" y="1028700"/>
            <a:ext cx="1576504" cy="979403"/>
          </a:xfrm>
          <a:custGeom>
            <a:avLst/>
            <a:gdLst/>
            <a:ahLst/>
            <a:cxnLst/>
            <a:rect r="r" b="b" t="t" l="l"/>
            <a:pathLst>
              <a:path h="979403" w="1576504">
                <a:moveTo>
                  <a:pt x="0" y="0"/>
                </a:moveTo>
                <a:lnTo>
                  <a:pt x="1576504" y="0"/>
                </a:lnTo>
                <a:lnTo>
                  <a:pt x="1576504" y="979403"/>
                </a:lnTo>
                <a:lnTo>
                  <a:pt x="0" y="979403"/>
                </a:lnTo>
                <a:lnTo>
                  <a:pt x="0" y="0"/>
                </a:lnTo>
                <a:close/>
              </a:path>
            </a:pathLst>
          </a:custGeom>
          <a:blipFill>
            <a:blip r:embed="rId13"/>
            <a:stretch>
              <a:fillRect l="0" t="0" r="0" b="0"/>
            </a:stretch>
          </a:blipFill>
        </p:spPr>
      </p:sp>
      <p:sp>
        <p:nvSpPr>
          <p:cNvPr name="Freeform 16" id="16"/>
          <p:cNvSpPr/>
          <p:nvPr/>
        </p:nvSpPr>
        <p:spPr>
          <a:xfrm flipH="false" flipV="false" rot="1850270">
            <a:off x="15167904" y="6548672"/>
            <a:ext cx="1686886" cy="4468571"/>
          </a:xfrm>
          <a:custGeom>
            <a:avLst/>
            <a:gdLst/>
            <a:ahLst/>
            <a:cxnLst/>
            <a:rect r="r" b="b" t="t" l="l"/>
            <a:pathLst>
              <a:path h="4468571" w="1686886">
                <a:moveTo>
                  <a:pt x="0" y="0"/>
                </a:moveTo>
                <a:lnTo>
                  <a:pt x="1686886" y="0"/>
                </a:lnTo>
                <a:lnTo>
                  <a:pt x="1686886" y="4468571"/>
                </a:lnTo>
                <a:lnTo>
                  <a:pt x="0" y="4468571"/>
                </a:lnTo>
                <a:lnTo>
                  <a:pt x="0" y="0"/>
                </a:lnTo>
                <a:close/>
              </a:path>
            </a:pathLst>
          </a:custGeom>
          <a:blipFill>
            <a:blip r:embed="rId14"/>
            <a:stretch>
              <a:fillRect l="0" t="0" r="0" b="0"/>
            </a:stretch>
          </a:blipFill>
        </p:spPr>
      </p:sp>
      <p:sp>
        <p:nvSpPr>
          <p:cNvPr name="Freeform 17" id="17"/>
          <p:cNvSpPr/>
          <p:nvPr/>
        </p:nvSpPr>
        <p:spPr>
          <a:xfrm flipH="false" flipV="false" rot="470693">
            <a:off x="14321538" y="8224729"/>
            <a:ext cx="1020455" cy="2703193"/>
          </a:xfrm>
          <a:custGeom>
            <a:avLst/>
            <a:gdLst/>
            <a:ahLst/>
            <a:cxnLst/>
            <a:rect r="r" b="b" t="t" l="l"/>
            <a:pathLst>
              <a:path h="2703193" w="1020455">
                <a:moveTo>
                  <a:pt x="0" y="0"/>
                </a:moveTo>
                <a:lnTo>
                  <a:pt x="1020456" y="0"/>
                </a:lnTo>
                <a:lnTo>
                  <a:pt x="1020456" y="2703193"/>
                </a:lnTo>
                <a:lnTo>
                  <a:pt x="0" y="2703193"/>
                </a:lnTo>
                <a:lnTo>
                  <a:pt x="0" y="0"/>
                </a:lnTo>
                <a:close/>
              </a:path>
            </a:pathLst>
          </a:custGeom>
          <a:blipFill>
            <a:blip r:embed="rId14"/>
            <a:stretch>
              <a:fillRect l="0" t="0" r="0" b="0"/>
            </a:stretch>
          </a:blipFill>
        </p:spPr>
      </p:sp>
      <p:sp>
        <p:nvSpPr>
          <p:cNvPr name="Freeform 18" id="18"/>
          <p:cNvSpPr/>
          <p:nvPr/>
        </p:nvSpPr>
        <p:spPr>
          <a:xfrm flipH="false" flipV="false" rot="4808742">
            <a:off x="1560354" y="-2391556"/>
            <a:ext cx="1374692" cy="6356958"/>
          </a:xfrm>
          <a:custGeom>
            <a:avLst/>
            <a:gdLst/>
            <a:ahLst/>
            <a:cxnLst/>
            <a:rect r="r" b="b" t="t" l="l"/>
            <a:pathLst>
              <a:path h="6356958" w="1374692">
                <a:moveTo>
                  <a:pt x="0" y="0"/>
                </a:moveTo>
                <a:lnTo>
                  <a:pt x="1374692" y="0"/>
                </a:lnTo>
                <a:lnTo>
                  <a:pt x="1374692" y="6356958"/>
                </a:lnTo>
                <a:lnTo>
                  <a:pt x="0" y="6356958"/>
                </a:lnTo>
                <a:lnTo>
                  <a:pt x="0" y="0"/>
                </a:lnTo>
                <a:close/>
              </a:path>
            </a:pathLst>
          </a:custGeom>
          <a:blipFill>
            <a:blip r:embed="rId15"/>
            <a:stretch>
              <a:fillRect l="0" t="0" r="0" b="0"/>
            </a:stretch>
          </a:blipFill>
        </p:spPr>
      </p:sp>
      <p:sp>
        <p:nvSpPr>
          <p:cNvPr name="TextBox 19" id="19"/>
          <p:cNvSpPr txBox="true"/>
          <p:nvPr/>
        </p:nvSpPr>
        <p:spPr>
          <a:xfrm rot="0">
            <a:off x="6763787" y="6908622"/>
            <a:ext cx="4624125" cy="896245"/>
          </a:xfrm>
          <a:prstGeom prst="rect">
            <a:avLst/>
          </a:prstGeom>
        </p:spPr>
        <p:txBody>
          <a:bodyPr anchor="t" rtlCol="false" tIns="0" lIns="0" bIns="0" rIns="0">
            <a:spAutoFit/>
          </a:bodyPr>
          <a:lstStyle/>
          <a:p>
            <a:pPr algn="ctr">
              <a:lnSpc>
                <a:spcPts val="7300"/>
              </a:lnSpc>
            </a:pPr>
            <a:r>
              <a:rPr lang="en-US" sz="5214">
                <a:solidFill>
                  <a:srgbClr val="000000"/>
                </a:solidFill>
                <a:latin typeface="Mali"/>
                <a:ea typeface="Mali"/>
                <a:cs typeface="Mali"/>
                <a:sym typeface="Mali"/>
              </a:rPr>
              <a:t>(Xuân Quỳnh) </a:t>
            </a:r>
          </a:p>
        </p:txBody>
      </p:sp>
      <p:sp>
        <p:nvSpPr>
          <p:cNvPr name="TextBox 20" id="20"/>
          <p:cNvSpPr txBox="true"/>
          <p:nvPr/>
        </p:nvSpPr>
        <p:spPr>
          <a:xfrm rot="0">
            <a:off x="3671354" y="4057355"/>
            <a:ext cx="10945292" cy="1804868"/>
          </a:xfrm>
          <a:prstGeom prst="rect">
            <a:avLst/>
          </a:prstGeom>
        </p:spPr>
        <p:txBody>
          <a:bodyPr anchor="t" rtlCol="false" tIns="0" lIns="0" bIns="0" rIns="0">
            <a:spAutoFit/>
          </a:bodyPr>
          <a:lstStyle/>
          <a:p>
            <a:pPr algn="ctr">
              <a:lnSpc>
                <a:spcPts val="13348"/>
              </a:lnSpc>
            </a:pPr>
            <a:r>
              <a:rPr lang="en-US" sz="14200" b="true">
                <a:solidFill>
                  <a:srgbClr val="000000"/>
                </a:solidFill>
                <a:latin typeface="Montaser Arabic Bold"/>
                <a:ea typeface="Montaser Arabic Bold"/>
                <a:cs typeface="Montaser Arabic Bold"/>
                <a:sym typeface="Montaser Arabic Bold"/>
              </a:rPr>
              <a:t>SÓNG</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11124" y="-3288885"/>
            <a:ext cx="18910247" cy="8150449"/>
            <a:chOff x="0" y="0"/>
            <a:chExt cx="25213663" cy="10867265"/>
          </a:xfrm>
        </p:grpSpPr>
        <p:sp>
          <p:nvSpPr>
            <p:cNvPr name="Freeform 4" id="4"/>
            <p:cNvSpPr/>
            <p:nvPr/>
          </p:nvSpPr>
          <p:spPr>
            <a:xfrm flipH="false" flipV="false" rot="0">
              <a:off x="0" y="0"/>
              <a:ext cx="25213663" cy="6271899"/>
            </a:xfrm>
            <a:custGeom>
              <a:avLst/>
              <a:gdLst/>
              <a:ahLst/>
              <a:cxnLst/>
              <a:rect r="r" b="b" t="t" l="l"/>
              <a:pathLst>
                <a:path h="6271899" w="25213663">
                  <a:moveTo>
                    <a:pt x="0" y="0"/>
                  </a:moveTo>
                  <a:lnTo>
                    <a:pt x="25213663" y="0"/>
                  </a:lnTo>
                  <a:lnTo>
                    <a:pt x="25213663" y="6271899"/>
                  </a:lnTo>
                  <a:lnTo>
                    <a:pt x="0" y="62718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4595366"/>
              <a:ext cx="25213663" cy="6271899"/>
            </a:xfrm>
            <a:custGeom>
              <a:avLst/>
              <a:gdLst/>
              <a:ahLst/>
              <a:cxnLst/>
              <a:rect r="r" b="b" t="t" l="l"/>
              <a:pathLst>
                <a:path h="6271899" w="25213663">
                  <a:moveTo>
                    <a:pt x="0" y="0"/>
                  </a:moveTo>
                  <a:lnTo>
                    <a:pt x="25213663" y="0"/>
                  </a:lnTo>
                  <a:lnTo>
                    <a:pt x="25213663" y="6271899"/>
                  </a:lnTo>
                  <a:lnTo>
                    <a:pt x="0" y="62718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6" id="6"/>
          <p:cNvSpPr/>
          <p:nvPr/>
        </p:nvSpPr>
        <p:spPr>
          <a:xfrm flipH="false" flipV="false" rot="0">
            <a:off x="1156740" y="4861564"/>
            <a:ext cx="4858243" cy="5002052"/>
          </a:xfrm>
          <a:custGeom>
            <a:avLst/>
            <a:gdLst/>
            <a:ahLst/>
            <a:cxnLst/>
            <a:rect r="r" b="b" t="t" l="l"/>
            <a:pathLst>
              <a:path h="5002052" w="4858243">
                <a:moveTo>
                  <a:pt x="0" y="0"/>
                </a:moveTo>
                <a:lnTo>
                  <a:pt x="4858244" y="0"/>
                </a:lnTo>
                <a:lnTo>
                  <a:pt x="4858244" y="5002052"/>
                </a:lnTo>
                <a:lnTo>
                  <a:pt x="0" y="5002052"/>
                </a:lnTo>
                <a:lnTo>
                  <a:pt x="0" y="0"/>
                </a:lnTo>
                <a:close/>
              </a:path>
            </a:pathLst>
          </a:custGeom>
          <a:blipFill>
            <a:blip r:embed="rId5"/>
            <a:stretch>
              <a:fillRect l="0" t="0" r="0" b="0"/>
            </a:stretch>
          </a:blipFill>
        </p:spPr>
      </p:sp>
      <p:sp>
        <p:nvSpPr>
          <p:cNvPr name="Freeform 7" id="7"/>
          <p:cNvSpPr/>
          <p:nvPr/>
        </p:nvSpPr>
        <p:spPr>
          <a:xfrm flipH="true" flipV="true" rot="0">
            <a:off x="6766900" y="4861564"/>
            <a:ext cx="4858243" cy="5002052"/>
          </a:xfrm>
          <a:custGeom>
            <a:avLst/>
            <a:gdLst/>
            <a:ahLst/>
            <a:cxnLst/>
            <a:rect r="r" b="b" t="t" l="l"/>
            <a:pathLst>
              <a:path h="5002052" w="4858243">
                <a:moveTo>
                  <a:pt x="4858243" y="5002052"/>
                </a:moveTo>
                <a:lnTo>
                  <a:pt x="0" y="5002052"/>
                </a:lnTo>
                <a:lnTo>
                  <a:pt x="0" y="0"/>
                </a:lnTo>
                <a:lnTo>
                  <a:pt x="4858243" y="0"/>
                </a:lnTo>
                <a:lnTo>
                  <a:pt x="4858243" y="5002052"/>
                </a:lnTo>
                <a:close/>
              </a:path>
            </a:pathLst>
          </a:custGeom>
          <a:blipFill>
            <a:blip r:embed="rId5"/>
            <a:stretch>
              <a:fillRect l="0" t="0" r="0" b="0"/>
            </a:stretch>
          </a:blipFill>
        </p:spPr>
      </p:sp>
      <p:sp>
        <p:nvSpPr>
          <p:cNvPr name="Freeform 8" id="8"/>
          <p:cNvSpPr/>
          <p:nvPr/>
        </p:nvSpPr>
        <p:spPr>
          <a:xfrm flipH="true" flipV="false" rot="0">
            <a:off x="12273016" y="4861564"/>
            <a:ext cx="4858243" cy="5002052"/>
          </a:xfrm>
          <a:custGeom>
            <a:avLst/>
            <a:gdLst/>
            <a:ahLst/>
            <a:cxnLst/>
            <a:rect r="r" b="b" t="t" l="l"/>
            <a:pathLst>
              <a:path h="5002052" w="4858243">
                <a:moveTo>
                  <a:pt x="4858244" y="0"/>
                </a:moveTo>
                <a:lnTo>
                  <a:pt x="0" y="0"/>
                </a:lnTo>
                <a:lnTo>
                  <a:pt x="0" y="5002052"/>
                </a:lnTo>
                <a:lnTo>
                  <a:pt x="4858244" y="5002052"/>
                </a:lnTo>
                <a:lnTo>
                  <a:pt x="4858244" y="0"/>
                </a:lnTo>
                <a:close/>
              </a:path>
            </a:pathLst>
          </a:custGeom>
          <a:blipFill>
            <a:blip r:embed="rId5"/>
            <a:stretch>
              <a:fillRect l="0" t="0" r="0" b="0"/>
            </a:stretch>
          </a:blipFill>
        </p:spPr>
      </p:sp>
      <p:sp>
        <p:nvSpPr>
          <p:cNvPr name="Freeform 9" id="9"/>
          <p:cNvSpPr/>
          <p:nvPr/>
        </p:nvSpPr>
        <p:spPr>
          <a:xfrm flipH="false" flipV="false" rot="0">
            <a:off x="14698203" y="-995805"/>
            <a:ext cx="4866113" cy="4811369"/>
          </a:xfrm>
          <a:custGeom>
            <a:avLst/>
            <a:gdLst/>
            <a:ahLst/>
            <a:cxnLst/>
            <a:rect r="r" b="b" t="t" l="l"/>
            <a:pathLst>
              <a:path h="4811369" w="4866113">
                <a:moveTo>
                  <a:pt x="0" y="0"/>
                </a:moveTo>
                <a:lnTo>
                  <a:pt x="4866113" y="0"/>
                </a:lnTo>
                <a:lnTo>
                  <a:pt x="4866113" y="4811369"/>
                </a:lnTo>
                <a:lnTo>
                  <a:pt x="0" y="4811369"/>
                </a:lnTo>
                <a:lnTo>
                  <a:pt x="0" y="0"/>
                </a:lnTo>
                <a:close/>
              </a:path>
            </a:pathLst>
          </a:custGeom>
          <a:blipFill>
            <a:blip r:embed="rId6"/>
            <a:stretch>
              <a:fillRect l="0" t="0" r="0" b="0"/>
            </a:stretch>
          </a:blipFill>
        </p:spPr>
      </p:sp>
      <p:sp>
        <p:nvSpPr>
          <p:cNvPr name="Freeform 10" id="10"/>
          <p:cNvSpPr/>
          <p:nvPr/>
        </p:nvSpPr>
        <p:spPr>
          <a:xfrm flipH="true" flipV="false" rot="1216672">
            <a:off x="15908494" y="7340144"/>
            <a:ext cx="2701612" cy="4085614"/>
          </a:xfrm>
          <a:custGeom>
            <a:avLst/>
            <a:gdLst/>
            <a:ahLst/>
            <a:cxnLst/>
            <a:rect r="r" b="b" t="t" l="l"/>
            <a:pathLst>
              <a:path h="4085614" w="2701612">
                <a:moveTo>
                  <a:pt x="2701612" y="0"/>
                </a:moveTo>
                <a:lnTo>
                  <a:pt x="0" y="0"/>
                </a:lnTo>
                <a:lnTo>
                  <a:pt x="0" y="4085614"/>
                </a:lnTo>
                <a:lnTo>
                  <a:pt x="2701612" y="4085614"/>
                </a:lnTo>
                <a:lnTo>
                  <a:pt x="2701612" y="0"/>
                </a:lnTo>
                <a:close/>
              </a:path>
            </a:pathLst>
          </a:custGeom>
          <a:blipFill>
            <a:blip r:embed="rId7"/>
            <a:stretch>
              <a:fillRect l="0" t="0" r="0" b="0"/>
            </a:stretch>
          </a:blipFill>
        </p:spPr>
      </p:sp>
      <p:sp>
        <p:nvSpPr>
          <p:cNvPr name="Freeform 11" id="11"/>
          <p:cNvSpPr/>
          <p:nvPr/>
        </p:nvSpPr>
        <p:spPr>
          <a:xfrm flipH="true" flipV="false" rot="-5010567">
            <a:off x="243664" y="3011976"/>
            <a:ext cx="2312974" cy="2701284"/>
          </a:xfrm>
          <a:custGeom>
            <a:avLst/>
            <a:gdLst/>
            <a:ahLst/>
            <a:cxnLst/>
            <a:rect r="r" b="b" t="t" l="l"/>
            <a:pathLst>
              <a:path h="2701284" w="2312974">
                <a:moveTo>
                  <a:pt x="2312974" y="0"/>
                </a:moveTo>
                <a:lnTo>
                  <a:pt x="0" y="0"/>
                </a:lnTo>
                <a:lnTo>
                  <a:pt x="0" y="2701284"/>
                </a:lnTo>
                <a:lnTo>
                  <a:pt x="2312974" y="2701284"/>
                </a:lnTo>
                <a:lnTo>
                  <a:pt x="2312974" y="0"/>
                </a:lnTo>
                <a:close/>
              </a:path>
            </a:pathLst>
          </a:custGeom>
          <a:blipFill>
            <a:blip r:embed="rId8"/>
            <a:stretch>
              <a:fillRect l="0" t="0" r="0" b="0"/>
            </a:stretch>
          </a:blipFill>
        </p:spPr>
      </p:sp>
      <p:sp>
        <p:nvSpPr>
          <p:cNvPr name="Freeform 12" id="12"/>
          <p:cNvSpPr/>
          <p:nvPr/>
        </p:nvSpPr>
        <p:spPr>
          <a:xfrm flipH="true" flipV="false" rot="3290637">
            <a:off x="3007618" y="3762710"/>
            <a:ext cx="1156487" cy="1350642"/>
          </a:xfrm>
          <a:custGeom>
            <a:avLst/>
            <a:gdLst/>
            <a:ahLst/>
            <a:cxnLst/>
            <a:rect r="r" b="b" t="t" l="l"/>
            <a:pathLst>
              <a:path h="1350642" w="1156487">
                <a:moveTo>
                  <a:pt x="1156488" y="0"/>
                </a:moveTo>
                <a:lnTo>
                  <a:pt x="0" y="0"/>
                </a:lnTo>
                <a:lnTo>
                  <a:pt x="0" y="1350642"/>
                </a:lnTo>
                <a:lnTo>
                  <a:pt x="1156488" y="1350642"/>
                </a:lnTo>
                <a:lnTo>
                  <a:pt x="1156488" y="0"/>
                </a:lnTo>
                <a:close/>
              </a:path>
            </a:pathLst>
          </a:custGeom>
          <a:blipFill>
            <a:blip r:embed="rId8"/>
            <a:stretch>
              <a:fillRect l="0" t="0" r="0" b="0"/>
            </a:stretch>
          </a:blipFill>
        </p:spPr>
      </p:sp>
      <p:sp>
        <p:nvSpPr>
          <p:cNvPr name="Freeform 13" id="13"/>
          <p:cNvSpPr/>
          <p:nvPr/>
        </p:nvSpPr>
        <p:spPr>
          <a:xfrm flipH="false" flipV="false" rot="5047360">
            <a:off x="2013426" y="-2392140"/>
            <a:ext cx="1374692" cy="6356958"/>
          </a:xfrm>
          <a:custGeom>
            <a:avLst/>
            <a:gdLst/>
            <a:ahLst/>
            <a:cxnLst/>
            <a:rect r="r" b="b" t="t" l="l"/>
            <a:pathLst>
              <a:path h="6356958" w="1374692">
                <a:moveTo>
                  <a:pt x="0" y="0"/>
                </a:moveTo>
                <a:lnTo>
                  <a:pt x="1374693" y="0"/>
                </a:lnTo>
                <a:lnTo>
                  <a:pt x="1374693" y="6356959"/>
                </a:lnTo>
                <a:lnTo>
                  <a:pt x="0" y="6356959"/>
                </a:lnTo>
                <a:lnTo>
                  <a:pt x="0" y="0"/>
                </a:lnTo>
                <a:close/>
              </a:path>
            </a:pathLst>
          </a:custGeom>
          <a:blipFill>
            <a:blip r:embed="rId9"/>
            <a:stretch>
              <a:fillRect l="0" t="0" r="0" b="0"/>
            </a:stretch>
          </a:blipFill>
        </p:spPr>
      </p:sp>
      <p:sp>
        <p:nvSpPr>
          <p:cNvPr name="Freeform 14" id="14"/>
          <p:cNvSpPr/>
          <p:nvPr/>
        </p:nvSpPr>
        <p:spPr>
          <a:xfrm flipH="false" flipV="false" rot="0">
            <a:off x="12840484" y="-595755"/>
            <a:ext cx="1857719" cy="2005634"/>
          </a:xfrm>
          <a:custGeom>
            <a:avLst/>
            <a:gdLst/>
            <a:ahLst/>
            <a:cxnLst/>
            <a:rect r="r" b="b" t="t" l="l"/>
            <a:pathLst>
              <a:path h="2005634" w="1857719">
                <a:moveTo>
                  <a:pt x="0" y="0"/>
                </a:moveTo>
                <a:lnTo>
                  <a:pt x="1857719" y="0"/>
                </a:lnTo>
                <a:lnTo>
                  <a:pt x="1857719" y="2005634"/>
                </a:lnTo>
                <a:lnTo>
                  <a:pt x="0" y="2005634"/>
                </a:lnTo>
                <a:lnTo>
                  <a:pt x="0" y="0"/>
                </a:lnTo>
                <a:close/>
              </a:path>
            </a:pathLst>
          </a:custGeom>
          <a:blipFill>
            <a:blip r:embed="rId10"/>
            <a:stretch>
              <a:fillRect l="0" t="0" r="0" b="0"/>
            </a:stretch>
          </a:blipFill>
        </p:spPr>
      </p:sp>
      <p:sp>
        <p:nvSpPr>
          <p:cNvPr name="Freeform 15" id="15"/>
          <p:cNvSpPr/>
          <p:nvPr/>
        </p:nvSpPr>
        <p:spPr>
          <a:xfrm flipH="false" flipV="false" rot="-1008197">
            <a:off x="10717546" y="4852170"/>
            <a:ext cx="1030688" cy="1402297"/>
          </a:xfrm>
          <a:custGeom>
            <a:avLst/>
            <a:gdLst/>
            <a:ahLst/>
            <a:cxnLst/>
            <a:rect r="r" b="b" t="t" l="l"/>
            <a:pathLst>
              <a:path h="1402297" w="1030688">
                <a:moveTo>
                  <a:pt x="0" y="0"/>
                </a:moveTo>
                <a:lnTo>
                  <a:pt x="1030688" y="0"/>
                </a:lnTo>
                <a:lnTo>
                  <a:pt x="1030688" y="1402297"/>
                </a:lnTo>
                <a:lnTo>
                  <a:pt x="0" y="1402297"/>
                </a:lnTo>
                <a:lnTo>
                  <a:pt x="0" y="0"/>
                </a:lnTo>
                <a:close/>
              </a:path>
            </a:pathLst>
          </a:custGeom>
          <a:blipFill>
            <a:blip r:embed="rId11"/>
            <a:stretch>
              <a:fillRect l="0" t="0" r="0" b="0"/>
            </a:stretch>
          </a:blipFill>
        </p:spPr>
      </p:sp>
      <p:sp>
        <p:nvSpPr>
          <p:cNvPr name="TextBox 16" id="16"/>
          <p:cNvSpPr txBox="true"/>
          <p:nvPr/>
        </p:nvSpPr>
        <p:spPr>
          <a:xfrm rot="0">
            <a:off x="9978254" y="2031568"/>
            <a:ext cx="4345134" cy="847593"/>
          </a:xfrm>
          <a:prstGeom prst="rect">
            <a:avLst/>
          </a:prstGeom>
        </p:spPr>
        <p:txBody>
          <a:bodyPr anchor="t" rtlCol="false" tIns="0" lIns="0" bIns="0" rIns="0">
            <a:spAutoFit/>
          </a:bodyPr>
          <a:lstStyle/>
          <a:p>
            <a:pPr algn="l">
              <a:lnSpc>
                <a:spcPts val="3359"/>
              </a:lnSpc>
            </a:pPr>
            <a:r>
              <a:rPr lang="en-US" sz="2799">
                <a:solidFill>
                  <a:srgbClr val="000000"/>
                </a:solidFill>
                <a:latin typeface="Public Sans"/>
                <a:ea typeface="Public Sans"/>
                <a:cs typeface="Public Sans"/>
                <a:sym typeface="Public Sans"/>
              </a:rPr>
              <a:t>Sau khi học xong bài thơ “Sóng”, học sinh sẽ:</a:t>
            </a:r>
          </a:p>
        </p:txBody>
      </p:sp>
      <p:sp>
        <p:nvSpPr>
          <p:cNvPr name="TextBox 17" id="17"/>
          <p:cNvSpPr txBox="true"/>
          <p:nvPr/>
        </p:nvSpPr>
        <p:spPr>
          <a:xfrm rot="0">
            <a:off x="765899" y="1803585"/>
            <a:ext cx="8619660" cy="940545"/>
          </a:xfrm>
          <a:prstGeom prst="rect">
            <a:avLst/>
          </a:prstGeom>
        </p:spPr>
        <p:txBody>
          <a:bodyPr anchor="t" rtlCol="false" tIns="0" lIns="0" bIns="0" rIns="0">
            <a:spAutoFit/>
          </a:bodyPr>
          <a:lstStyle/>
          <a:p>
            <a:pPr algn="l">
              <a:lnSpc>
                <a:spcPts val="7237"/>
              </a:lnSpc>
            </a:pPr>
            <a:r>
              <a:rPr lang="en-US" b="true" sz="6827" spc="-150">
                <a:solidFill>
                  <a:srgbClr val="000000"/>
                </a:solidFill>
                <a:latin typeface="Mali Bold"/>
                <a:ea typeface="Mali Bold"/>
                <a:cs typeface="Mali Bold"/>
                <a:sym typeface="Mali Bold"/>
              </a:rPr>
              <a:t>MỤC TIÊU BÀI HỌC</a:t>
            </a:r>
          </a:p>
        </p:txBody>
      </p:sp>
      <p:sp>
        <p:nvSpPr>
          <p:cNvPr name="TextBox 18" id="18"/>
          <p:cNvSpPr txBox="true"/>
          <p:nvPr/>
        </p:nvSpPr>
        <p:spPr>
          <a:xfrm rot="0">
            <a:off x="1196032" y="6591300"/>
            <a:ext cx="4409763" cy="2667000"/>
          </a:xfrm>
          <a:prstGeom prst="rect">
            <a:avLst/>
          </a:prstGeom>
        </p:spPr>
        <p:txBody>
          <a:bodyPr anchor="t" rtlCol="false" tIns="0" lIns="0" bIns="0" rIns="0">
            <a:spAutoFit/>
          </a:bodyPr>
          <a:lstStyle/>
          <a:p>
            <a:pPr algn="l" marL="484075" indent="-242037" lvl="1">
              <a:lnSpc>
                <a:spcPts val="2690"/>
              </a:lnSpc>
              <a:buFont typeface="Arial"/>
              <a:buChar char="•"/>
            </a:pPr>
            <a:r>
              <a:rPr lang="en-US" sz="2242">
                <a:solidFill>
                  <a:srgbClr val="000000"/>
                </a:solidFill>
                <a:latin typeface="Public Sans"/>
                <a:ea typeface="Public Sans"/>
                <a:cs typeface="Public Sans"/>
                <a:sym typeface="Public Sans"/>
              </a:rPr>
              <a:t>Nắm được hoàn cảnh sáng tác, nội dung và nghệ thuật đặc sắc của bài thơ.</a:t>
            </a:r>
          </a:p>
          <a:p>
            <a:pPr algn="l" marL="484075" indent="-242037" lvl="1">
              <a:lnSpc>
                <a:spcPts val="2690"/>
              </a:lnSpc>
              <a:buFont typeface="Arial"/>
              <a:buChar char="•"/>
            </a:pPr>
            <a:r>
              <a:rPr lang="en-US" sz="2242">
                <a:solidFill>
                  <a:srgbClr val="000000"/>
                </a:solidFill>
                <a:latin typeface="Public Sans"/>
                <a:ea typeface="Public Sans"/>
                <a:cs typeface="Public Sans"/>
                <a:sym typeface="Public Sans"/>
              </a:rPr>
              <a:t>Hiểu hình tượng “sóng” song hành cùng “em”, thể hiện tâm hồn và khát vọng của người phụ nữ trong tình yêu.</a:t>
            </a:r>
          </a:p>
          <a:p>
            <a:pPr algn="l">
              <a:lnSpc>
                <a:spcPts val="2690"/>
              </a:lnSpc>
            </a:pPr>
          </a:p>
        </p:txBody>
      </p:sp>
      <p:sp>
        <p:nvSpPr>
          <p:cNvPr name="TextBox 19" id="19"/>
          <p:cNvSpPr txBox="true"/>
          <p:nvPr/>
        </p:nvSpPr>
        <p:spPr>
          <a:xfrm rot="0">
            <a:off x="1968503" y="5692277"/>
            <a:ext cx="2864822" cy="607114"/>
          </a:xfrm>
          <a:prstGeom prst="rect">
            <a:avLst/>
          </a:prstGeom>
        </p:spPr>
        <p:txBody>
          <a:bodyPr anchor="t" rtlCol="false" tIns="0" lIns="0" bIns="0" rIns="0">
            <a:spAutoFit/>
          </a:bodyPr>
          <a:lstStyle/>
          <a:p>
            <a:pPr algn="ctr">
              <a:lnSpc>
                <a:spcPts val="4862"/>
              </a:lnSpc>
            </a:pPr>
            <a:r>
              <a:rPr lang="en-US" sz="3472" b="true">
                <a:solidFill>
                  <a:srgbClr val="000000"/>
                </a:solidFill>
                <a:latin typeface="Public Sans Bold"/>
                <a:ea typeface="Public Sans Bold"/>
                <a:cs typeface="Public Sans Bold"/>
                <a:sym typeface="Public Sans Bold"/>
              </a:rPr>
              <a:t> 1. Kiến thức</a:t>
            </a:r>
          </a:p>
        </p:txBody>
      </p:sp>
      <p:sp>
        <p:nvSpPr>
          <p:cNvPr name="TextBox 20" id="20"/>
          <p:cNvSpPr txBox="true"/>
          <p:nvPr/>
        </p:nvSpPr>
        <p:spPr>
          <a:xfrm rot="0">
            <a:off x="7214427" y="5692277"/>
            <a:ext cx="3859146" cy="607187"/>
          </a:xfrm>
          <a:prstGeom prst="rect">
            <a:avLst/>
          </a:prstGeom>
        </p:spPr>
        <p:txBody>
          <a:bodyPr anchor="t" rtlCol="false" tIns="0" lIns="0" bIns="0" rIns="0">
            <a:spAutoFit/>
          </a:bodyPr>
          <a:lstStyle/>
          <a:p>
            <a:pPr algn="ctr">
              <a:lnSpc>
                <a:spcPts val="4858"/>
              </a:lnSpc>
            </a:pPr>
            <a:r>
              <a:rPr lang="en-US" sz="3470" b="true">
                <a:solidFill>
                  <a:srgbClr val="000000"/>
                </a:solidFill>
                <a:latin typeface="Public Sans Bold"/>
                <a:ea typeface="Public Sans Bold"/>
                <a:cs typeface="Public Sans Bold"/>
                <a:sym typeface="Public Sans Bold"/>
              </a:rPr>
              <a:t>2. Kỹ năng</a:t>
            </a:r>
          </a:p>
        </p:txBody>
      </p:sp>
      <p:sp>
        <p:nvSpPr>
          <p:cNvPr name="TextBox 21" id="21"/>
          <p:cNvSpPr txBox="true"/>
          <p:nvPr/>
        </p:nvSpPr>
        <p:spPr>
          <a:xfrm rot="0">
            <a:off x="13006688" y="5692277"/>
            <a:ext cx="3390900" cy="607187"/>
          </a:xfrm>
          <a:prstGeom prst="rect">
            <a:avLst/>
          </a:prstGeom>
        </p:spPr>
        <p:txBody>
          <a:bodyPr anchor="t" rtlCol="false" tIns="0" lIns="0" bIns="0" rIns="0">
            <a:spAutoFit/>
          </a:bodyPr>
          <a:lstStyle/>
          <a:p>
            <a:pPr algn="ctr">
              <a:lnSpc>
                <a:spcPts val="4858"/>
              </a:lnSpc>
            </a:pPr>
            <a:r>
              <a:rPr lang="en-US" sz="3470" b="true">
                <a:solidFill>
                  <a:srgbClr val="000000"/>
                </a:solidFill>
                <a:latin typeface="Public Sans Bold"/>
                <a:ea typeface="Public Sans Bold"/>
                <a:cs typeface="Public Sans Bold"/>
                <a:sym typeface="Public Sans Bold"/>
              </a:rPr>
              <a:t>3. Thái độ </a:t>
            </a:r>
          </a:p>
        </p:txBody>
      </p:sp>
      <p:sp>
        <p:nvSpPr>
          <p:cNvPr name="TextBox 22" id="22"/>
          <p:cNvSpPr txBox="true"/>
          <p:nvPr/>
        </p:nvSpPr>
        <p:spPr>
          <a:xfrm rot="0">
            <a:off x="6939118" y="6591300"/>
            <a:ext cx="4409763" cy="2667000"/>
          </a:xfrm>
          <a:prstGeom prst="rect">
            <a:avLst/>
          </a:prstGeom>
        </p:spPr>
        <p:txBody>
          <a:bodyPr anchor="t" rtlCol="false" tIns="0" lIns="0" bIns="0" rIns="0">
            <a:spAutoFit/>
          </a:bodyPr>
          <a:lstStyle/>
          <a:p>
            <a:pPr algn="l" marL="484075" indent="-242037" lvl="1">
              <a:lnSpc>
                <a:spcPts val="2690"/>
              </a:lnSpc>
              <a:buFont typeface="Arial"/>
              <a:buChar char="•"/>
            </a:pPr>
            <a:r>
              <a:rPr lang="en-US" sz="2242">
                <a:solidFill>
                  <a:srgbClr val="000000"/>
                </a:solidFill>
                <a:latin typeface="Public Sans"/>
                <a:ea typeface="Public Sans"/>
                <a:cs typeface="Public Sans"/>
                <a:sym typeface="Public Sans"/>
              </a:rPr>
              <a:t>Đọc hiểu văn bản trữ tình: phân tích, cảm thụ thơ, nhận diện bút pháp và ngôn ngữ biểu đạt.</a:t>
            </a:r>
          </a:p>
          <a:p>
            <a:pPr algn="l" marL="484075" indent="-242037" lvl="1">
              <a:lnSpc>
                <a:spcPts val="2690"/>
              </a:lnSpc>
              <a:buFont typeface="Arial"/>
              <a:buChar char="•"/>
            </a:pPr>
            <a:r>
              <a:rPr lang="en-US" sz="2242">
                <a:solidFill>
                  <a:srgbClr val="000000"/>
                </a:solidFill>
                <a:latin typeface="Public Sans"/>
                <a:ea typeface="Public Sans"/>
                <a:cs typeface="Public Sans"/>
                <a:sym typeface="Public Sans"/>
              </a:rPr>
              <a:t>Tr</a:t>
            </a:r>
            <a:r>
              <a:rPr lang="en-US" sz="2242">
                <a:solidFill>
                  <a:srgbClr val="000000"/>
                </a:solidFill>
                <a:latin typeface="Public Sans"/>
                <a:ea typeface="Public Sans"/>
                <a:cs typeface="Public Sans"/>
                <a:sym typeface="Public Sans"/>
              </a:rPr>
              <a:t>ình bày suy nghĩ một cách logic, mạch lạc về chủ đề tình yêu trong thơ Xuân Quỳnh.</a:t>
            </a:r>
          </a:p>
          <a:p>
            <a:pPr algn="l">
              <a:lnSpc>
                <a:spcPts val="2690"/>
              </a:lnSpc>
            </a:pPr>
          </a:p>
        </p:txBody>
      </p:sp>
      <p:sp>
        <p:nvSpPr>
          <p:cNvPr name="TextBox 23" id="23"/>
          <p:cNvSpPr txBox="true"/>
          <p:nvPr/>
        </p:nvSpPr>
        <p:spPr>
          <a:xfrm rot="0">
            <a:off x="12549068" y="6591300"/>
            <a:ext cx="4409763" cy="2000250"/>
          </a:xfrm>
          <a:prstGeom prst="rect">
            <a:avLst/>
          </a:prstGeom>
        </p:spPr>
        <p:txBody>
          <a:bodyPr anchor="t" rtlCol="false" tIns="0" lIns="0" bIns="0" rIns="0">
            <a:spAutoFit/>
          </a:bodyPr>
          <a:lstStyle/>
          <a:p>
            <a:pPr algn="l" marL="484075" indent="-242037" lvl="1">
              <a:lnSpc>
                <a:spcPts val="2690"/>
              </a:lnSpc>
              <a:buFont typeface="Arial"/>
              <a:buChar char="•"/>
            </a:pPr>
            <a:r>
              <a:rPr lang="en-US" sz="2242">
                <a:solidFill>
                  <a:srgbClr val="000000"/>
                </a:solidFill>
                <a:latin typeface="Public Sans"/>
                <a:ea typeface="Public Sans"/>
                <a:cs typeface="Public Sans"/>
                <a:sym typeface="Public Sans"/>
              </a:rPr>
              <a:t>Trân trọng vẻ đẹp của tình yêu chân thành, mãnh liệt.</a:t>
            </a:r>
          </a:p>
          <a:p>
            <a:pPr algn="l" marL="484075" indent="-242037" lvl="1">
              <a:lnSpc>
                <a:spcPts val="2690"/>
              </a:lnSpc>
              <a:buFont typeface="Arial"/>
              <a:buChar char="•"/>
            </a:pPr>
            <a:r>
              <a:rPr lang="en-US" sz="2242">
                <a:solidFill>
                  <a:srgbClr val="000000"/>
                </a:solidFill>
                <a:latin typeface="Public Sans"/>
                <a:ea typeface="Public Sans"/>
                <a:cs typeface="Public Sans"/>
                <a:sym typeface="Public Sans"/>
              </a:rPr>
              <a:t>Có </a:t>
            </a:r>
            <a:r>
              <a:rPr lang="en-US" sz="2242">
                <a:solidFill>
                  <a:srgbClr val="000000"/>
                </a:solidFill>
                <a:latin typeface="Public Sans"/>
                <a:ea typeface="Public Sans"/>
                <a:cs typeface="Public Sans"/>
                <a:sym typeface="Public Sans"/>
              </a:rPr>
              <a:t>nhận thức sâu hơn về giá trị nhân văn trong tình cảm lứa đôi.</a:t>
            </a:r>
          </a:p>
          <a:p>
            <a:pPr algn="l">
              <a:lnSpc>
                <a:spcPts val="269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768088">
            <a:off x="11719496" y="-1573526"/>
            <a:ext cx="7509392" cy="5876099"/>
          </a:xfrm>
          <a:custGeom>
            <a:avLst/>
            <a:gdLst/>
            <a:ahLst/>
            <a:cxnLst/>
            <a:rect r="r" b="b" t="t" l="l"/>
            <a:pathLst>
              <a:path h="5876099" w="7509392">
                <a:moveTo>
                  <a:pt x="0" y="0"/>
                </a:moveTo>
                <a:lnTo>
                  <a:pt x="7509391" y="0"/>
                </a:lnTo>
                <a:lnTo>
                  <a:pt x="7509391" y="5876099"/>
                </a:lnTo>
                <a:lnTo>
                  <a:pt x="0" y="5876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67799" y="4785351"/>
            <a:ext cx="19623599" cy="4881370"/>
          </a:xfrm>
          <a:custGeom>
            <a:avLst/>
            <a:gdLst/>
            <a:ahLst/>
            <a:cxnLst/>
            <a:rect r="r" b="b" t="t" l="l"/>
            <a:pathLst>
              <a:path h="4881370" w="19623599">
                <a:moveTo>
                  <a:pt x="0" y="0"/>
                </a:moveTo>
                <a:lnTo>
                  <a:pt x="19623598" y="0"/>
                </a:lnTo>
                <a:lnTo>
                  <a:pt x="19623598" y="4881370"/>
                </a:lnTo>
                <a:lnTo>
                  <a:pt x="0" y="48813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111780" y="1028700"/>
            <a:ext cx="10064440" cy="3417716"/>
          </a:xfrm>
          <a:custGeom>
            <a:avLst/>
            <a:gdLst/>
            <a:ahLst/>
            <a:cxnLst/>
            <a:rect r="r" b="b" t="t" l="l"/>
            <a:pathLst>
              <a:path h="3417716" w="10064440">
                <a:moveTo>
                  <a:pt x="0" y="0"/>
                </a:moveTo>
                <a:lnTo>
                  <a:pt x="10064440" y="0"/>
                </a:lnTo>
                <a:lnTo>
                  <a:pt x="10064440" y="3417716"/>
                </a:lnTo>
                <a:lnTo>
                  <a:pt x="0" y="3417716"/>
                </a:lnTo>
                <a:lnTo>
                  <a:pt x="0" y="0"/>
                </a:lnTo>
                <a:close/>
              </a:path>
            </a:pathLst>
          </a:custGeom>
          <a:blipFill>
            <a:blip r:embed="rId7"/>
            <a:stretch>
              <a:fillRect l="0" t="0" r="0" b="0"/>
            </a:stretch>
          </a:blipFill>
        </p:spPr>
      </p:sp>
      <p:sp>
        <p:nvSpPr>
          <p:cNvPr name="TextBox 6" id="6"/>
          <p:cNvSpPr txBox="true"/>
          <p:nvPr/>
        </p:nvSpPr>
        <p:spPr>
          <a:xfrm rot="0">
            <a:off x="3172200" y="5968736"/>
            <a:ext cx="12015499" cy="2514600"/>
          </a:xfrm>
          <a:prstGeom prst="rect">
            <a:avLst/>
          </a:prstGeom>
        </p:spPr>
        <p:txBody>
          <a:bodyPr anchor="t" rtlCol="false" tIns="0" lIns="0" bIns="0" rIns="0">
            <a:spAutoFit/>
          </a:bodyPr>
          <a:lstStyle/>
          <a:p>
            <a:pPr algn="just">
              <a:lnSpc>
                <a:spcPts val="3359"/>
              </a:lnSpc>
            </a:pPr>
            <a:r>
              <a:rPr lang="en-US" sz="2799">
                <a:solidFill>
                  <a:srgbClr val="000000"/>
                </a:solidFill>
                <a:latin typeface="DM Sans"/>
                <a:ea typeface="DM Sans"/>
                <a:cs typeface="DM Sans"/>
                <a:sym typeface="DM Sans"/>
              </a:rPr>
              <a:t>Xuân Quỳnh (1942 – 1988)</a:t>
            </a:r>
          </a:p>
          <a:p>
            <a:pPr algn="just" marL="604519" indent="-302260" lvl="1">
              <a:lnSpc>
                <a:spcPts val="3359"/>
              </a:lnSpc>
              <a:buFont typeface="Arial"/>
              <a:buChar char="•"/>
            </a:pPr>
            <a:r>
              <a:rPr lang="en-US" sz="2799">
                <a:solidFill>
                  <a:srgbClr val="000000"/>
                </a:solidFill>
                <a:latin typeface="DM Sans"/>
                <a:ea typeface="DM Sans"/>
                <a:cs typeface="DM Sans"/>
                <a:sym typeface="DM Sans"/>
              </a:rPr>
              <a:t>Là một trong những gương mặt tiêu biểu của thơ ca Việt Nam sau 1975.</a:t>
            </a:r>
          </a:p>
          <a:p>
            <a:pPr algn="just" marL="604519" indent="-302260" lvl="1">
              <a:lnSpc>
                <a:spcPts val="3359"/>
              </a:lnSpc>
              <a:buFont typeface="Arial"/>
              <a:buChar char="•"/>
            </a:pPr>
            <a:r>
              <a:rPr lang="en-US" sz="2799">
                <a:solidFill>
                  <a:srgbClr val="000000"/>
                </a:solidFill>
                <a:latin typeface="DM Sans"/>
                <a:ea typeface="DM Sans"/>
                <a:cs typeface="DM Sans"/>
                <a:sym typeface="DM Sans"/>
              </a:rPr>
              <a:t>Thơ giàu cảm xúc, giọng điệu hồn nhiên, tha thiết, thể hiện khát vọng hạnh phúc đời thường.</a:t>
            </a:r>
          </a:p>
          <a:p>
            <a:pPr algn="just">
              <a:lnSpc>
                <a:spcPts val="3359"/>
              </a:lnSpc>
            </a:pPr>
          </a:p>
        </p:txBody>
      </p:sp>
      <p:sp>
        <p:nvSpPr>
          <p:cNvPr name="Freeform 7" id="7"/>
          <p:cNvSpPr/>
          <p:nvPr/>
        </p:nvSpPr>
        <p:spPr>
          <a:xfrm flipH="false" flipV="false" rot="3324844">
            <a:off x="-3390098" y="5931452"/>
            <a:ext cx="7509392" cy="5876099"/>
          </a:xfrm>
          <a:custGeom>
            <a:avLst/>
            <a:gdLst/>
            <a:ahLst/>
            <a:cxnLst/>
            <a:rect r="r" b="b" t="t" l="l"/>
            <a:pathLst>
              <a:path h="5876099" w="7509392">
                <a:moveTo>
                  <a:pt x="0" y="0"/>
                </a:moveTo>
                <a:lnTo>
                  <a:pt x="7509391" y="0"/>
                </a:lnTo>
                <a:lnTo>
                  <a:pt x="7509391" y="5876099"/>
                </a:lnTo>
                <a:lnTo>
                  <a:pt x="0" y="5876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3463488" y="2580548"/>
            <a:ext cx="3448421" cy="344842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6799" r="0" b="-16799"/>
              </a:stretch>
            </a:blipFill>
          </p:spPr>
        </p:sp>
      </p:grpSp>
      <p:sp>
        <p:nvSpPr>
          <p:cNvPr name="Freeform 10" id="10"/>
          <p:cNvSpPr/>
          <p:nvPr/>
        </p:nvSpPr>
        <p:spPr>
          <a:xfrm flipH="false" flipV="false" rot="1145026">
            <a:off x="-176338" y="-78440"/>
            <a:ext cx="2816197" cy="5806591"/>
          </a:xfrm>
          <a:custGeom>
            <a:avLst/>
            <a:gdLst/>
            <a:ahLst/>
            <a:cxnLst/>
            <a:rect r="r" b="b" t="t" l="l"/>
            <a:pathLst>
              <a:path h="5806591" w="2816197">
                <a:moveTo>
                  <a:pt x="0" y="0"/>
                </a:moveTo>
                <a:lnTo>
                  <a:pt x="2816197" y="0"/>
                </a:lnTo>
                <a:lnTo>
                  <a:pt x="2816197" y="5806591"/>
                </a:lnTo>
                <a:lnTo>
                  <a:pt x="0" y="5806591"/>
                </a:lnTo>
                <a:lnTo>
                  <a:pt x="0" y="0"/>
                </a:lnTo>
                <a:close/>
              </a:path>
            </a:pathLst>
          </a:custGeom>
          <a:blipFill>
            <a:blip r:embed="rId9"/>
            <a:stretch>
              <a:fillRect l="0" t="0" r="0" b="0"/>
            </a:stretch>
          </a:blipFill>
        </p:spPr>
      </p:sp>
      <p:sp>
        <p:nvSpPr>
          <p:cNvPr name="Freeform 11" id="11"/>
          <p:cNvSpPr/>
          <p:nvPr/>
        </p:nvSpPr>
        <p:spPr>
          <a:xfrm flipH="false" flipV="false" rot="607625">
            <a:off x="-363476" y="-115346"/>
            <a:ext cx="1547191" cy="3190084"/>
          </a:xfrm>
          <a:custGeom>
            <a:avLst/>
            <a:gdLst/>
            <a:ahLst/>
            <a:cxnLst/>
            <a:rect r="r" b="b" t="t" l="l"/>
            <a:pathLst>
              <a:path h="3190084" w="1547191">
                <a:moveTo>
                  <a:pt x="0" y="0"/>
                </a:moveTo>
                <a:lnTo>
                  <a:pt x="1547191" y="0"/>
                </a:lnTo>
                <a:lnTo>
                  <a:pt x="1547191" y="3190084"/>
                </a:lnTo>
                <a:lnTo>
                  <a:pt x="0" y="3190084"/>
                </a:lnTo>
                <a:lnTo>
                  <a:pt x="0" y="0"/>
                </a:lnTo>
                <a:close/>
              </a:path>
            </a:pathLst>
          </a:custGeom>
          <a:blipFill>
            <a:blip r:embed="rId9"/>
            <a:stretch>
              <a:fillRect l="0" t="0" r="0" b="0"/>
            </a:stretch>
          </a:blipFill>
        </p:spPr>
      </p:sp>
      <p:sp>
        <p:nvSpPr>
          <p:cNvPr name="Freeform 12" id="12"/>
          <p:cNvSpPr/>
          <p:nvPr/>
        </p:nvSpPr>
        <p:spPr>
          <a:xfrm flipH="false" flipV="false" rot="-1986665">
            <a:off x="15490488" y="-812464"/>
            <a:ext cx="3581063" cy="3682327"/>
          </a:xfrm>
          <a:custGeom>
            <a:avLst/>
            <a:gdLst/>
            <a:ahLst/>
            <a:cxnLst/>
            <a:rect r="r" b="b" t="t" l="l"/>
            <a:pathLst>
              <a:path h="3682327" w="3581063">
                <a:moveTo>
                  <a:pt x="0" y="0"/>
                </a:moveTo>
                <a:lnTo>
                  <a:pt x="3581063" y="0"/>
                </a:lnTo>
                <a:lnTo>
                  <a:pt x="3581063" y="3682328"/>
                </a:lnTo>
                <a:lnTo>
                  <a:pt x="0" y="3682328"/>
                </a:lnTo>
                <a:lnTo>
                  <a:pt x="0" y="0"/>
                </a:lnTo>
                <a:close/>
              </a:path>
            </a:pathLst>
          </a:custGeom>
          <a:blipFill>
            <a:blip r:embed="rId10"/>
            <a:stretch>
              <a:fillRect l="0" t="0" r="0" b="0"/>
            </a:stretch>
          </a:blipFill>
        </p:spPr>
      </p:sp>
      <p:sp>
        <p:nvSpPr>
          <p:cNvPr name="Freeform 13" id="13"/>
          <p:cNvSpPr/>
          <p:nvPr/>
        </p:nvSpPr>
        <p:spPr>
          <a:xfrm flipH="false" flipV="false" rot="-86835">
            <a:off x="12686080" y="705025"/>
            <a:ext cx="2073079" cy="1318997"/>
          </a:xfrm>
          <a:custGeom>
            <a:avLst/>
            <a:gdLst/>
            <a:ahLst/>
            <a:cxnLst/>
            <a:rect r="r" b="b" t="t" l="l"/>
            <a:pathLst>
              <a:path h="1318997" w="2073079">
                <a:moveTo>
                  <a:pt x="0" y="0"/>
                </a:moveTo>
                <a:lnTo>
                  <a:pt x="2073079" y="0"/>
                </a:lnTo>
                <a:lnTo>
                  <a:pt x="2073079" y="1318997"/>
                </a:lnTo>
                <a:lnTo>
                  <a:pt x="0" y="1318997"/>
                </a:lnTo>
                <a:lnTo>
                  <a:pt x="0" y="0"/>
                </a:lnTo>
                <a:close/>
              </a:path>
            </a:pathLst>
          </a:custGeom>
          <a:blipFill>
            <a:blip r:embed="rId11"/>
            <a:stretch>
              <a:fillRect l="0" t="0" r="0" b="0"/>
            </a:stretch>
          </a:blipFill>
        </p:spPr>
      </p:sp>
      <p:sp>
        <p:nvSpPr>
          <p:cNvPr name="Freeform 14" id="14"/>
          <p:cNvSpPr/>
          <p:nvPr/>
        </p:nvSpPr>
        <p:spPr>
          <a:xfrm flipH="false" flipV="false" rot="1311905">
            <a:off x="15654624" y="6287790"/>
            <a:ext cx="2514571" cy="4147746"/>
          </a:xfrm>
          <a:custGeom>
            <a:avLst/>
            <a:gdLst/>
            <a:ahLst/>
            <a:cxnLst/>
            <a:rect r="r" b="b" t="t" l="l"/>
            <a:pathLst>
              <a:path h="4147746" w="2514571">
                <a:moveTo>
                  <a:pt x="0" y="0"/>
                </a:moveTo>
                <a:lnTo>
                  <a:pt x="2514570" y="0"/>
                </a:lnTo>
                <a:lnTo>
                  <a:pt x="2514570" y="4147745"/>
                </a:lnTo>
                <a:lnTo>
                  <a:pt x="0" y="4147745"/>
                </a:lnTo>
                <a:lnTo>
                  <a:pt x="0" y="0"/>
                </a:lnTo>
                <a:close/>
              </a:path>
            </a:pathLst>
          </a:custGeom>
          <a:blipFill>
            <a:blip r:embed="rId12"/>
            <a:stretch>
              <a:fillRect l="0" t="0" r="0" b="0"/>
            </a:stretch>
          </a:blipFill>
        </p:spPr>
      </p:sp>
      <p:sp>
        <p:nvSpPr>
          <p:cNvPr name="Freeform 15" id="15"/>
          <p:cNvSpPr/>
          <p:nvPr/>
        </p:nvSpPr>
        <p:spPr>
          <a:xfrm flipH="false" flipV="false" rot="-863665">
            <a:off x="625377" y="8137269"/>
            <a:ext cx="1140649" cy="2242062"/>
          </a:xfrm>
          <a:custGeom>
            <a:avLst/>
            <a:gdLst/>
            <a:ahLst/>
            <a:cxnLst/>
            <a:rect r="r" b="b" t="t" l="l"/>
            <a:pathLst>
              <a:path h="2242062" w="1140649">
                <a:moveTo>
                  <a:pt x="0" y="0"/>
                </a:moveTo>
                <a:lnTo>
                  <a:pt x="1140649" y="0"/>
                </a:lnTo>
                <a:lnTo>
                  <a:pt x="1140649" y="2242062"/>
                </a:lnTo>
                <a:lnTo>
                  <a:pt x="0" y="2242062"/>
                </a:lnTo>
                <a:lnTo>
                  <a:pt x="0" y="0"/>
                </a:lnTo>
                <a:close/>
              </a:path>
            </a:pathLst>
          </a:custGeom>
          <a:blipFill>
            <a:blip r:embed="rId13"/>
            <a:stretch>
              <a:fillRect l="0" t="0" r="0" b="0"/>
            </a:stretch>
          </a:blipFill>
        </p:spPr>
      </p:sp>
      <p:sp>
        <p:nvSpPr>
          <p:cNvPr name="Freeform 16" id="16"/>
          <p:cNvSpPr/>
          <p:nvPr/>
        </p:nvSpPr>
        <p:spPr>
          <a:xfrm flipH="false" flipV="false" rot="602953">
            <a:off x="1852873" y="8748912"/>
            <a:ext cx="786020" cy="1681326"/>
          </a:xfrm>
          <a:custGeom>
            <a:avLst/>
            <a:gdLst/>
            <a:ahLst/>
            <a:cxnLst/>
            <a:rect r="r" b="b" t="t" l="l"/>
            <a:pathLst>
              <a:path h="1681326" w="786020">
                <a:moveTo>
                  <a:pt x="0" y="0"/>
                </a:moveTo>
                <a:lnTo>
                  <a:pt x="786020" y="0"/>
                </a:lnTo>
                <a:lnTo>
                  <a:pt x="786020" y="1681327"/>
                </a:lnTo>
                <a:lnTo>
                  <a:pt x="0" y="1681327"/>
                </a:lnTo>
                <a:lnTo>
                  <a:pt x="0" y="0"/>
                </a:lnTo>
                <a:close/>
              </a:path>
            </a:pathLst>
          </a:custGeom>
          <a:blipFill>
            <a:blip r:embed="rId14"/>
            <a:stretch>
              <a:fillRect l="0" t="0" r="0" b="0"/>
            </a:stretch>
          </a:blipFill>
        </p:spPr>
      </p:sp>
      <p:sp>
        <p:nvSpPr>
          <p:cNvPr name="TextBox 17" id="17"/>
          <p:cNvSpPr txBox="true"/>
          <p:nvPr/>
        </p:nvSpPr>
        <p:spPr>
          <a:xfrm rot="0">
            <a:off x="3172200" y="2449432"/>
            <a:ext cx="11943600" cy="1661160"/>
          </a:xfrm>
          <a:prstGeom prst="rect">
            <a:avLst/>
          </a:prstGeom>
        </p:spPr>
        <p:txBody>
          <a:bodyPr anchor="t" rtlCol="false" tIns="0" lIns="0" bIns="0" rIns="0">
            <a:spAutoFit/>
          </a:bodyPr>
          <a:lstStyle/>
          <a:p>
            <a:pPr algn="ctr">
              <a:lnSpc>
                <a:spcPts val="12720"/>
              </a:lnSpc>
            </a:pPr>
            <a:r>
              <a:rPr lang="en-US" b="true" sz="12000" spc="-263">
                <a:solidFill>
                  <a:srgbClr val="000000"/>
                </a:solidFill>
                <a:latin typeface="Montaser Arabic Bold"/>
                <a:ea typeface="Montaser Arabic Bold"/>
                <a:cs typeface="Montaser Arabic Bold"/>
                <a:sym typeface="Montaser Arabic Bold"/>
              </a:rPr>
              <a:t>TÁC GIẢ</a:t>
            </a:r>
          </a:p>
        </p:txBody>
      </p:sp>
      <p:sp>
        <p:nvSpPr>
          <p:cNvPr name="TextBox 18" id="18"/>
          <p:cNvSpPr txBox="true"/>
          <p:nvPr/>
        </p:nvSpPr>
        <p:spPr>
          <a:xfrm rot="0">
            <a:off x="5555424" y="1374921"/>
            <a:ext cx="4526347" cy="912587"/>
          </a:xfrm>
          <a:prstGeom prst="rect">
            <a:avLst/>
          </a:prstGeom>
        </p:spPr>
        <p:txBody>
          <a:bodyPr anchor="t" rtlCol="false" tIns="0" lIns="0" bIns="0" rIns="0">
            <a:spAutoFit/>
          </a:bodyPr>
          <a:lstStyle/>
          <a:p>
            <a:pPr algn="ctr">
              <a:lnSpc>
                <a:spcPts val="7449"/>
              </a:lnSpc>
            </a:pPr>
            <a:r>
              <a:rPr lang="en-US" sz="5321">
                <a:solidFill>
                  <a:srgbClr val="000000"/>
                </a:solidFill>
                <a:latin typeface="Mali"/>
                <a:ea typeface="Mali"/>
                <a:cs typeface="Mali"/>
                <a:sym typeface="Mali"/>
              </a:rPr>
              <a:t>Giới thiệu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325333" y="-468336"/>
            <a:ext cx="2708065" cy="14159819"/>
          </a:xfrm>
          <a:custGeom>
            <a:avLst/>
            <a:gdLst/>
            <a:ahLst/>
            <a:cxnLst/>
            <a:rect r="r" b="b" t="t" l="l"/>
            <a:pathLst>
              <a:path h="14159819" w="2708065">
                <a:moveTo>
                  <a:pt x="0" y="0"/>
                </a:moveTo>
                <a:lnTo>
                  <a:pt x="2708066" y="0"/>
                </a:lnTo>
                <a:lnTo>
                  <a:pt x="2708066" y="14159819"/>
                </a:lnTo>
                <a:lnTo>
                  <a:pt x="0" y="14159819"/>
                </a:lnTo>
                <a:lnTo>
                  <a:pt x="0" y="0"/>
                </a:lnTo>
                <a:close/>
              </a:path>
            </a:pathLst>
          </a:custGeom>
          <a:blipFill>
            <a:blip r:embed="rId3"/>
            <a:stretch>
              <a:fillRect l="0" t="0" r="0" b="0"/>
            </a:stretch>
          </a:blipFill>
        </p:spPr>
      </p:sp>
      <p:sp>
        <p:nvSpPr>
          <p:cNvPr name="Freeform 4" id="4"/>
          <p:cNvSpPr/>
          <p:nvPr/>
        </p:nvSpPr>
        <p:spPr>
          <a:xfrm flipH="false" flipV="false" rot="341448">
            <a:off x="683652" y="2095268"/>
            <a:ext cx="16920697" cy="7402805"/>
          </a:xfrm>
          <a:custGeom>
            <a:avLst/>
            <a:gdLst/>
            <a:ahLst/>
            <a:cxnLst/>
            <a:rect r="r" b="b" t="t" l="l"/>
            <a:pathLst>
              <a:path h="7402805" w="16920697">
                <a:moveTo>
                  <a:pt x="0" y="0"/>
                </a:moveTo>
                <a:lnTo>
                  <a:pt x="16920696" y="0"/>
                </a:lnTo>
                <a:lnTo>
                  <a:pt x="16920696" y="7402805"/>
                </a:lnTo>
                <a:lnTo>
                  <a:pt x="0" y="74028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4501030" y="774496"/>
            <a:ext cx="9285939" cy="2317616"/>
          </a:xfrm>
          <a:custGeom>
            <a:avLst/>
            <a:gdLst/>
            <a:ahLst/>
            <a:cxnLst/>
            <a:rect r="r" b="b" t="t" l="l"/>
            <a:pathLst>
              <a:path h="2317616" w="9285939">
                <a:moveTo>
                  <a:pt x="0" y="0"/>
                </a:moveTo>
                <a:lnTo>
                  <a:pt x="9285940" y="0"/>
                </a:lnTo>
                <a:lnTo>
                  <a:pt x="9285940" y="2317616"/>
                </a:lnTo>
                <a:lnTo>
                  <a:pt x="0" y="2317616"/>
                </a:lnTo>
                <a:lnTo>
                  <a:pt x="0" y="0"/>
                </a:lnTo>
                <a:close/>
              </a:path>
            </a:pathLst>
          </a:custGeom>
          <a:blipFill>
            <a:blip r:embed="rId6"/>
            <a:stretch>
              <a:fillRect l="0" t="0" r="0" b="0"/>
            </a:stretch>
          </a:blipFill>
        </p:spPr>
      </p:sp>
      <p:sp>
        <p:nvSpPr>
          <p:cNvPr name="Freeform 6" id="6"/>
          <p:cNvSpPr/>
          <p:nvPr/>
        </p:nvSpPr>
        <p:spPr>
          <a:xfrm flipH="false" flipV="false" rot="0">
            <a:off x="14834720" y="2496774"/>
            <a:ext cx="4032504" cy="8229600"/>
          </a:xfrm>
          <a:custGeom>
            <a:avLst/>
            <a:gdLst/>
            <a:ahLst/>
            <a:cxnLst/>
            <a:rect r="r" b="b" t="t" l="l"/>
            <a:pathLst>
              <a:path h="8229600" w="4032504">
                <a:moveTo>
                  <a:pt x="0" y="0"/>
                </a:moveTo>
                <a:lnTo>
                  <a:pt x="4032504" y="0"/>
                </a:lnTo>
                <a:lnTo>
                  <a:pt x="4032504" y="8229600"/>
                </a:lnTo>
                <a:lnTo>
                  <a:pt x="0" y="8229600"/>
                </a:lnTo>
                <a:lnTo>
                  <a:pt x="0" y="0"/>
                </a:lnTo>
                <a:close/>
              </a:path>
            </a:pathLst>
          </a:custGeom>
          <a:blipFill>
            <a:blip r:embed="rId7"/>
            <a:stretch>
              <a:fillRect l="0" t="0" r="0" b="0"/>
            </a:stretch>
          </a:blipFill>
        </p:spPr>
      </p:sp>
      <p:sp>
        <p:nvSpPr>
          <p:cNvPr name="Freeform 7" id="7"/>
          <p:cNvSpPr/>
          <p:nvPr/>
        </p:nvSpPr>
        <p:spPr>
          <a:xfrm flipH="false" flipV="false" rot="1467234">
            <a:off x="14618491" y="5068685"/>
            <a:ext cx="3494635" cy="5885701"/>
          </a:xfrm>
          <a:custGeom>
            <a:avLst/>
            <a:gdLst/>
            <a:ahLst/>
            <a:cxnLst/>
            <a:rect r="r" b="b" t="t" l="l"/>
            <a:pathLst>
              <a:path h="5885701" w="3494635">
                <a:moveTo>
                  <a:pt x="0" y="0"/>
                </a:moveTo>
                <a:lnTo>
                  <a:pt x="3494635" y="0"/>
                </a:lnTo>
                <a:lnTo>
                  <a:pt x="3494635" y="5885701"/>
                </a:lnTo>
                <a:lnTo>
                  <a:pt x="0" y="5885701"/>
                </a:lnTo>
                <a:lnTo>
                  <a:pt x="0" y="0"/>
                </a:lnTo>
                <a:close/>
              </a:path>
            </a:pathLst>
          </a:custGeom>
          <a:blipFill>
            <a:blip r:embed="rId8"/>
            <a:stretch>
              <a:fillRect l="0" t="0" r="0" b="0"/>
            </a:stretch>
          </a:blipFill>
        </p:spPr>
      </p:sp>
      <p:sp>
        <p:nvSpPr>
          <p:cNvPr name="Freeform 8" id="8"/>
          <p:cNvSpPr/>
          <p:nvPr/>
        </p:nvSpPr>
        <p:spPr>
          <a:xfrm flipH="false" flipV="false" rot="0">
            <a:off x="-325333" y="-468336"/>
            <a:ext cx="3166030" cy="3130412"/>
          </a:xfrm>
          <a:custGeom>
            <a:avLst/>
            <a:gdLst/>
            <a:ahLst/>
            <a:cxnLst/>
            <a:rect r="r" b="b" t="t" l="l"/>
            <a:pathLst>
              <a:path h="3130412" w="3166030">
                <a:moveTo>
                  <a:pt x="0" y="0"/>
                </a:moveTo>
                <a:lnTo>
                  <a:pt x="3166030" y="0"/>
                </a:lnTo>
                <a:lnTo>
                  <a:pt x="3166030" y="3130412"/>
                </a:lnTo>
                <a:lnTo>
                  <a:pt x="0" y="3130412"/>
                </a:lnTo>
                <a:lnTo>
                  <a:pt x="0" y="0"/>
                </a:lnTo>
                <a:close/>
              </a:path>
            </a:pathLst>
          </a:custGeom>
          <a:blipFill>
            <a:blip r:embed="rId9"/>
            <a:stretch>
              <a:fillRect l="0" t="0" r="0" b="0"/>
            </a:stretch>
          </a:blipFill>
        </p:spPr>
      </p:sp>
      <p:sp>
        <p:nvSpPr>
          <p:cNvPr name="Freeform 9" id="9"/>
          <p:cNvSpPr/>
          <p:nvPr/>
        </p:nvSpPr>
        <p:spPr>
          <a:xfrm flipH="false" flipV="false" rot="0">
            <a:off x="125334" y="2878425"/>
            <a:ext cx="1348767" cy="1333593"/>
          </a:xfrm>
          <a:custGeom>
            <a:avLst/>
            <a:gdLst/>
            <a:ahLst/>
            <a:cxnLst/>
            <a:rect r="r" b="b" t="t" l="l"/>
            <a:pathLst>
              <a:path h="1333593" w="1348767">
                <a:moveTo>
                  <a:pt x="0" y="0"/>
                </a:moveTo>
                <a:lnTo>
                  <a:pt x="1348767" y="0"/>
                </a:lnTo>
                <a:lnTo>
                  <a:pt x="1348767" y="1333593"/>
                </a:lnTo>
                <a:lnTo>
                  <a:pt x="0" y="1333593"/>
                </a:lnTo>
                <a:lnTo>
                  <a:pt x="0" y="0"/>
                </a:lnTo>
                <a:close/>
              </a:path>
            </a:pathLst>
          </a:custGeom>
          <a:blipFill>
            <a:blip r:embed="rId9"/>
            <a:stretch>
              <a:fillRect l="0" t="0" r="0" b="0"/>
            </a:stretch>
          </a:blipFill>
        </p:spPr>
      </p:sp>
      <p:sp>
        <p:nvSpPr>
          <p:cNvPr name="Freeform 10" id="10"/>
          <p:cNvSpPr/>
          <p:nvPr/>
        </p:nvSpPr>
        <p:spPr>
          <a:xfrm flipH="true" flipV="false" rot="-1750041">
            <a:off x="503300" y="7038511"/>
            <a:ext cx="2828202" cy="4136310"/>
          </a:xfrm>
          <a:custGeom>
            <a:avLst/>
            <a:gdLst/>
            <a:ahLst/>
            <a:cxnLst/>
            <a:rect r="r" b="b" t="t" l="l"/>
            <a:pathLst>
              <a:path h="4136310" w="2828202">
                <a:moveTo>
                  <a:pt x="2828201" y="0"/>
                </a:moveTo>
                <a:lnTo>
                  <a:pt x="0" y="0"/>
                </a:lnTo>
                <a:lnTo>
                  <a:pt x="0" y="4136310"/>
                </a:lnTo>
                <a:lnTo>
                  <a:pt x="2828201" y="4136310"/>
                </a:lnTo>
                <a:lnTo>
                  <a:pt x="2828201" y="0"/>
                </a:lnTo>
                <a:close/>
              </a:path>
            </a:pathLst>
          </a:custGeom>
          <a:blipFill>
            <a:blip r:embed="rId10"/>
            <a:stretch>
              <a:fillRect l="0" t="0" r="0" b="0"/>
            </a:stretch>
          </a:blipFill>
        </p:spPr>
      </p:sp>
      <p:sp>
        <p:nvSpPr>
          <p:cNvPr name="Freeform 11" id="11"/>
          <p:cNvSpPr/>
          <p:nvPr/>
        </p:nvSpPr>
        <p:spPr>
          <a:xfrm flipH="false" flipV="false" rot="2261235">
            <a:off x="13381321" y="62638"/>
            <a:ext cx="811296" cy="3105441"/>
          </a:xfrm>
          <a:custGeom>
            <a:avLst/>
            <a:gdLst/>
            <a:ahLst/>
            <a:cxnLst/>
            <a:rect r="r" b="b" t="t" l="l"/>
            <a:pathLst>
              <a:path h="3105441" w="811296">
                <a:moveTo>
                  <a:pt x="0" y="0"/>
                </a:moveTo>
                <a:lnTo>
                  <a:pt x="811297" y="0"/>
                </a:lnTo>
                <a:lnTo>
                  <a:pt x="811297" y="3105441"/>
                </a:lnTo>
                <a:lnTo>
                  <a:pt x="0" y="3105441"/>
                </a:lnTo>
                <a:lnTo>
                  <a:pt x="0" y="0"/>
                </a:lnTo>
                <a:close/>
              </a:path>
            </a:pathLst>
          </a:custGeom>
          <a:blipFill>
            <a:blip r:embed="rId11"/>
            <a:stretch>
              <a:fillRect l="0" t="0" r="0" b="0"/>
            </a:stretch>
          </a:blipFill>
        </p:spPr>
      </p:sp>
      <p:sp>
        <p:nvSpPr>
          <p:cNvPr name="TextBox 12" id="12"/>
          <p:cNvSpPr txBox="true"/>
          <p:nvPr/>
        </p:nvSpPr>
        <p:spPr>
          <a:xfrm rot="0">
            <a:off x="3400583" y="3833929"/>
            <a:ext cx="11486834" cy="3660133"/>
          </a:xfrm>
          <a:prstGeom prst="rect">
            <a:avLst/>
          </a:prstGeom>
        </p:spPr>
        <p:txBody>
          <a:bodyPr anchor="t" rtlCol="false" tIns="0" lIns="0" bIns="0" rIns="0">
            <a:spAutoFit/>
          </a:bodyPr>
          <a:lstStyle/>
          <a:p>
            <a:pPr algn="ctr">
              <a:lnSpc>
                <a:spcPts val="3640"/>
              </a:lnSpc>
            </a:pPr>
            <a:r>
              <a:rPr lang="en-US" sz="2800">
                <a:solidFill>
                  <a:srgbClr val="000000"/>
                </a:solidFill>
                <a:latin typeface="Public Sans"/>
                <a:ea typeface="Public Sans"/>
                <a:cs typeface="Public Sans"/>
                <a:sym typeface="Public Sans"/>
              </a:rPr>
              <a:t>Trong “Sóng”, Xuân Quỳnh đã tôn vinh tình yêu với tất cả sự trong sáng và cao đẹp vốn có, đồng thời khắc họa khát vọng yêu mãnh liệt, sâu sắc của người phụ nữ. Qua hình ảnh “sóng” vừa chân thực vừa ẩn dụ, tác giả nhấn mạnh tính vĩnh cửu của tình yêu chân thành, cũng như mong muốn hòa tan vào “biển lớn” hạnh phúc. Chính giọng thơ đằm thắm, gần gũi với đời thường ấy đã làm nên chất thơ Xuân Quỳnh đặc trưng, khiến “Sóng” trở thành một trong những sáng tác tiêu biểu về tình yêu trong thơ ca Việt Nam.</a:t>
            </a:r>
          </a:p>
        </p:txBody>
      </p:sp>
      <p:sp>
        <p:nvSpPr>
          <p:cNvPr name="TextBox 13" id="13"/>
          <p:cNvSpPr txBox="true"/>
          <p:nvPr/>
        </p:nvSpPr>
        <p:spPr>
          <a:xfrm rot="0">
            <a:off x="4501030" y="1468074"/>
            <a:ext cx="8834289" cy="1028700"/>
          </a:xfrm>
          <a:prstGeom prst="rect">
            <a:avLst/>
          </a:prstGeom>
        </p:spPr>
        <p:txBody>
          <a:bodyPr anchor="t" rtlCol="false" tIns="0" lIns="0" bIns="0" rIns="0">
            <a:spAutoFit/>
          </a:bodyPr>
          <a:lstStyle/>
          <a:p>
            <a:pPr algn="ctr">
              <a:lnSpc>
                <a:spcPts val="8400"/>
              </a:lnSpc>
            </a:pPr>
            <a:r>
              <a:rPr lang="en-US" sz="6000" b="true">
                <a:solidFill>
                  <a:srgbClr val="000000"/>
                </a:solidFill>
                <a:latin typeface="Montaser Arabic Bold"/>
                <a:ea typeface="Montaser Arabic Bold"/>
                <a:cs typeface="Montaser Arabic Bold"/>
                <a:sym typeface="Montaser Arabic Bold"/>
              </a:rPr>
              <a:t>Ý NGHĨA TÁC PHẨM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359799" y="-186626"/>
            <a:ext cx="19019584" cy="4731121"/>
          </a:xfrm>
          <a:custGeom>
            <a:avLst/>
            <a:gdLst/>
            <a:ahLst/>
            <a:cxnLst/>
            <a:rect r="r" b="b" t="t" l="l"/>
            <a:pathLst>
              <a:path h="4731121" w="19019584">
                <a:moveTo>
                  <a:pt x="0" y="0"/>
                </a:moveTo>
                <a:lnTo>
                  <a:pt x="19019584" y="0"/>
                </a:lnTo>
                <a:lnTo>
                  <a:pt x="19019584" y="4731122"/>
                </a:lnTo>
                <a:lnTo>
                  <a:pt x="0" y="47311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5400000">
            <a:off x="10700583" y="3672438"/>
            <a:ext cx="5285068" cy="7029184"/>
          </a:xfrm>
          <a:custGeom>
            <a:avLst/>
            <a:gdLst/>
            <a:ahLst/>
            <a:cxnLst/>
            <a:rect r="r" b="b" t="t" l="l"/>
            <a:pathLst>
              <a:path h="7029184" w="5285068">
                <a:moveTo>
                  <a:pt x="5285068" y="0"/>
                </a:moveTo>
                <a:lnTo>
                  <a:pt x="0" y="0"/>
                </a:lnTo>
                <a:lnTo>
                  <a:pt x="0" y="7029184"/>
                </a:lnTo>
                <a:lnTo>
                  <a:pt x="5285068" y="7029184"/>
                </a:lnTo>
                <a:lnTo>
                  <a:pt x="5285068" y="0"/>
                </a:lnTo>
                <a:close/>
              </a:path>
            </a:pathLst>
          </a:custGeom>
          <a:blipFill>
            <a:blip r:embed="rId5"/>
            <a:stretch>
              <a:fillRect l="0" t="0" r="0" b="0"/>
            </a:stretch>
          </a:blipFill>
        </p:spPr>
      </p:sp>
      <p:sp>
        <p:nvSpPr>
          <p:cNvPr name="Freeform 5" id="5"/>
          <p:cNvSpPr/>
          <p:nvPr/>
        </p:nvSpPr>
        <p:spPr>
          <a:xfrm flipH="false" flipV="true" rot="5400000">
            <a:off x="2314334" y="3672438"/>
            <a:ext cx="5285068" cy="7029184"/>
          </a:xfrm>
          <a:custGeom>
            <a:avLst/>
            <a:gdLst/>
            <a:ahLst/>
            <a:cxnLst/>
            <a:rect r="r" b="b" t="t" l="l"/>
            <a:pathLst>
              <a:path h="7029184" w="5285068">
                <a:moveTo>
                  <a:pt x="0" y="7029184"/>
                </a:moveTo>
                <a:lnTo>
                  <a:pt x="5285068" y="7029184"/>
                </a:lnTo>
                <a:lnTo>
                  <a:pt x="5285068" y="0"/>
                </a:lnTo>
                <a:lnTo>
                  <a:pt x="0" y="0"/>
                </a:lnTo>
                <a:lnTo>
                  <a:pt x="0" y="7029184"/>
                </a:lnTo>
                <a:close/>
              </a:path>
            </a:pathLst>
          </a:custGeom>
          <a:blipFill>
            <a:blip r:embed="rId5"/>
            <a:stretch>
              <a:fillRect l="0" t="0" r="0" b="0"/>
            </a:stretch>
          </a:blipFill>
        </p:spPr>
      </p:sp>
      <p:sp>
        <p:nvSpPr>
          <p:cNvPr name="Freeform 6" id="6"/>
          <p:cNvSpPr/>
          <p:nvPr/>
        </p:nvSpPr>
        <p:spPr>
          <a:xfrm flipH="false" flipV="false" rot="-3063641">
            <a:off x="-527368" y="1708556"/>
            <a:ext cx="3003520" cy="3242667"/>
          </a:xfrm>
          <a:custGeom>
            <a:avLst/>
            <a:gdLst/>
            <a:ahLst/>
            <a:cxnLst/>
            <a:rect r="r" b="b" t="t" l="l"/>
            <a:pathLst>
              <a:path h="3242667" w="3003520">
                <a:moveTo>
                  <a:pt x="0" y="0"/>
                </a:moveTo>
                <a:lnTo>
                  <a:pt x="3003521" y="0"/>
                </a:lnTo>
                <a:lnTo>
                  <a:pt x="3003521" y="3242667"/>
                </a:lnTo>
                <a:lnTo>
                  <a:pt x="0" y="3242667"/>
                </a:lnTo>
                <a:lnTo>
                  <a:pt x="0" y="0"/>
                </a:lnTo>
                <a:close/>
              </a:path>
            </a:pathLst>
          </a:custGeom>
          <a:blipFill>
            <a:blip r:embed="rId6"/>
            <a:stretch>
              <a:fillRect l="0" t="0" r="0" b="0"/>
            </a:stretch>
          </a:blipFill>
        </p:spPr>
      </p:sp>
      <p:sp>
        <p:nvSpPr>
          <p:cNvPr name="Freeform 7" id="7"/>
          <p:cNvSpPr/>
          <p:nvPr/>
        </p:nvSpPr>
        <p:spPr>
          <a:xfrm flipH="false" flipV="false" rot="-2524956">
            <a:off x="16456233" y="-389926"/>
            <a:ext cx="2661231" cy="5009376"/>
          </a:xfrm>
          <a:custGeom>
            <a:avLst/>
            <a:gdLst/>
            <a:ahLst/>
            <a:cxnLst/>
            <a:rect r="r" b="b" t="t" l="l"/>
            <a:pathLst>
              <a:path h="5009376" w="2661231">
                <a:moveTo>
                  <a:pt x="0" y="0"/>
                </a:moveTo>
                <a:lnTo>
                  <a:pt x="2661231" y="0"/>
                </a:lnTo>
                <a:lnTo>
                  <a:pt x="2661231" y="5009376"/>
                </a:lnTo>
                <a:lnTo>
                  <a:pt x="0" y="5009376"/>
                </a:lnTo>
                <a:lnTo>
                  <a:pt x="0" y="0"/>
                </a:lnTo>
                <a:close/>
              </a:path>
            </a:pathLst>
          </a:custGeom>
          <a:blipFill>
            <a:blip r:embed="rId7"/>
            <a:stretch>
              <a:fillRect l="0" t="0" r="0" b="0"/>
            </a:stretch>
          </a:blipFill>
        </p:spPr>
      </p:sp>
      <p:sp>
        <p:nvSpPr>
          <p:cNvPr name="Freeform 8" id="8"/>
          <p:cNvSpPr/>
          <p:nvPr/>
        </p:nvSpPr>
        <p:spPr>
          <a:xfrm flipH="false" flipV="false" rot="1458847">
            <a:off x="7421168" y="6885603"/>
            <a:ext cx="2788947" cy="4078899"/>
          </a:xfrm>
          <a:custGeom>
            <a:avLst/>
            <a:gdLst/>
            <a:ahLst/>
            <a:cxnLst/>
            <a:rect r="r" b="b" t="t" l="l"/>
            <a:pathLst>
              <a:path h="4078899" w="2788947">
                <a:moveTo>
                  <a:pt x="0" y="0"/>
                </a:moveTo>
                <a:lnTo>
                  <a:pt x="2788947" y="0"/>
                </a:lnTo>
                <a:lnTo>
                  <a:pt x="2788947" y="4078899"/>
                </a:lnTo>
                <a:lnTo>
                  <a:pt x="0" y="4078899"/>
                </a:lnTo>
                <a:lnTo>
                  <a:pt x="0" y="0"/>
                </a:lnTo>
                <a:close/>
              </a:path>
            </a:pathLst>
          </a:custGeom>
          <a:blipFill>
            <a:blip r:embed="rId8"/>
            <a:stretch>
              <a:fillRect l="0" t="0" r="0" b="0"/>
            </a:stretch>
          </a:blipFill>
        </p:spPr>
      </p:sp>
      <p:sp>
        <p:nvSpPr>
          <p:cNvPr name="Freeform 9" id="9"/>
          <p:cNvSpPr/>
          <p:nvPr/>
        </p:nvSpPr>
        <p:spPr>
          <a:xfrm flipH="false" flipV="false" rot="3687016">
            <a:off x="-212620" y="172099"/>
            <a:ext cx="1344785" cy="1829640"/>
          </a:xfrm>
          <a:custGeom>
            <a:avLst/>
            <a:gdLst/>
            <a:ahLst/>
            <a:cxnLst/>
            <a:rect r="r" b="b" t="t" l="l"/>
            <a:pathLst>
              <a:path h="1829640" w="1344785">
                <a:moveTo>
                  <a:pt x="0" y="0"/>
                </a:moveTo>
                <a:lnTo>
                  <a:pt x="1344785" y="0"/>
                </a:lnTo>
                <a:lnTo>
                  <a:pt x="1344785" y="1829639"/>
                </a:lnTo>
                <a:lnTo>
                  <a:pt x="0" y="1829639"/>
                </a:lnTo>
                <a:lnTo>
                  <a:pt x="0" y="0"/>
                </a:lnTo>
                <a:close/>
              </a:path>
            </a:pathLst>
          </a:custGeom>
          <a:blipFill>
            <a:blip r:embed="rId9"/>
            <a:stretch>
              <a:fillRect l="0" t="0" r="0" b="0"/>
            </a:stretch>
          </a:blipFill>
        </p:spPr>
      </p:sp>
      <p:sp>
        <p:nvSpPr>
          <p:cNvPr name="TextBox 10" id="10"/>
          <p:cNvSpPr txBox="true"/>
          <p:nvPr/>
        </p:nvSpPr>
        <p:spPr>
          <a:xfrm rot="0">
            <a:off x="3179337" y="800683"/>
            <a:ext cx="11941311" cy="1349951"/>
          </a:xfrm>
          <a:prstGeom prst="rect">
            <a:avLst/>
          </a:prstGeom>
        </p:spPr>
        <p:txBody>
          <a:bodyPr anchor="t" rtlCol="false" tIns="0" lIns="0" bIns="0" rIns="0">
            <a:spAutoFit/>
          </a:bodyPr>
          <a:lstStyle/>
          <a:p>
            <a:pPr algn="ctr">
              <a:lnSpc>
                <a:spcPts val="11001"/>
              </a:lnSpc>
            </a:pPr>
            <a:r>
              <a:rPr lang="en-US" sz="7857" b="true">
                <a:solidFill>
                  <a:srgbClr val="000000"/>
                </a:solidFill>
                <a:latin typeface="Montaser Arabic Bold"/>
                <a:ea typeface="Montaser Arabic Bold"/>
                <a:cs typeface="Montaser Arabic Bold"/>
                <a:sym typeface="Montaser Arabic Bold"/>
              </a:rPr>
              <a:t>ĐỌC - HIỂU TÁC PHẨM</a:t>
            </a:r>
          </a:p>
        </p:txBody>
      </p:sp>
      <p:sp>
        <p:nvSpPr>
          <p:cNvPr name="TextBox 11" id="11"/>
          <p:cNvSpPr txBox="true"/>
          <p:nvPr/>
        </p:nvSpPr>
        <p:spPr>
          <a:xfrm rot="0">
            <a:off x="1839745" y="2503399"/>
            <a:ext cx="14608511" cy="533400"/>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Public Sans"/>
                <a:ea typeface="Public Sans"/>
                <a:cs typeface="Public Sans"/>
                <a:sym typeface="Public Sans"/>
              </a:rPr>
              <a:t>Mạc</a:t>
            </a:r>
            <a:r>
              <a:rPr lang="en-US" sz="3000">
                <a:solidFill>
                  <a:srgbClr val="000000"/>
                </a:solidFill>
                <a:latin typeface="Public Sans"/>
                <a:ea typeface="Public Sans"/>
                <a:cs typeface="Public Sans"/>
                <a:sym typeface="Public Sans"/>
              </a:rPr>
              <a:t>h thơ thể hiện khát vọng, nỗi trăn trở của người phụ nữ khi yêu.</a:t>
            </a:r>
          </a:p>
        </p:txBody>
      </p:sp>
      <p:sp>
        <p:nvSpPr>
          <p:cNvPr name="TextBox 12" id="12"/>
          <p:cNvSpPr txBox="true"/>
          <p:nvPr/>
        </p:nvSpPr>
        <p:spPr>
          <a:xfrm rot="0">
            <a:off x="2385011" y="6025615"/>
            <a:ext cx="5143714" cy="3512820"/>
          </a:xfrm>
          <a:prstGeom prst="rect">
            <a:avLst/>
          </a:prstGeom>
        </p:spPr>
        <p:txBody>
          <a:bodyPr anchor="t" rtlCol="false" tIns="0" lIns="0" bIns="0" rIns="0">
            <a:spAutoFit/>
          </a:bodyPr>
          <a:lstStyle/>
          <a:p>
            <a:pPr algn="l">
              <a:lnSpc>
                <a:spcPts val="3120"/>
              </a:lnSpc>
            </a:pPr>
            <a:r>
              <a:rPr lang="en-US" sz="2400">
                <a:solidFill>
                  <a:srgbClr val="000000"/>
                </a:solidFill>
                <a:latin typeface="DM Sans"/>
                <a:ea typeface="DM Sans"/>
                <a:cs typeface="DM Sans"/>
                <a:sym typeface="DM Sans"/>
              </a:rPr>
              <a:t>Vừa thực (sóng biển), vừa ẩn dụ cho tâm hồn yêu của người phụ nữ:</a:t>
            </a:r>
          </a:p>
          <a:p>
            <a:pPr algn="l" marL="518163" indent="-259082" lvl="1">
              <a:lnSpc>
                <a:spcPts val="3120"/>
              </a:lnSpc>
              <a:buFont typeface="Arial"/>
              <a:buChar char="•"/>
            </a:pPr>
            <a:r>
              <a:rPr lang="en-US" sz="2400">
                <a:solidFill>
                  <a:srgbClr val="000000"/>
                </a:solidFill>
                <a:latin typeface="DM Sans"/>
                <a:ea typeface="DM Sans"/>
                <a:cs typeface="DM Sans"/>
                <a:sym typeface="DM Sans"/>
              </a:rPr>
              <a:t>Tương phản: “Dữ dội – Dịu êm, Ồn ào – Lặng lẽ”</a:t>
            </a:r>
          </a:p>
          <a:p>
            <a:pPr algn="l" marL="518163" indent="-259082" lvl="1">
              <a:lnSpc>
                <a:spcPts val="3120"/>
              </a:lnSpc>
              <a:buFont typeface="Arial"/>
              <a:buChar char="•"/>
            </a:pPr>
            <a:r>
              <a:rPr lang="en-US" sz="2400">
                <a:solidFill>
                  <a:srgbClr val="000000"/>
                </a:solidFill>
                <a:latin typeface="DM Sans"/>
                <a:ea typeface="DM Sans"/>
                <a:cs typeface="DM Sans"/>
                <a:sym typeface="DM Sans"/>
              </a:rPr>
              <a:t>Khát khao vô biên: “Sông không hiểu nổi mình…”</a:t>
            </a:r>
          </a:p>
          <a:p>
            <a:pPr algn="l" marL="518163" indent="-259082" lvl="1">
              <a:lnSpc>
                <a:spcPts val="3120"/>
              </a:lnSpc>
              <a:buFont typeface="Arial"/>
              <a:buChar char="•"/>
            </a:pPr>
            <a:r>
              <a:rPr lang="en-US" sz="2400">
                <a:solidFill>
                  <a:srgbClr val="000000"/>
                </a:solidFill>
                <a:latin typeface="DM Sans"/>
                <a:ea typeface="DM Sans"/>
                <a:cs typeface="DM Sans"/>
                <a:sym typeface="DM Sans"/>
              </a:rPr>
              <a:t>Trường tồn: Như sự vĩnh cửu của tình yêu.</a:t>
            </a:r>
          </a:p>
          <a:p>
            <a:pPr algn="l">
              <a:lnSpc>
                <a:spcPts val="3120"/>
              </a:lnSpc>
            </a:pPr>
          </a:p>
        </p:txBody>
      </p:sp>
      <p:sp>
        <p:nvSpPr>
          <p:cNvPr name="TextBox 13" id="13"/>
          <p:cNvSpPr txBox="true"/>
          <p:nvPr/>
        </p:nvSpPr>
        <p:spPr>
          <a:xfrm rot="0">
            <a:off x="2529658" y="5113120"/>
            <a:ext cx="5153955" cy="721995"/>
          </a:xfrm>
          <a:prstGeom prst="rect">
            <a:avLst/>
          </a:prstGeom>
        </p:spPr>
        <p:txBody>
          <a:bodyPr anchor="t" rtlCol="false" tIns="0" lIns="0" bIns="0" rIns="0">
            <a:spAutoFit/>
          </a:bodyPr>
          <a:lstStyle/>
          <a:p>
            <a:pPr algn="ctr">
              <a:lnSpc>
                <a:spcPts val="5880"/>
              </a:lnSpc>
            </a:pPr>
            <a:r>
              <a:rPr lang="en-US" sz="4200" b="true">
                <a:solidFill>
                  <a:srgbClr val="000000"/>
                </a:solidFill>
                <a:latin typeface="Public Sans Bold"/>
                <a:ea typeface="Public Sans Bold"/>
                <a:cs typeface="Public Sans Bold"/>
                <a:sym typeface="Public Sans Bold"/>
              </a:rPr>
              <a:t>Hình tượng “Sóng” </a:t>
            </a:r>
          </a:p>
        </p:txBody>
      </p:sp>
      <p:sp>
        <p:nvSpPr>
          <p:cNvPr name="TextBox 14" id="14"/>
          <p:cNvSpPr txBox="true"/>
          <p:nvPr/>
        </p:nvSpPr>
        <p:spPr>
          <a:xfrm rot="0">
            <a:off x="10926149" y="6126480"/>
            <a:ext cx="4833938" cy="3131820"/>
          </a:xfrm>
          <a:prstGeom prst="rect">
            <a:avLst/>
          </a:prstGeom>
        </p:spPr>
        <p:txBody>
          <a:bodyPr anchor="t" rtlCol="false" tIns="0" lIns="0" bIns="0" rIns="0">
            <a:spAutoFit/>
          </a:bodyPr>
          <a:lstStyle/>
          <a:p>
            <a:pPr algn="just" marL="518163" indent="-259082" lvl="1">
              <a:lnSpc>
                <a:spcPts val="3120"/>
              </a:lnSpc>
              <a:buFont typeface="Arial"/>
              <a:buChar char="•"/>
            </a:pPr>
            <a:r>
              <a:rPr lang="en-US" sz="2400">
                <a:solidFill>
                  <a:srgbClr val="000000"/>
                </a:solidFill>
                <a:latin typeface="Public Sans"/>
                <a:ea typeface="Public Sans"/>
                <a:cs typeface="Public Sans"/>
                <a:sym typeface="Public Sans"/>
              </a:rPr>
              <a:t>Gắn song hành với “sóng”, thể hiện trái tim thiết tha.</a:t>
            </a:r>
          </a:p>
          <a:p>
            <a:pPr algn="just" marL="518163" indent="-259082" lvl="1">
              <a:lnSpc>
                <a:spcPts val="3120"/>
              </a:lnSpc>
              <a:buFont typeface="Arial"/>
              <a:buChar char="•"/>
            </a:pPr>
            <a:r>
              <a:rPr lang="en-US" sz="2400">
                <a:solidFill>
                  <a:srgbClr val="000000"/>
                </a:solidFill>
                <a:latin typeface="Public Sans"/>
                <a:ea typeface="Public Sans"/>
                <a:cs typeface="Public Sans"/>
                <a:sym typeface="Public Sans"/>
              </a:rPr>
              <a:t>Trăn trở về cội nguồn tình yêu: “Khi nào ta yêu nhau…”</a:t>
            </a:r>
          </a:p>
          <a:p>
            <a:pPr algn="just" marL="518163" indent="-259082" lvl="1">
              <a:lnSpc>
                <a:spcPts val="3120"/>
              </a:lnSpc>
              <a:buFont typeface="Arial"/>
              <a:buChar char="•"/>
            </a:pPr>
            <a:r>
              <a:rPr lang="en-US" sz="2400">
                <a:solidFill>
                  <a:srgbClr val="000000"/>
                </a:solidFill>
                <a:latin typeface="Public Sans"/>
                <a:ea typeface="Public Sans"/>
                <a:cs typeface="Public Sans"/>
                <a:sym typeface="Public Sans"/>
              </a:rPr>
              <a:t>Khát khao vĩnh cửu, hướng về “phương anh” – niềm hạnh phúc.</a:t>
            </a:r>
          </a:p>
          <a:p>
            <a:pPr algn="just">
              <a:lnSpc>
                <a:spcPts val="3120"/>
              </a:lnSpc>
            </a:pPr>
          </a:p>
        </p:txBody>
      </p:sp>
      <p:sp>
        <p:nvSpPr>
          <p:cNvPr name="TextBox 15" id="15"/>
          <p:cNvSpPr txBox="true"/>
          <p:nvPr/>
        </p:nvSpPr>
        <p:spPr>
          <a:xfrm rot="0">
            <a:off x="10926149" y="5113120"/>
            <a:ext cx="4833938" cy="721995"/>
          </a:xfrm>
          <a:prstGeom prst="rect">
            <a:avLst/>
          </a:prstGeom>
        </p:spPr>
        <p:txBody>
          <a:bodyPr anchor="t" rtlCol="false" tIns="0" lIns="0" bIns="0" rIns="0">
            <a:spAutoFit/>
          </a:bodyPr>
          <a:lstStyle/>
          <a:p>
            <a:pPr algn="ctr">
              <a:lnSpc>
                <a:spcPts val="5880"/>
              </a:lnSpc>
            </a:pPr>
            <a:r>
              <a:rPr lang="en-US" sz="4200" b="true">
                <a:solidFill>
                  <a:srgbClr val="000000"/>
                </a:solidFill>
                <a:latin typeface="Public Sans Bold"/>
                <a:ea typeface="Public Sans Bold"/>
                <a:cs typeface="Public Sans Bold"/>
                <a:sym typeface="Public Sans Bold"/>
              </a:rPr>
              <a:t>Hình tượng “em”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11124" y="-4597226"/>
            <a:ext cx="18910247" cy="8150449"/>
            <a:chOff x="0" y="0"/>
            <a:chExt cx="25213663" cy="10867265"/>
          </a:xfrm>
        </p:grpSpPr>
        <p:sp>
          <p:nvSpPr>
            <p:cNvPr name="Freeform 4" id="4"/>
            <p:cNvSpPr/>
            <p:nvPr/>
          </p:nvSpPr>
          <p:spPr>
            <a:xfrm flipH="false" flipV="false" rot="0">
              <a:off x="0" y="0"/>
              <a:ext cx="25213663" cy="6271899"/>
            </a:xfrm>
            <a:custGeom>
              <a:avLst/>
              <a:gdLst/>
              <a:ahLst/>
              <a:cxnLst/>
              <a:rect r="r" b="b" t="t" l="l"/>
              <a:pathLst>
                <a:path h="6271899" w="25213663">
                  <a:moveTo>
                    <a:pt x="0" y="0"/>
                  </a:moveTo>
                  <a:lnTo>
                    <a:pt x="25213663" y="0"/>
                  </a:lnTo>
                  <a:lnTo>
                    <a:pt x="25213663" y="6271899"/>
                  </a:lnTo>
                  <a:lnTo>
                    <a:pt x="0" y="62718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4595366"/>
              <a:ext cx="25213663" cy="6271899"/>
            </a:xfrm>
            <a:custGeom>
              <a:avLst/>
              <a:gdLst/>
              <a:ahLst/>
              <a:cxnLst/>
              <a:rect r="r" b="b" t="t" l="l"/>
              <a:pathLst>
                <a:path h="6271899" w="25213663">
                  <a:moveTo>
                    <a:pt x="0" y="0"/>
                  </a:moveTo>
                  <a:lnTo>
                    <a:pt x="25213663" y="0"/>
                  </a:lnTo>
                  <a:lnTo>
                    <a:pt x="25213663" y="6271899"/>
                  </a:lnTo>
                  <a:lnTo>
                    <a:pt x="0" y="62718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6" id="6"/>
          <p:cNvSpPr/>
          <p:nvPr/>
        </p:nvSpPr>
        <p:spPr>
          <a:xfrm flipH="true" flipV="true" rot="0">
            <a:off x="706287" y="6719514"/>
            <a:ext cx="8195141" cy="2782933"/>
          </a:xfrm>
          <a:custGeom>
            <a:avLst/>
            <a:gdLst/>
            <a:ahLst/>
            <a:cxnLst/>
            <a:rect r="r" b="b" t="t" l="l"/>
            <a:pathLst>
              <a:path h="2782933" w="8195141">
                <a:moveTo>
                  <a:pt x="8195141" y="2782934"/>
                </a:moveTo>
                <a:lnTo>
                  <a:pt x="0" y="2782934"/>
                </a:lnTo>
                <a:lnTo>
                  <a:pt x="0" y="0"/>
                </a:lnTo>
                <a:lnTo>
                  <a:pt x="8195141" y="0"/>
                </a:lnTo>
                <a:lnTo>
                  <a:pt x="8195141" y="2782934"/>
                </a:lnTo>
                <a:close/>
              </a:path>
            </a:pathLst>
          </a:custGeom>
          <a:blipFill>
            <a:blip r:embed="rId5"/>
            <a:stretch>
              <a:fillRect l="0" t="0" r="0" b="0"/>
            </a:stretch>
          </a:blipFill>
        </p:spPr>
      </p:sp>
      <p:sp>
        <p:nvSpPr>
          <p:cNvPr name="Freeform 7" id="7"/>
          <p:cNvSpPr/>
          <p:nvPr/>
        </p:nvSpPr>
        <p:spPr>
          <a:xfrm flipH="false" flipV="false" rot="0">
            <a:off x="9403592" y="6719514"/>
            <a:ext cx="8195141" cy="2782933"/>
          </a:xfrm>
          <a:custGeom>
            <a:avLst/>
            <a:gdLst/>
            <a:ahLst/>
            <a:cxnLst/>
            <a:rect r="r" b="b" t="t" l="l"/>
            <a:pathLst>
              <a:path h="2782933" w="8195141">
                <a:moveTo>
                  <a:pt x="0" y="0"/>
                </a:moveTo>
                <a:lnTo>
                  <a:pt x="8195141" y="0"/>
                </a:lnTo>
                <a:lnTo>
                  <a:pt x="8195141" y="2782934"/>
                </a:lnTo>
                <a:lnTo>
                  <a:pt x="0" y="2782934"/>
                </a:lnTo>
                <a:lnTo>
                  <a:pt x="0" y="0"/>
                </a:lnTo>
                <a:close/>
              </a:path>
            </a:pathLst>
          </a:custGeom>
          <a:blipFill>
            <a:blip r:embed="rId5"/>
            <a:stretch>
              <a:fillRect l="0" t="0" r="0" b="0"/>
            </a:stretch>
          </a:blipFill>
        </p:spPr>
      </p:sp>
      <p:sp>
        <p:nvSpPr>
          <p:cNvPr name="Freeform 8" id="8"/>
          <p:cNvSpPr/>
          <p:nvPr/>
        </p:nvSpPr>
        <p:spPr>
          <a:xfrm flipH="false" flipV="true" rot="106132">
            <a:off x="9403592" y="3743722"/>
            <a:ext cx="8195141" cy="2782933"/>
          </a:xfrm>
          <a:custGeom>
            <a:avLst/>
            <a:gdLst/>
            <a:ahLst/>
            <a:cxnLst/>
            <a:rect r="r" b="b" t="t" l="l"/>
            <a:pathLst>
              <a:path h="2782933" w="8195141">
                <a:moveTo>
                  <a:pt x="0" y="2782934"/>
                </a:moveTo>
                <a:lnTo>
                  <a:pt x="8195141" y="2782934"/>
                </a:lnTo>
                <a:lnTo>
                  <a:pt x="8195141" y="0"/>
                </a:lnTo>
                <a:lnTo>
                  <a:pt x="0" y="0"/>
                </a:lnTo>
                <a:lnTo>
                  <a:pt x="0" y="2782934"/>
                </a:lnTo>
                <a:close/>
              </a:path>
            </a:pathLst>
          </a:custGeom>
          <a:blipFill>
            <a:blip r:embed="rId5"/>
            <a:stretch>
              <a:fillRect l="0" t="0" r="0" b="0"/>
            </a:stretch>
          </a:blipFill>
        </p:spPr>
      </p:sp>
      <p:sp>
        <p:nvSpPr>
          <p:cNvPr name="Freeform 9" id="9"/>
          <p:cNvSpPr/>
          <p:nvPr/>
        </p:nvSpPr>
        <p:spPr>
          <a:xfrm flipH="false" flipV="false" rot="0">
            <a:off x="706287" y="3743722"/>
            <a:ext cx="8195141" cy="2782933"/>
          </a:xfrm>
          <a:custGeom>
            <a:avLst/>
            <a:gdLst/>
            <a:ahLst/>
            <a:cxnLst/>
            <a:rect r="r" b="b" t="t" l="l"/>
            <a:pathLst>
              <a:path h="2782933" w="8195141">
                <a:moveTo>
                  <a:pt x="0" y="0"/>
                </a:moveTo>
                <a:lnTo>
                  <a:pt x="8195141" y="0"/>
                </a:lnTo>
                <a:lnTo>
                  <a:pt x="8195141" y="2782934"/>
                </a:lnTo>
                <a:lnTo>
                  <a:pt x="0" y="2782934"/>
                </a:lnTo>
                <a:lnTo>
                  <a:pt x="0" y="0"/>
                </a:lnTo>
                <a:close/>
              </a:path>
            </a:pathLst>
          </a:custGeom>
          <a:blipFill>
            <a:blip r:embed="rId5"/>
            <a:stretch>
              <a:fillRect l="0" t="0" r="0" b="0"/>
            </a:stretch>
          </a:blipFill>
        </p:spPr>
      </p:sp>
      <p:sp>
        <p:nvSpPr>
          <p:cNvPr name="Freeform 10" id="10"/>
          <p:cNvSpPr/>
          <p:nvPr/>
        </p:nvSpPr>
        <p:spPr>
          <a:xfrm flipH="true" flipV="false" rot="2869348">
            <a:off x="-155709" y="-557813"/>
            <a:ext cx="3055419" cy="5145968"/>
          </a:xfrm>
          <a:custGeom>
            <a:avLst/>
            <a:gdLst/>
            <a:ahLst/>
            <a:cxnLst/>
            <a:rect r="r" b="b" t="t" l="l"/>
            <a:pathLst>
              <a:path h="5145968" w="3055419">
                <a:moveTo>
                  <a:pt x="3055419" y="0"/>
                </a:moveTo>
                <a:lnTo>
                  <a:pt x="0" y="0"/>
                </a:lnTo>
                <a:lnTo>
                  <a:pt x="0" y="5145968"/>
                </a:lnTo>
                <a:lnTo>
                  <a:pt x="3055419" y="5145968"/>
                </a:lnTo>
                <a:lnTo>
                  <a:pt x="3055419" y="0"/>
                </a:lnTo>
                <a:close/>
              </a:path>
            </a:pathLst>
          </a:custGeom>
          <a:blipFill>
            <a:blip r:embed="rId6"/>
            <a:stretch>
              <a:fillRect l="0" t="0" r="0" b="0"/>
            </a:stretch>
          </a:blipFill>
        </p:spPr>
      </p:sp>
      <p:sp>
        <p:nvSpPr>
          <p:cNvPr name="Freeform 11" id="11"/>
          <p:cNvSpPr/>
          <p:nvPr/>
        </p:nvSpPr>
        <p:spPr>
          <a:xfrm flipH="false" flipV="false" rot="-2300477">
            <a:off x="16252878" y="-233482"/>
            <a:ext cx="2691711" cy="5066751"/>
          </a:xfrm>
          <a:custGeom>
            <a:avLst/>
            <a:gdLst/>
            <a:ahLst/>
            <a:cxnLst/>
            <a:rect r="r" b="b" t="t" l="l"/>
            <a:pathLst>
              <a:path h="5066751" w="2691711">
                <a:moveTo>
                  <a:pt x="0" y="0"/>
                </a:moveTo>
                <a:lnTo>
                  <a:pt x="2691711" y="0"/>
                </a:lnTo>
                <a:lnTo>
                  <a:pt x="2691711" y="5066751"/>
                </a:lnTo>
                <a:lnTo>
                  <a:pt x="0" y="5066751"/>
                </a:lnTo>
                <a:lnTo>
                  <a:pt x="0" y="0"/>
                </a:lnTo>
                <a:close/>
              </a:path>
            </a:pathLst>
          </a:custGeom>
          <a:blipFill>
            <a:blip r:embed="rId7"/>
            <a:stretch>
              <a:fillRect l="0" t="0" r="0" b="0"/>
            </a:stretch>
          </a:blipFill>
        </p:spPr>
      </p:sp>
      <p:sp>
        <p:nvSpPr>
          <p:cNvPr name="TextBox 12" id="12"/>
          <p:cNvSpPr txBox="true"/>
          <p:nvPr/>
        </p:nvSpPr>
        <p:spPr>
          <a:xfrm rot="0">
            <a:off x="2030693" y="648008"/>
            <a:ext cx="14226614" cy="1226820"/>
          </a:xfrm>
          <a:prstGeom prst="rect">
            <a:avLst/>
          </a:prstGeom>
        </p:spPr>
        <p:txBody>
          <a:bodyPr anchor="t" rtlCol="false" tIns="0" lIns="0" bIns="0" rIns="0">
            <a:spAutoFit/>
          </a:bodyPr>
          <a:lstStyle/>
          <a:p>
            <a:pPr algn="ctr">
              <a:lnSpc>
                <a:spcPts val="10080"/>
              </a:lnSpc>
            </a:pPr>
            <a:r>
              <a:rPr lang="en-US" sz="7200" b="true">
                <a:solidFill>
                  <a:srgbClr val="000000"/>
                </a:solidFill>
                <a:latin typeface="Montaser Arabic Bold"/>
                <a:ea typeface="Montaser Arabic Bold"/>
                <a:cs typeface="Montaser Arabic Bold"/>
                <a:sym typeface="Montaser Arabic Bold"/>
              </a:rPr>
              <a:t>TỔNG KẾT BÀI HỌC</a:t>
            </a:r>
          </a:p>
        </p:txBody>
      </p:sp>
      <p:sp>
        <p:nvSpPr>
          <p:cNvPr name="TextBox 13" id="13"/>
          <p:cNvSpPr txBox="true"/>
          <p:nvPr/>
        </p:nvSpPr>
        <p:spPr>
          <a:xfrm rot="0">
            <a:off x="1372000" y="7724536"/>
            <a:ext cx="6863715" cy="685800"/>
          </a:xfrm>
          <a:prstGeom prst="rect">
            <a:avLst/>
          </a:prstGeom>
        </p:spPr>
        <p:txBody>
          <a:bodyPr anchor="t" rtlCol="false" tIns="0" lIns="0" bIns="0" rIns="0">
            <a:spAutoFit/>
          </a:bodyPr>
          <a:lstStyle/>
          <a:p>
            <a:pPr algn="ctr">
              <a:lnSpc>
                <a:spcPts val="2640"/>
              </a:lnSpc>
            </a:pPr>
            <a:r>
              <a:rPr lang="en-US" sz="2200" b="true">
                <a:solidFill>
                  <a:srgbClr val="000000"/>
                </a:solidFill>
                <a:latin typeface="Public Sans Bold"/>
                <a:ea typeface="Public Sans Bold"/>
                <a:cs typeface="Public Sans Bold"/>
                <a:sym typeface="Public Sans Bold"/>
              </a:rPr>
              <a:t>Thông điệp: </a:t>
            </a:r>
            <a:r>
              <a:rPr lang="en-US" sz="2200">
                <a:solidFill>
                  <a:srgbClr val="000000"/>
                </a:solidFill>
                <a:latin typeface="Public Sans"/>
                <a:ea typeface="Public Sans"/>
                <a:cs typeface="Public Sans"/>
                <a:sym typeface="Public Sans"/>
              </a:rPr>
              <a:t>Tình yêu đòi hỏi sự chân thành, </a:t>
            </a:r>
          </a:p>
          <a:p>
            <a:pPr algn="ctr">
              <a:lnSpc>
                <a:spcPts val="2640"/>
              </a:lnSpc>
            </a:pPr>
            <a:r>
              <a:rPr lang="en-US" sz="2200">
                <a:solidFill>
                  <a:srgbClr val="000000"/>
                </a:solidFill>
                <a:latin typeface="Public Sans"/>
                <a:ea typeface="Public Sans"/>
                <a:cs typeface="Public Sans"/>
                <a:sym typeface="Public Sans"/>
              </a:rPr>
              <a:t>mãnh liệt và niềm tin vào sự trường tồn.</a:t>
            </a:r>
          </a:p>
        </p:txBody>
      </p:sp>
      <p:sp>
        <p:nvSpPr>
          <p:cNvPr name="TextBox 14" id="14"/>
          <p:cNvSpPr txBox="true"/>
          <p:nvPr/>
        </p:nvSpPr>
        <p:spPr>
          <a:xfrm rot="0">
            <a:off x="10069305" y="7267575"/>
            <a:ext cx="6863715" cy="3019425"/>
          </a:xfrm>
          <a:prstGeom prst="rect">
            <a:avLst/>
          </a:prstGeom>
        </p:spPr>
        <p:txBody>
          <a:bodyPr anchor="t" rtlCol="false" tIns="0" lIns="0" bIns="0" rIns="0">
            <a:spAutoFit/>
          </a:bodyPr>
          <a:lstStyle/>
          <a:p>
            <a:pPr algn="ctr">
              <a:lnSpc>
                <a:spcPts val="2640"/>
              </a:lnSpc>
            </a:pPr>
            <a:r>
              <a:rPr lang="en-US" sz="2200" b="true">
                <a:solidFill>
                  <a:srgbClr val="000000"/>
                </a:solidFill>
                <a:latin typeface="Public Sans Bold"/>
                <a:ea typeface="Public Sans Bold"/>
                <a:cs typeface="Public Sans Bold"/>
                <a:sym typeface="Public Sans Bold"/>
              </a:rPr>
              <a:t>Khẳng định giá trị nhân văn:</a:t>
            </a:r>
            <a:r>
              <a:rPr lang="en-US" sz="2200">
                <a:solidFill>
                  <a:srgbClr val="000000"/>
                </a:solidFill>
                <a:latin typeface="Public Sans"/>
                <a:ea typeface="Public Sans"/>
                <a:cs typeface="Public Sans"/>
                <a:sym typeface="Public Sans"/>
              </a:rPr>
              <a:t> Với “Sóng”, Xuân Quỳnh không chỉ khắc họa niềm khao khát tình yêu mãnh liệt, mà còn tôn vinh phẩm chất cao đẹp, thủy chung của người phụ nữ – một giá trị mang đậm tính nhân văn, vượt thời gian.</a:t>
            </a:r>
          </a:p>
          <a:p>
            <a:pPr algn="ctr">
              <a:lnSpc>
                <a:spcPts val="2640"/>
              </a:lnSpc>
            </a:pPr>
          </a:p>
          <a:p>
            <a:pPr algn="ctr">
              <a:lnSpc>
                <a:spcPts val="2640"/>
              </a:lnSpc>
            </a:pPr>
          </a:p>
          <a:p>
            <a:pPr algn="ctr">
              <a:lnSpc>
                <a:spcPts val="2640"/>
              </a:lnSpc>
            </a:pPr>
          </a:p>
          <a:p>
            <a:pPr algn="ctr">
              <a:lnSpc>
                <a:spcPts val="2640"/>
              </a:lnSpc>
            </a:pPr>
          </a:p>
        </p:txBody>
      </p:sp>
      <p:sp>
        <p:nvSpPr>
          <p:cNvPr name="TextBox 15" id="15"/>
          <p:cNvSpPr txBox="true"/>
          <p:nvPr/>
        </p:nvSpPr>
        <p:spPr>
          <a:xfrm rot="0">
            <a:off x="10069305" y="4855836"/>
            <a:ext cx="6863715" cy="685800"/>
          </a:xfrm>
          <a:prstGeom prst="rect">
            <a:avLst/>
          </a:prstGeom>
        </p:spPr>
        <p:txBody>
          <a:bodyPr anchor="t" rtlCol="false" tIns="0" lIns="0" bIns="0" rIns="0">
            <a:spAutoFit/>
          </a:bodyPr>
          <a:lstStyle/>
          <a:p>
            <a:pPr algn="ctr">
              <a:lnSpc>
                <a:spcPts val="2640"/>
              </a:lnSpc>
            </a:pPr>
            <a:r>
              <a:rPr lang="en-US" sz="2200" b="true">
                <a:solidFill>
                  <a:srgbClr val="000000"/>
                </a:solidFill>
                <a:latin typeface="Public Sans Bold"/>
                <a:ea typeface="Public Sans Bold"/>
                <a:cs typeface="Public Sans Bold"/>
                <a:sym typeface="Public Sans Bold"/>
              </a:rPr>
              <a:t>Nghệ thuật: </a:t>
            </a:r>
            <a:r>
              <a:rPr lang="en-US" sz="2200">
                <a:solidFill>
                  <a:srgbClr val="000000"/>
                </a:solidFill>
                <a:latin typeface="Public Sans"/>
                <a:ea typeface="Public Sans"/>
                <a:cs typeface="Public Sans"/>
                <a:sym typeface="Public Sans"/>
              </a:rPr>
              <a:t>Hình tượng sóng, thể thơ 5 chữ, </a:t>
            </a:r>
          </a:p>
          <a:p>
            <a:pPr algn="ctr">
              <a:lnSpc>
                <a:spcPts val="2640"/>
              </a:lnSpc>
            </a:pPr>
            <a:r>
              <a:rPr lang="en-US" sz="2200">
                <a:solidFill>
                  <a:srgbClr val="000000"/>
                </a:solidFill>
                <a:latin typeface="Public Sans"/>
                <a:ea typeface="Public Sans"/>
                <a:cs typeface="Public Sans"/>
                <a:sym typeface="Public Sans"/>
              </a:rPr>
              <a:t>ngôn từ giàu cảm xúc.</a:t>
            </a:r>
          </a:p>
        </p:txBody>
      </p:sp>
      <p:sp>
        <p:nvSpPr>
          <p:cNvPr name="TextBox 16" id="16"/>
          <p:cNvSpPr txBox="true"/>
          <p:nvPr/>
        </p:nvSpPr>
        <p:spPr>
          <a:xfrm rot="0">
            <a:off x="1372000" y="4865361"/>
            <a:ext cx="6863715" cy="733491"/>
          </a:xfrm>
          <a:prstGeom prst="rect">
            <a:avLst/>
          </a:prstGeom>
        </p:spPr>
        <p:txBody>
          <a:bodyPr anchor="t" rtlCol="false" tIns="0" lIns="0" bIns="0" rIns="0">
            <a:spAutoFit/>
          </a:bodyPr>
          <a:lstStyle/>
          <a:p>
            <a:pPr algn="ctr">
              <a:lnSpc>
                <a:spcPts val="2880"/>
              </a:lnSpc>
            </a:pPr>
            <a:r>
              <a:rPr lang="en-US" sz="2400" b="true">
                <a:solidFill>
                  <a:srgbClr val="000000"/>
                </a:solidFill>
                <a:latin typeface="Public Sans Bold"/>
                <a:ea typeface="Public Sans Bold"/>
                <a:cs typeface="Public Sans Bold"/>
                <a:sym typeface="Public Sans Bold"/>
              </a:rPr>
              <a:t>Nội dung:</a:t>
            </a:r>
            <a:r>
              <a:rPr lang="en-US" sz="2400">
                <a:solidFill>
                  <a:srgbClr val="000000"/>
                </a:solidFill>
                <a:latin typeface="Public Sans"/>
                <a:ea typeface="Public Sans"/>
                <a:cs typeface="Public Sans"/>
                <a:sym typeface="Public Sans"/>
              </a:rPr>
              <a:t> Vẻ đẹp của tình yêu chân thành,</a:t>
            </a:r>
          </a:p>
          <a:p>
            <a:pPr algn="ctr">
              <a:lnSpc>
                <a:spcPts val="2880"/>
              </a:lnSpc>
            </a:pPr>
            <a:r>
              <a:rPr lang="en-US" sz="2400">
                <a:solidFill>
                  <a:srgbClr val="000000"/>
                </a:solidFill>
                <a:latin typeface="Public Sans"/>
                <a:ea typeface="Public Sans"/>
                <a:cs typeface="Public Sans"/>
                <a:sym typeface="Public Sans"/>
              </a:rPr>
              <a:t> khát khao hòa tan vào biển lớn tình yêu.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DAGjQ64scB0</dc:identifier>
  <dcterms:modified xsi:type="dcterms:W3CDTF">2011-08-01T06:04:30Z</dcterms:modified>
  <cp:revision>1</cp:revision>
  <dc:title>sóng</dc:title>
</cp:coreProperties>
</file>