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Libre Franklin Bold" charset="1" panose="00000800000000000000"/>
      <p:regular r:id="rId12"/>
    </p:embeddedFont>
    <p:embeddedFont>
      <p:font typeface="Libre Franklin Ultra-Bold" charset="1" panose="00000900000000000000"/>
      <p:regular r:id="rId13"/>
    </p:embeddedFont>
    <p:embeddedFont>
      <p:font typeface="Mali Bold" charset="1" panose="00000800000000000000"/>
      <p:regular r:id="rId14"/>
    </p:embeddedFont>
    <p:embeddedFont>
      <p:font typeface="Mali" charset="1" panose="00000500000000000000"/>
      <p:regular r:id="rId15"/>
    </p:embeddedFont>
    <p:embeddedFont>
      <p:font typeface="Balsamiq Sans" charset="1" panose="02000603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png" Type="http://schemas.openxmlformats.org/officeDocument/2006/relationships/image"/><Relationship Id="rId12" Target="../media/image2.png" Type="http://schemas.openxmlformats.org/officeDocument/2006/relationships/image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C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1263297">
            <a:off x="764653" y="4728518"/>
            <a:ext cx="1266057" cy="146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b="true" sz="9053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1</a:t>
            </a:r>
          </a:p>
        </p:txBody>
      </p:sp>
      <p:sp>
        <p:nvSpPr>
          <p:cNvPr name="TextBox 3" id="3"/>
          <p:cNvSpPr txBox="true"/>
          <p:nvPr/>
        </p:nvSpPr>
        <p:spPr>
          <a:xfrm rot="-1059970">
            <a:off x="11658764" y="-32143"/>
            <a:ext cx="1245101" cy="1442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74"/>
              </a:lnSpc>
              <a:spcBef>
                <a:spcPct val="0"/>
              </a:spcBef>
            </a:pPr>
            <a:r>
              <a:rPr lang="en-US" b="true" sz="8903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6</a:t>
            </a:r>
          </a:p>
        </p:txBody>
      </p:sp>
      <p:sp>
        <p:nvSpPr>
          <p:cNvPr name="TextBox 4" id="4"/>
          <p:cNvSpPr txBox="true"/>
          <p:nvPr/>
        </p:nvSpPr>
        <p:spPr>
          <a:xfrm rot="1384722">
            <a:off x="8116947" y="209767"/>
            <a:ext cx="1538426" cy="1781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b="true" sz="11000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5</a:t>
            </a:r>
          </a:p>
        </p:txBody>
      </p:sp>
      <p:sp>
        <p:nvSpPr>
          <p:cNvPr name="TextBox 5" id="5"/>
          <p:cNvSpPr txBox="true"/>
          <p:nvPr/>
        </p:nvSpPr>
        <p:spPr>
          <a:xfrm rot="-1389345">
            <a:off x="8809016" y="8223651"/>
            <a:ext cx="1106773" cy="1795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89"/>
              </a:lnSpc>
              <a:spcBef>
                <a:spcPct val="0"/>
              </a:spcBef>
            </a:pPr>
            <a:r>
              <a:rPr lang="en-US" b="true" sz="11145">
                <a:solidFill>
                  <a:srgbClr val="000000"/>
                </a:solidFill>
                <a:latin typeface="Libre Franklin Ultra-Bold"/>
                <a:ea typeface="Libre Franklin Ultra-Bold"/>
                <a:cs typeface="Libre Franklin Ultra-Bold"/>
                <a:sym typeface="Libre Franklin Ultra-Bold"/>
              </a:rPr>
              <a:t>8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1040127">
            <a:off x="-609866" y="6032733"/>
            <a:ext cx="4371955" cy="5276346"/>
          </a:xfrm>
          <a:custGeom>
            <a:avLst/>
            <a:gdLst/>
            <a:ahLst/>
            <a:cxnLst/>
            <a:rect r="r" b="b" t="t" l="l"/>
            <a:pathLst>
              <a:path h="5276346" w="4371955">
                <a:moveTo>
                  <a:pt x="0" y="0"/>
                </a:moveTo>
                <a:lnTo>
                  <a:pt x="4371955" y="0"/>
                </a:lnTo>
                <a:lnTo>
                  <a:pt x="4371955" y="5276346"/>
                </a:lnTo>
                <a:lnTo>
                  <a:pt x="0" y="5276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27555">
            <a:off x="485836" y="346540"/>
            <a:ext cx="2342701" cy="2437595"/>
          </a:xfrm>
          <a:custGeom>
            <a:avLst/>
            <a:gdLst/>
            <a:ahLst/>
            <a:cxnLst/>
            <a:rect r="r" b="b" t="t" l="l"/>
            <a:pathLst>
              <a:path h="2437595" w="2342701">
                <a:moveTo>
                  <a:pt x="0" y="0"/>
                </a:moveTo>
                <a:lnTo>
                  <a:pt x="2342701" y="0"/>
                </a:lnTo>
                <a:lnTo>
                  <a:pt x="2342701" y="2437595"/>
                </a:lnTo>
                <a:lnTo>
                  <a:pt x="0" y="24375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639" t="-14440" r="-26155" b="-7004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910016" y="1557639"/>
            <a:ext cx="14467968" cy="7171723"/>
            <a:chOff x="0" y="0"/>
            <a:chExt cx="19290624" cy="956229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9290624" cy="9562297"/>
              <a:chOff x="0" y="0"/>
              <a:chExt cx="3810494" cy="1888849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810494" cy="1888849"/>
              </a:xfrm>
              <a:custGeom>
                <a:avLst/>
                <a:gdLst/>
                <a:ahLst/>
                <a:cxnLst/>
                <a:rect r="r" b="b" t="t" l="l"/>
                <a:pathLst>
                  <a:path h="1888849" w="3810494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19050"/>
                <a:ext cx="3810494" cy="1907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83"/>
                  </a:lnSpc>
                </a:pPr>
              </a:p>
            </p:txBody>
          </p:sp>
        </p:grpSp>
        <p:sp>
          <p:nvSpPr>
            <p:cNvPr name="AutoShape 12" id="12"/>
            <p:cNvSpPr/>
            <p:nvPr/>
          </p:nvSpPr>
          <p:spPr>
            <a:xfrm rot="0">
              <a:off x="0" y="6653752"/>
              <a:ext cx="19290624" cy="0"/>
            </a:xfrm>
            <a:prstGeom prst="line">
              <a:avLst/>
            </a:prstGeom>
            <a:ln cap="flat" w="762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5928721" y="419144"/>
            <a:ext cx="2661157" cy="911446"/>
          </a:xfrm>
          <a:custGeom>
            <a:avLst/>
            <a:gdLst/>
            <a:ahLst/>
            <a:cxnLst/>
            <a:rect r="r" b="b" t="t" l="l"/>
            <a:pathLst>
              <a:path h="911446" w="2661157">
                <a:moveTo>
                  <a:pt x="0" y="0"/>
                </a:moveTo>
                <a:lnTo>
                  <a:pt x="2661158" y="0"/>
                </a:lnTo>
                <a:lnTo>
                  <a:pt x="2661158" y="911447"/>
                </a:lnTo>
                <a:lnTo>
                  <a:pt x="0" y="9114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631737">
            <a:off x="16150174" y="7106907"/>
            <a:ext cx="1034156" cy="2618116"/>
          </a:xfrm>
          <a:custGeom>
            <a:avLst/>
            <a:gdLst/>
            <a:ahLst/>
            <a:cxnLst/>
            <a:rect r="r" b="b" t="t" l="l"/>
            <a:pathLst>
              <a:path h="2618116" w="1034156">
                <a:moveTo>
                  <a:pt x="0" y="0"/>
                </a:moveTo>
                <a:lnTo>
                  <a:pt x="1034156" y="0"/>
                </a:lnTo>
                <a:lnTo>
                  <a:pt x="1034156" y="2618115"/>
                </a:lnTo>
                <a:lnTo>
                  <a:pt x="0" y="26181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-1059970">
            <a:off x="4986291" y="72034"/>
            <a:ext cx="1088046" cy="1252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14"/>
              </a:lnSpc>
              <a:spcBef>
                <a:spcPct val="0"/>
              </a:spcBef>
            </a:pPr>
            <a:r>
              <a:rPr lang="en-US" b="true" sz="7780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4</a:t>
            </a:r>
          </a:p>
        </p:txBody>
      </p:sp>
      <p:sp>
        <p:nvSpPr>
          <p:cNvPr name="TextBox 16" id="16"/>
          <p:cNvSpPr txBox="true"/>
          <p:nvPr/>
        </p:nvSpPr>
        <p:spPr>
          <a:xfrm rot="1231330">
            <a:off x="12075797" y="9184805"/>
            <a:ext cx="1041094" cy="1201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77"/>
              </a:lnSpc>
              <a:spcBef>
                <a:spcPct val="0"/>
              </a:spcBef>
            </a:pPr>
            <a:r>
              <a:rPr lang="en-US" b="true" sz="7444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9</a:t>
            </a:r>
          </a:p>
        </p:txBody>
      </p:sp>
      <p:sp>
        <p:nvSpPr>
          <p:cNvPr name="TextBox 17" id="17"/>
          <p:cNvSpPr txBox="true"/>
          <p:nvPr/>
        </p:nvSpPr>
        <p:spPr>
          <a:xfrm rot="1176395">
            <a:off x="16638304" y="5096236"/>
            <a:ext cx="992496" cy="1382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b="true" sz="8508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3</a:t>
            </a:r>
          </a:p>
        </p:txBody>
      </p:sp>
      <p:sp>
        <p:nvSpPr>
          <p:cNvPr name="TextBox 18" id="18"/>
          <p:cNvSpPr txBox="true"/>
          <p:nvPr/>
        </p:nvSpPr>
        <p:spPr>
          <a:xfrm rot="1176395">
            <a:off x="5077262" y="8971586"/>
            <a:ext cx="1152012" cy="1600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b="true" sz="9876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7</a:t>
            </a:r>
          </a:p>
        </p:txBody>
      </p:sp>
      <p:sp>
        <p:nvSpPr>
          <p:cNvPr name="TextBox 19" id="19"/>
          <p:cNvSpPr txBox="true"/>
          <p:nvPr/>
        </p:nvSpPr>
        <p:spPr>
          <a:xfrm rot="-1009175">
            <a:off x="16998453" y="2434246"/>
            <a:ext cx="1426424" cy="1649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59"/>
              </a:lnSpc>
              <a:spcBef>
                <a:spcPct val="0"/>
              </a:spcBef>
            </a:pPr>
            <a:r>
              <a:rPr lang="en-US" b="true" sz="10199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2</a:t>
            </a:r>
          </a:p>
        </p:txBody>
      </p:sp>
      <p:sp>
        <p:nvSpPr>
          <p:cNvPr name="TextBox 20" id="20"/>
          <p:cNvSpPr txBox="true"/>
          <p:nvPr/>
        </p:nvSpPr>
        <p:spPr>
          <a:xfrm rot="-1827938">
            <a:off x="201566" y="2715946"/>
            <a:ext cx="1084077" cy="1760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92"/>
              </a:lnSpc>
              <a:spcBef>
                <a:spcPct val="0"/>
              </a:spcBef>
            </a:pPr>
            <a:r>
              <a:rPr lang="en-US" b="true" sz="10917">
                <a:solidFill>
                  <a:srgbClr val="000000"/>
                </a:solidFill>
                <a:latin typeface="Libre Franklin Ultra-Bold"/>
                <a:ea typeface="Libre Franklin Ultra-Bold"/>
                <a:cs typeface="Libre Franklin Ultra-Bold"/>
                <a:sym typeface="Libre Franklin Ultra-Bold"/>
              </a:rPr>
              <a:t>0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448880" y="2415251"/>
            <a:ext cx="9390241" cy="3822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997"/>
              </a:lnSpc>
              <a:spcBef>
                <a:spcPct val="0"/>
              </a:spcBef>
            </a:pPr>
            <a:r>
              <a:rPr lang="en-US" b="true" sz="13634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Biểu thức đại số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940301" y="7256308"/>
            <a:ext cx="12407397" cy="56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Tính giá trị của biểu thức khi biết giá trị của biến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C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0264289" cy="8229600"/>
            <a:chOff x="0" y="0"/>
            <a:chExt cx="13685718" cy="109728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3685718" cy="10972800"/>
              <a:chOff x="0" y="0"/>
              <a:chExt cx="2703352" cy="2167467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703352" cy="2167467"/>
              </a:xfrm>
              <a:custGeom>
                <a:avLst/>
                <a:gdLst/>
                <a:ahLst/>
                <a:cxnLst/>
                <a:rect r="r" b="b" t="t" l="l"/>
                <a:pathLst>
                  <a:path h="2167467" w="2703352">
                    <a:moveTo>
                      <a:pt x="37713" y="0"/>
                    </a:moveTo>
                    <a:lnTo>
                      <a:pt x="2665639" y="0"/>
                    </a:lnTo>
                    <a:cubicBezTo>
                      <a:pt x="2675641" y="0"/>
                      <a:pt x="2685233" y="3973"/>
                      <a:pt x="2692306" y="11046"/>
                    </a:cubicBezTo>
                    <a:cubicBezTo>
                      <a:pt x="2699378" y="18118"/>
                      <a:pt x="2703352" y="27711"/>
                      <a:pt x="2703352" y="37713"/>
                    </a:cubicBezTo>
                    <a:lnTo>
                      <a:pt x="2703352" y="2129754"/>
                    </a:lnTo>
                    <a:cubicBezTo>
                      <a:pt x="2703352" y="2150582"/>
                      <a:pt x="2686467" y="2167467"/>
                      <a:pt x="2665639" y="2167467"/>
                    </a:cubicBezTo>
                    <a:lnTo>
                      <a:pt x="37713" y="2167467"/>
                    </a:lnTo>
                    <a:cubicBezTo>
                      <a:pt x="16885" y="2167467"/>
                      <a:pt x="0" y="2150582"/>
                      <a:pt x="0" y="2129754"/>
                    </a:cubicBezTo>
                    <a:lnTo>
                      <a:pt x="0" y="37713"/>
                    </a:lnTo>
                    <a:cubicBezTo>
                      <a:pt x="0" y="16885"/>
                      <a:pt x="16885" y="0"/>
                      <a:pt x="37713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19050"/>
                <a:ext cx="2703352" cy="218651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83"/>
                  </a:lnSpc>
                </a:pPr>
              </a:p>
            </p:txBody>
          </p:sp>
        </p:grpSp>
        <p:sp>
          <p:nvSpPr>
            <p:cNvPr name="AutoShape 6" id="6"/>
            <p:cNvSpPr/>
            <p:nvPr/>
          </p:nvSpPr>
          <p:spPr>
            <a:xfrm rot="0">
              <a:off x="0" y="2549545"/>
              <a:ext cx="13685718" cy="0"/>
            </a:xfrm>
            <a:prstGeom prst="line">
              <a:avLst/>
            </a:prstGeom>
            <a:ln cap="flat" w="762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1935629" y="6032556"/>
            <a:ext cx="5323671" cy="3225744"/>
            <a:chOff x="0" y="0"/>
            <a:chExt cx="1402119" cy="84957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02119" cy="849579"/>
            </a:xfrm>
            <a:custGeom>
              <a:avLst/>
              <a:gdLst/>
              <a:ahLst/>
              <a:cxnLst/>
              <a:rect r="r" b="b" t="t" l="l"/>
              <a:pathLst>
                <a:path h="849579" w="1402119">
                  <a:moveTo>
                    <a:pt x="72712" y="0"/>
                  </a:moveTo>
                  <a:lnTo>
                    <a:pt x="1329407" y="0"/>
                  </a:lnTo>
                  <a:cubicBezTo>
                    <a:pt x="1348691" y="0"/>
                    <a:pt x="1367186" y="7661"/>
                    <a:pt x="1380822" y="21297"/>
                  </a:cubicBezTo>
                  <a:cubicBezTo>
                    <a:pt x="1394458" y="34933"/>
                    <a:pt x="1402119" y="53428"/>
                    <a:pt x="1402119" y="72712"/>
                  </a:cubicBezTo>
                  <a:lnTo>
                    <a:pt x="1402119" y="776866"/>
                  </a:lnTo>
                  <a:cubicBezTo>
                    <a:pt x="1402119" y="796151"/>
                    <a:pt x="1394458" y="814646"/>
                    <a:pt x="1380822" y="828282"/>
                  </a:cubicBezTo>
                  <a:cubicBezTo>
                    <a:pt x="1367186" y="841918"/>
                    <a:pt x="1348691" y="849579"/>
                    <a:pt x="1329407" y="849579"/>
                  </a:cubicBezTo>
                  <a:lnTo>
                    <a:pt x="72712" y="849579"/>
                  </a:lnTo>
                  <a:cubicBezTo>
                    <a:pt x="53428" y="849579"/>
                    <a:pt x="34933" y="841918"/>
                    <a:pt x="21297" y="828282"/>
                  </a:cubicBezTo>
                  <a:cubicBezTo>
                    <a:pt x="7661" y="814646"/>
                    <a:pt x="0" y="796151"/>
                    <a:pt x="0" y="776866"/>
                  </a:cubicBezTo>
                  <a:lnTo>
                    <a:pt x="0" y="72712"/>
                  </a:lnTo>
                  <a:cubicBezTo>
                    <a:pt x="0" y="53428"/>
                    <a:pt x="7661" y="34933"/>
                    <a:pt x="21297" y="21297"/>
                  </a:cubicBezTo>
                  <a:cubicBezTo>
                    <a:pt x="34933" y="7661"/>
                    <a:pt x="53428" y="0"/>
                    <a:pt x="72712" y="0"/>
                  </a:cubicBezTo>
                  <a:close/>
                </a:path>
              </a:pathLst>
            </a:custGeom>
            <a:solidFill>
              <a:srgbClr val="FCFEF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1402119" cy="8686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3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2756911" y="6242406"/>
            <a:ext cx="480567" cy="611833"/>
          </a:xfrm>
          <a:custGeom>
            <a:avLst/>
            <a:gdLst/>
            <a:ahLst/>
            <a:cxnLst/>
            <a:rect r="r" b="b" t="t" l="l"/>
            <a:pathLst>
              <a:path h="611833" w="480567">
                <a:moveTo>
                  <a:pt x="0" y="0"/>
                </a:moveTo>
                <a:lnTo>
                  <a:pt x="480567" y="0"/>
                </a:lnTo>
                <a:lnTo>
                  <a:pt x="480567" y="611834"/>
                </a:lnTo>
                <a:lnTo>
                  <a:pt x="0" y="611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482311">
            <a:off x="15266756" y="1953057"/>
            <a:ext cx="1267516" cy="411049"/>
            <a:chOff x="0" y="0"/>
            <a:chExt cx="333831" cy="10826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33831" cy="108260"/>
            </a:xfrm>
            <a:custGeom>
              <a:avLst/>
              <a:gdLst/>
              <a:ahLst/>
              <a:cxnLst/>
              <a:rect r="r" b="b" t="t" l="l"/>
              <a:pathLst>
                <a:path h="108260" w="333831">
                  <a:moveTo>
                    <a:pt x="54130" y="0"/>
                  </a:moveTo>
                  <a:lnTo>
                    <a:pt x="279702" y="0"/>
                  </a:lnTo>
                  <a:cubicBezTo>
                    <a:pt x="309597" y="0"/>
                    <a:pt x="333831" y="24235"/>
                    <a:pt x="333831" y="54130"/>
                  </a:cubicBezTo>
                  <a:lnTo>
                    <a:pt x="333831" y="54130"/>
                  </a:lnTo>
                  <a:cubicBezTo>
                    <a:pt x="333831" y="68486"/>
                    <a:pt x="328129" y="82254"/>
                    <a:pt x="317977" y="92406"/>
                  </a:cubicBezTo>
                  <a:cubicBezTo>
                    <a:pt x="307826" y="102557"/>
                    <a:pt x="294058" y="108260"/>
                    <a:pt x="279702" y="108260"/>
                  </a:cubicBezTo>
                  <a:lnTo>
                    <a:pt x="54130" y="108260"/>
                  </a:lnTo>
                  <a:cubicBezTo>
                    <a:pt x="39774" y="108260"/>
                    <a:pt x="26006" y="102557"/>
                    <a:pt x="15854" y="92406"/>
                  </a:cubicBezTo>
                  <a:cubicBezTo>
                    <a:pt x="5703" y="82254"/>
                    <a:pt x="0" y="68486"/>
                    <a:pt x="0" y="54130"/>
                  </a:cubicBezTo>
                  <a:lnTo>
                    <a:pt x="0" y="54130"/>
                  </a:lnTo>
                  <a:cubicBezTo>
                    <a:pt x="0" y="39774"/>
                    <a:pt x="5703" y="26006"/>
                    <a:pt x="15854" y="15854"/>
                  </a:cubicBezTo>
                  <a:cubicBezTo>
                    <a:pt x="26006" y="5703"/>
                    <a:pt x="39774" y="0"/>
                    <a:pt x="54130" y="0"/>
                  </a:cubicBezTo>
                  <a:close/>
                </a:path>
              </a:pathLst>
            </a:custGeom>
            <a:solidFill>
              <a:srgbClr val="89C4ED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19050"/>
              <a:ext cx="333831" cy="892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614592" y="4415455"/>
            <a:ext cx="1132326" cy="1132326"/>
            <a:chOff x="0" y="0"/>
            <a:chExt cx="1509768" cy="1509768"/>
          </a:xfrm>
        </p:grpSpPr>
        <p:grpSp>
          <p:nvGrpSpPr>
            <p:cNvPr name="Group 15" id="15"/>
            <p:cNvGrpSpPr/>
            <p:nvPr/>
          </p:nvGrpSpPr>
          <p:grpSpPr>
            <a:xfrm rot="-605918">
              <a:off x="31231" y="512830"/>
              <a:ext cx="1447306" cy="484108"/>
              <a:chOff x="0" y="0"/>
              <a:chExt cx="444423" cy="14865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4CB7A1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-6005918">
              <a:off x="31231" y="512830"/>
              <a:ext cx="1447306" cy="484108"/>
              <a:chOff x="0" y="0"/>
              <a:chExt cx="444423" cy="14865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4CB7A1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-6005918">
              <a:off x="562443" y="488283"/>
              <a:ext cx="384768" cy="532561"/>
              <a:chOff x="0" y="0"/>
              <a:chExt cx="173949" cy="240764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73949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73949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4CB7A1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sp>
        <p:nvSpPr>
          <p:cNvPr name="Freeform 24" id="24"/>
          <p:cNvSpPr/>
          <p:nvPr/>
        </p:nvSpPr>
        <p:spPr>
          <a:xfrm flipH="false" flipV="false" rot="769152">
            <a:off x="14851275" y="3120537"/>
            <a:ext cx="1724515" cy="2407813"/>
          </a:xfrm>
          <a:custGeom>
            <a:avLst/>
            <a:gdLst/>
            <a:ahLst/>
            <a:cxnLst/>
            <a:rect r="r" b="b" t="t" l="l"/>
            <a:pathLst>
              <a:path h="2407813" w="1724515">
                <a:moveTo>
                  <a:pt x="0" y="0"/>
                </a:moveTo>
                <a:lnTo>
                  <a:pt x="1724514" y="0"/>
                </a:lnTo>
                <a:lnTo>
                  <a:pt x="1724514" y="2407813"/>
                </a:lnTo>
                <a:lnTo>
                  <a:pt x="0" y="24078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793850">
            <a:off x="12555041" y="1216510"/>
            <a:ext cx="1859674" cy="1884143"/>
          </a:xfrm>
          <a:custGeom>
            <a:avLst/>
            <a:gdLst/>
            <a:ahLst/>
            <a:cxnLst/>
            <a:rect r="r" b="b" t="t" l="l"/>
            <a:pathLst>
              <a:path h="1884143" w="1859674">
                <a:moveTo>
                  <a:pt x="0" y="0"/>
                </a:moveTo>
                <a:lnTo>
                  <a:pt x="1859673" y="0"/>
                </a:lnTo>
                <a:lnTo>
                  <a:pt x="1859673" y="1884143"/>
                </a:lnTo>
                <a:lnTo>
                  <a:pt x="0" y="18841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572125" y="1489047"/>
            <a:ext cx="9177439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000"/>
              </a:lnSpc>
              <a:spcBef>
                <a:spcPct val="0"/>
              </a:spcBef>
            </a:pPr>
            <a:r>
              <a:rPr lang="en-US" b="true" sz="7500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Nội dung bài học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72125" y="4084425"/>
            <a:ext cx="9177439" cy="2516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036314" indent="-518157" lvl="1">
              <a:lnSpc>
                <a:spcPts val="6719"/>
              </a:lnSpc>
              <a:buAutoNum type="arabicPeriod" startAt="1"/>
            </a:pPr>
            <a:r>
              <a:rPr lang="en-US" sz="4799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Biểu thức đại số là gì? </a:t>
            </a:r>
          </a:p>
          <a:p>
            <a:pPr algn="just" marL="1036314" indent="-518157" lvl="1">
              <a:lnSpc>
                <a:spcPts val="6719"/>
              </a:lnSpc>
              <a:buAutoNum type="arabicPeriod" startAt="1"/>
            </a:pPr>
            <a:r>
              <a:rPr lang="en-US" sz="4799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Cách tính giá trị biểu thức</a:t>
            </a:r>
          </a:p>
          <a:p>
            <a:pPr algn="just" marL="1036314" indent="-518157" lvl="1">
              <a:lnSpc>
                <a:spcPts val="6719"/>
              </a:lnSpc>
              <a:buAutoNum type="arabicPeriod" startAt="1"/>
            </a:pPr>
            <a:r>
              <a:rPr lang="en-US" sz="4799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Bài tập thực hành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756911" y="6358410"/>
            <a:ext cx="3904666" cy="495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29"/>
              </a:lnSpc>
              <a:spcBef>
                <a:spcPct val="0"/>
              </a:spcBef>
            </a:pPr>
            <a:r>
              <a:rPr lang="en-US" b="true" sz="3191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Mẹo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364106" y="7159040"/>
            <a:ext cx="4297471" cy="156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88617" indent="-194308" lvl="1">
              <a:lnSpc>
                <a:spcPts val="2519"/>
              </a:lnSpc>
              <a:buAutoNum type="arabicPeriod" startAt="1"/>
            </a:pPr>
            <a:r>
              <a:rPr lang="en-US" sz="1799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Cẩn thận dấu âm khi thay số âm!</a:t>
            </a:r>
          </a:p>
          <a:p>
            <a:pPr algn="just" marL="388617" indent="-194308" lvl="1">
              <a:lnSpc>
                <a:spcPts val="2519"/>
              </a:lnSpc>
              <a:buAutoNum type="arabicPeriod" startAt="1"/>
            </a:pPr>
            <a:r>
              <a:rPr lang="en-US" sz="1799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Khi không chắc – Thay thử số vào kiểm tra!</a:t>
            </a:r>
          </a:p>
          <a:p>
            <a:pPr algn="just" marL="388617" indent="-194308" lvl="1">
              <a:lnSpc>
                <a:spcPts val="2519"/>
              </a:lnSpc>
              <a:buAutoNum type="arabicPeriod" startAt="1"/>
            </a:pPr>
            <a:r>
              <a:rPr lang="en-US" sz="1799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Luôn đơn giản hóa biểu thức trước khi thay số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C5C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67266" y="3163830"/>
            <a:ext cx="15353469" cy="1490309"/>
            <a:chOff x="0" y="0"/>
            <a:chExt cx="4043712" cy="3925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43712" cy="392509"/>
            </a:xfrm>
            <a:custGeom>
              <a:avLst/>
              <a:gdLst/>
              <a:ahLst/>
              <a:cxnLst/>
              <a:rect r="r" b="b" t="t" l="l"/>
              <a:pathLst>
                <a:path h="392509" w="4043712">
                  <a:moveTo>
                    <a:pt x="25212" y="0"/>
                  </a:moveTo>
                  <a:lnTo>
                    <a:pt x="4018500" y="0"/>
                  </a:lnTo>
                  <a:cubicBezTo>
                    <a:pt x="4025186" y="0"/>
                    <a:pt x="4031599" y="2656"/>
                    <a:pt x="4036328" y="7385"/>
                  </a:cubicBezTo>
                  <a:cubicBezTo>
                    <a:pt x="4041056" y="12113"/>
                    <a:pt x="4043712" y="18526"/>
                    <a:pt x="4043712" y="25212"/>
                  </a:cubicBezTo>
                  <a:lnTo>
                    <a:pt x="4043712" y="367297"/>
                  </a:lnTo>
                  <a:cubicBezTo>
                    <a:pt x="4043712" y="381222"/>
                    <a:pt x="4032424" y="392509"/>
                    <a:pt x="4018500" y="392509"/>
                  </a:cubicBezTo>
                  <a:lnTo>
                    <a:pt x="25212" y="392509"/>
                  </a:lnTo>
                  <a:cubicBezTo>
                    <a:pt x="18526" y="392509"/>
                    <a:pt x="12113" y="389853"/>
                    <a:pt x="7385" y="385125"/>
                  </a:cubicBezTo>
                  <a:cubicBezTo>
                    <a:pt x="2656" y="380397"/>
                    <a:pt x="0" y="373984"/>
                    <a:pt x="0" y="367297"/>
                  </a:cubicBezTo>
                  <a:lnTo>
                    <a:pt x="0" y="25212"/>
                  </a:lnTo>
                  <a:cubicBezTo>
                    <a:pt x="0" y="18526"/>
                    <a:pt x="2656" y="12113"/>
                    <a:pt x="7385" y="7385"/>
                  </a:cubicBezTo>
                  <a:cubicBezTo>
                    <a:pt x="12113" y="2656"/>
                    <a:pt x="18526" y="0"/>
                    <a:pt x="25212" y="0"/>
                  </a:cubicBezTo>
                  <a:close/>
                </a:path>
              </a:pathLst>
            </a:custGeom>
            <a:solidFill>
              <a:srgbClr val="FCFEF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043712" cy="4115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3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076399" y="3551797"/>
            <a:ext cx="14135201" cy="567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7240" indent="-388620" lvl="1">
              <a:lnSpc>
                <a:spcPts val="450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Hiểu được khái </a:t>
            </a:r>
            <a:r>
              <a:rPr lang="en-US" sz="3600" u="none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niệm biến số và biểu thức đại số.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467266" y="5284170"/>
            <a:ext cx="15353469" cy="1490309"/>
            <a:chOff x="0" y="0"/>
            <a:chExt cx="4043712" cy="3925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043712" cy="392509"/>
            </a:xfrm>
            <a:custGeom>
              <a:avLst/>
              <a:gdLst/>
              <a:ahLst/>
              <a:cxnLst/>
              <a:rect r="r" b="b" t="t" l="l"/>
              <a:pathLst>
                <a:path h="392509" w="4043712">
                  <a:moveTo>
                    <a:pt x="25212" y="0"/>
                  </a:moveTo>
                  <a:lnTo>
                    <a:pt x="4018500" y="0"/>
                  </a:lnTo>
                  <a:cubicBezTo>
                    <a:pt x="4025186" y="0"/>
                    <a:pt x="4031599" y="2656"/>
                    <a:pt x="4036328" y="7385"/>
                  </a:cubicBezTo>
                  <a:cubicBezTo>
                    <a:pt x="4041056" y="12113"/>
                    <a:pt x="4043712" y="18526"/>
                    <a:pt x="4043712" y="25212"/>
                  </a:cubicBezTo>
                  <a:lnTo>
                    <a:pt x="4043712" y="367297"/>
                  </a:lnTo>
                  <a:cubicBezTo>
                    <a:pt x="4043712" y="381222"/>
                    <a:pt x="4032424" y="392509"/>
                    <a:pt x="4018500" y="392509"/>
                  </a:cubicBezTo>
                  <a:lnTo>
                    <a:pt x="25212" y="392509"/>
                  </a:lnTo>
                  <a:cubicBezTo>
                    <a:pt x="18526" y="392509"/>
                    <a:pt x="12113" y="389853"/>
                    <a:pt x="7385" y="385125"/>
                  </a:cubicBezTo>
                  <a:cubicBezTo>
                    <a:pt x="2656" y="380397"/>
                    <a:pt x="0" y="373984"/>
                    <a:pt x="0" y="367297"/>
                  </a:cubicBezTo>
                  <a:lnTo>
                    <a:pt x="0" y="25212"/>
                  </a:lnTo>
                  <a:cubicBezTo>
                    <a:pt x="0" y="18526"/>
                    <a:pt x="2656" y="12113"/>
                    <a:pt x="7385" y="7385"/>
                  </a:cubicBezTo>
                  <a:cubicBezTo>
                    <a:pt x="12113" y="2656"/>
                    <a:pt x="18526" y="0"/>
                    <a:pt x="25212" y="0"/>
                  </a:cubicBezTo>
                  <a:close/>
                </a:path>
              </a:pathLst>
            </a:custGeom>
            <a:solidFill>
              <a:srgbClr val="FCFEF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4043712" cy="4115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3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076399" y="5672138"/>
            <a:ext cx="16211601" cy="567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7240" indent="-388620" lvl="1">
              <a:lnSpc>
                <a:spcPts val="450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B</a:t>
            </a:r>
            <a:r>
              <a:rPr lang="en-US" sz="3600" u="none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iết cách tính giá trị của biểu thức khi biết giá trị của biến.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467266" y="7404511"/>
            <a:ext cx="15353469" cy="1490309"/>
            <a:chOff x="0" y="0"/>
            <a:chExt cx="4043712" cy="39250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043712" cy="392509"/>
            </a:xfrm>
            <a:custGeom>
              <a:avLst/>
              <a:gdLst/>
              <a:ahLst/>
              <a:cxnLst/>
              <a:rect r="r" b="b" t="t" l="l"/>
              <a:pathLst>
                <a:path h="392509" w="4043712">
                  <a:moveTo>
                    <a:pt x="25212" y="0"/>
                  </a:moveTo>
                  <a:lnTo>
                    <a:pt x="4018500" y="0"/>
                  </a:lnTo>
                  <a:cubicBezTo>
                    <a:pt x="4025186" y="0"/>
                    <a:pt x="4031599" y="2656"/>
                    <a:pt x="4036328" y="7385"/>
                  </a:cubicBezTo>
                  <a:cubicBezTo>
                    <a:pt x="4041056" y="12113"/>
                    <a:pt x="4043712" y="18526"/>
                    <a:pt x="4043712" y="25212"/>
                  </a:cubicBezTo>
                  <a:lnTo>
                    <a:pt x="4043712" y="367297"/>
                  </a:lnTo>
                  <a:cubicBezTo>
                    <a:pt x="4043712" y="381222"/>
                    <a:pt x="4032424" y="392509"/>
                    <a:pt x="4018500" y="392509"/>
                  </a:cubicBezTo>
                  <a:lnTo>
                    <a:pt x="25212" y="392509"/>
                  </a:lnTo>
                  <a:cubicBezTo>
                    <a:pt x="18526" y="392509"/>
                    <a:pt x="12113" y="389853"/>
                    <a:pt x="7385" y="385125"/>
                  </a:cubicBezTo>
                  <a:cubicBezTo>
                    <a:pt x="2656" y="380397"/>
                    <a:pt x="0" y="373984"/>
                    <a:pt x="0" y="367297"/>
                  </a:cubicBezTo>
                  <a:lnTo>
                    <a:pt x="0" y="25212"/>
                  </a:lnTo>
                  <a:cubicBezTo>
                    <a:pt x="0" y="18526"/>
                    <a:pt x="2656" y="12113"/>
                    <a:pt x="7385" y="7385"/>
                  </a:cubicBezTo>
                  <a:cubicBezTo>
                    <a:pt x="12113" y="2656"/>
                    <a:pt x="18526" y="0"/>
                    <a:pt x="25212" y="0"/>
                  </a:cubicBezTo>
                  <a:close/>
                </a:path>
              </a:pathLst>
            </a:custGeom>
            <a:solidFill>
              <a:srgbClr val="FCFEF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4043712" cy="4115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3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076399" y="7792478"/>
            <a:ext cx="14135201" cy="567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7240" indent="-388620" lvl="1">
              <a:lnSpc>
                <a:spcPts val="450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Áp dụ</a:t>
            </a:r>
            <a:r>
              <a:rPr lang="en-US" sz="3600" u="none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ng kiến thức vào các bài toán đơn giản.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623793" y="1382655"/>
            <a:ext cx="13040413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000"/>
              </a:lnSpc>
              <a:spcBef>
                <a:spcPct val="0"/>
              </a:spcBef>
            </a:pPr>
            <a:r>
              <a:rPr lang="en-US" b="true" sz="7500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Mục tiêu bài học </a:t>
            </a:r>
          </a:p>
        </p:txBody>
      </p:sp>
      <p:sp>
        <p:nvSpPr>
          <p:cNvPr name="TextBox 15" id="15"/>
          <p:cNvSpPr txBox="true"/>
          <p:nvPr/>
        </p:nvSpPr>
        <p:spPr>
          <a:xfrm rot="1263297">
            <a:off x="115896" y="2083548"/>
            <a:ext cx="1266057" cy="146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b="true" sz="9053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1</a:t>
            </a:r>
          </a:p>
        </p:txBody>
      </p:sp>
      <p:sp>
        <p:nvSpPr>
          <p:cNvPr name="TextBox 16" id="16"/>
          <p:cNvSpPr txBox="true"/>
          <p:nvPr/>
        </p:nvSpPr>
        <p:spPr>
          <a:xfrm rot="1176395">
            <a:off x="251660" y="6808474"/>
            <a:ext cx="992496" cy="1382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b="true" sz="8508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3</a:t>
            </a:r>
          </a:p>
        </p:txBody>
      </p:sp>
      <p:sp>
        <p:nvSpPr>
          <p:cNvPr name="TextBox 17" id="17"/>
          <p:cNvSpPr txBox="true"/>
          <p:nvPr/>
        </p:nvSpPr>
        <p:spPr>
          <a:xfrm rot="-1389345">
            <a:off x="17032348" y="6713315"/>
            <a:ext cx="1223665" cy="198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19"/>
              </a:lnSpc>
              <a:spcBef>
                <a:spcPct val="0"/>
              </a:spcBef>
            </a:pPr>
            <a:r>
              <a:rPr lang="en-US" b="true" sz="12322">
                <a:solidFill>
                  <a:srgbClr val="000000"/>
                </a:solidFill>
                <a:latin typeface="Libre Franklin Ultra-Bold"/>
                <a:ea typeface="Libre Franklin Ultra-Bold"/>
                <a:cs typeface="Libre Franklin Ultra-Bold"/>
                <a:sym typeface="Libre Franklin Ultra-Bold"/>
              </a:rPr>
              <a:t>8</a:t>
            </a:r>
          </a:p>
        </p:txBody>
      </p:sp>
      <p:sp>
        <p:nvSpPr>
          <p:cNvPr name="TextBox 18" id="18"/>
          <p:cNvSpPr txBox="true"/>
          <p:nvPr/>
        </p:nvSpPr>
        <p:spPr>
          <a:xfrm rot="-1059970">
            <a:off x="-509987" y="8691822"/>
            <a:ext cx="1666814" cy="1921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94"/>
              </a:lnSpc>
              <a:spcBef>
                <a:spcPct val="0"/>
              </a:spcBef>
            </a:pPr>
            <a:r>
              <a:rPr lang="en-US" b="true" sz="11918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4</a:t>
            </a:r>
          </a:p>
        </p:txBody>
      </p:sp>
      <p:sp>
        <p:nvSpPr>
          <p:cNvPr name="TextBox 19" id="19"/>
          <p:cNvSpPr txBox="true"/>
          <p:nvPr/>
        </p:nvSpPr>
        <p:spPr>
          <a:xfrm rot="1231330">
            <a:off x="17301172" y="8864580"/>
            <a:ext cx="1368245" cy="1586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18"/>
              </a:lnSpc>
              <a:spcBef>
                <a:spcPct val="0"/>
              </a:spcBef>
            </a:pPr>
            <a:r>
              <a:rPr lang="en-US" b="true" sz="9783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9</a:t>
            </a:r>
          </a:p>
        </p:txBody>
      </p:sp>
      <p:sp>
        <p:nvSpPr>
          <p:cNvPr name="TextBox 20" id="20"/>
          <p:cNvSpPr txBox="true"/>
          <p:nvPr/>
        </p:nvSpPr>
        <p:spPr>
          <a:xfrm rot="1176395">
            <a:off x="17301646" y="4439129"/>
            <a:ext cx="1152012" cy="1600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b="true" sz="9876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7</a:t>
            </a:r>
          </a:p>
        </p:txBody>
      </p:sp>
      <p:sp>
        <p:nvSpPr>
          <p:cNvPr name="TextBox 21" id="21"/>
          <p:cNvSpPr txBox="true"/>
          <p:nvPr/>
        </p:nvSpPr>
        <p:spPr>
          <a:xfrm rot="1384722">
            <a:off x="17112994" y="-124673"/>
            <a:ext cx="1538426" cy="1781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b="true" sz="11000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5</a:t>
            </a:r>
          </a:p>
        </p:txBody>
      </p:sp>
      <p:sp>
        <p:nvSpPr>
          <p:cNvPr name="TextBox 22" id="22"/>
          <p:cNvSpPr txBox="true"/>
          <p:nvPr/>
        </p:nvSpPr>
        <p:spPr>
          <a:xfrm rot="-1827938">
            <a:off x="-250435" y="-348680"/>
            <a:ext cx="1359912" cy="2210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803"/>
              </a:lnSpc>
              <a:spcBef>
                <a:spcPct val="0"/>
              </a:spcBef>
            </a:pPr>
            <a:r>
              <a:rPr lang="en-US" b="true" sz="13694">
                <a:solidFill>
                  <a:srgbClr val="000000"/>
                </a:solidFill>
                <a:latin typeface="Libre Franklin Ultra-Bold"/>
                <a:ea typeface="Libre Franklin Ultra-Bold"/>
                <a:cs typeface="Libre Franklin Ultra-Bold"/>
                <a:sym typeface="Libre Franklin Ultra-Bold"/>
              </a:rPr>
              <a:t>0</a:t>
            </a:r>
          </a:p>
        </p:txBody>
      </p:sp>
      <p:sp>
        <p:nvSpPr>
          <p:cNvPr name="TextBox 23" id="23"/>
          <p:cNvSpPr txBox="true"/>
          <p:nvPr/>
        </p:nvSpPr>
        <p:spPr>
          <a:xfrm rot="-1059970">
            <a:off x="16637969" y="1795556"/>
            <a:ext cx="1666340" cy="1920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89"/>
              </a:lnSpc>
              <a:spcBef>
                <a:spcPct val="0"/>
              </a:spcBef>
            </a:pPr>
            <a:r>
              <a:rPr lang="en-US" b="true" sz="11915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6</a:t>
            </a:r>
          </a:p>
        </p:txBody>
      </p:sp>
      <p:sp>
        <p:nvSpPr>
          <p:cNvPr name="TextBox 24" id="24"/>
          <p:cNvSpPr txBox="true"/>
          <p:nvPr/>
        </p:nvSpPr>
        <p:spPr>
          <a:xfrm rot="-1009175">
            <a:off x="-453865" y="4003380"/>
            <a:ext cx="1852950" cy="2152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24"/>
              </a:lnSpc>
              <a:spcBef>
                <a:spcPct val="0"/>
              </a:spcBef>
            </a:pPr>
            <a:r>
              <a:rPr lang="en-US" b="true" sz="13249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C5C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name="Group 3" id="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73949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73949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name="Group 13" id="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444423" cy="148655"/>
              </a:xfrm>
              <a:custGeom>
                <a:avLst/>
                <a:gdLst/>
                <a:ahLst/>
                <a:cxnLst/>
                <a:rect r="r" b="b" t="t" l="l"/>
                <a:pathLst>
                  <a:path h="148655" w="444423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19050"/>
                <a:ext cx="444423" cy="12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73949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73949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19050"/>
                <a:ext cx="173949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22" id="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33423" cy="140557"/>
            </a:xfrm>
            <a:custGeom>
              <a:avLst/>
              <a:gdLst/>
              <a:ahLst/>
              <a:cxnLst/>
              <a:rect r="r" b="b" t="t" l="l"/>
              <a:pathLst>
                <a:path h="140557" w="433423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33423" cy="140557"/>
            </a:xfrm>
            <a:custGeom>
              <a:avLst/>
              <a:gdLst/>
              <a:ahLst/>
              <a:cxnLst/>
              <a:rect r="r" b="b" t="t" l="l"/>
              <a:pathLst>
                <a:path h="140557" w="433423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19050"/>
              <a:ext cx="433423" cy="121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44423" cy="131128"/>
              </a:xfrm>
              <a:custGeom>
                <a:avLst/>
                <a:gdLst/>
                <a:ahLst/>
                <a:cxnLst/>
                <a:rect r="r" b="b" t="t" l="l"/>
                <a:pathLst>
                  <a:path h="131128" w="444423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65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0"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38" id="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name="Group 39" id="39"/>
            <p:cNvGrpSpPr/>
            <p:nvPr/>
          </p:nvGrpSpPr>
          <p:grpSpPr>
            <a:xfrm rot="0">
              <a:off x="0" y="0"/>
              <a:ext cx="2204105" cy="555316"/>
              <a:chOff x="0" y="0"/>
              <a:chExt cx="655060" cy="16504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0"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</p:grpSp>
      <p:grpSp>
        <p:nvGrpSpPr>
          <p:cNvPr name="Group 45" id="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name="Group 46" id="46"/>
            <p:cNvGrpSpPr/>
            <p:nvPr/>
          </p:nvGrpSpPr>
          <p:grpSpPr>
            <a:xfrm rot="0"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444423" cy="131128"/>
              </a:xfrm>
              <a:custGeom>
                <a:avLst/>
                <a:gdLst/>
                <a:ahLst/>
                <a:cxnLst/>
                <a:rect r="r" b="b" t="t" l="l"/>
                <a:pathLst>
                  <a:path h="131128" w="444423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19050"/>
                <a:ext cx="444423" cy="11207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65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0"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0"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106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55" id="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name="Group 56" id="56"/>
            <p:cNvGrpSpPr/>
            <p:nvPr/>
          </p:nvGrpSpPr>
          <p:grpSpPr>
            <a:xfrm rot="0">
              <a:off x="0" y="0"/>
              <a:ext cx="2204105" cy="555316"/>
              <a:chOff x="0" y="0"/>
              <a:chExt cx="655060" cy="165040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  <p:grpSp>
          <p:nvGrpSpPr>
            <p:cNvPr name="Group 59" id="59"/>
            <p:cNvGrpSpPr/>
            <p:nvPr/>
          </p:nvGrpSpPr>
          <p:grpSpPr>
            <a:xfrm rot="0"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655060" cy="165040"/>
              </a:xfrm>
              <a:custGeom>
                <a:avLst/>
                <a:gdLst/>
                <a:ahLst/>
                <a:cxnLst/>
                <a:rect r="r" b="b" t="t" l="l"/>
                <a:pathLst>
                  <a:path h="165040" w="65506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0" y="9525"/>
                <a:ext cx="655060" cy="15551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996"/>
                  </a:lnSpc>
                </a:pPr>
              </a:p>
            </p:txBody>
          </p:sp>
        </p:grpSp>
      </p:grpSp>
      <p:grpSp>
        <p:nvGrpSpPr>
          <p:cNvPr name="Group 62" id="62"/>
          <p:cNvGrpSpPr/>
          <p:nvPr/>
        </p:nvGrpSpPr>
        <p:grpSpPr>
          <a:xfrm rot="0"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name="Group 63" id="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6" id="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8" id="68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69" id="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0" y="0"/>
                <a:ext cx="153471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53471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name="TextBox 71" id="71"/>
              <p:cNvSpPr txBox="true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grpSp>
        <p:nvGrpSpPr>
          <p:cNvPr name="Group 72" id="72"/>
          <p:cNvGrpSpPr/>
          <p:nvPr/>
        </p:nvGrpSpPr>
        <p:grpSpPr>
          <a:xfrm rot="0">
            <a:off x="1028700" y="1028700"/>
            <a:ext cx="16230600" cy="8229600"/>
            <a:chOff x="0" y="0"/>
            <a:chExt cx="21640800" cy="10972800"/>
          </a:xfrm>
        </p:grpSpPr>
        <p:grpSp>
          <p:nvGrpSpPr>
            <p:cNvPr name="Group 73" id="73"/>
            <p:cNvGrpSpPr/>
            <p:nvPr/>
          </p:nvGrpSpPr>
          <p:grpSpPr>
            <a:xfrm rot="0">
              <a:off x="0" y="0"/>
              <a:ext cx="21640800" cy="10972800"/>
              <a:chOff x="0" y="0"/>
              <a:chExt cx="4274726" cy="2167467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4274726" cy="2167467"/>
              </a:xfrm>
              <a:custGeom>
                <a:avLst/>
                <a:gdLst/>
                <a:ahLst/>
                <a:cxnLst/>
                <a:rect r="r" b="b" t="t" l="l"/>
                <a:pathLst>
                  <a:path h="2167467" w="4274726">
                    <a:moveTo>
                      <a:pt x="23850" y="0"/>
                    </a:moveTo>
                    <a:lnTo>
                      <a:pt x="4250876" y="0"/>
                    </a:lnTo>
                    <a:cubicBezTo>
                      <a:pt x="4257201" y="0"/>
                      <a:pt x="4263268" y="2513"/>
                      <a:pt x="4267741" y="6985"/>
                    </a:cubicBezTo>
                    <a:cubicBezTo>
                      <a:pt x="4272213" y="11458"/>
                      <a:pt x="4274726" y="17524"/>
                      <a:pt x="4274726" y="23850"/>
                    </a:cubicBezTo>
                    <a:lnTo>
                      <a:pt x="4274726" y="2143617"/>
                    </a:lnTo>
                    <a:cubicBezTo>
                      <a:pt x="4274726" y="2149942"/>
                      <a:pt x="4272213" y="2156009"/>
                      <a:pt x="4267741" y="2160481"/>
                    </a:cubicBezTo>
                    <a:cubicBezTo>
                      <a:pt x="4263268" y="2164954"/>
                      <a:pt x="4257201" y="2167467"/>
                      <a:pt x="4250876" y="2167467"/>
                    </a:cubicBezTo>
                    <a:lnTo>
                      <a:pt x="23850" y="2167467"/>
                    </a:lnTo>
                    <a:cubicBezTo>
                      <a:pt x="17524" y="2167467"/>
                      <a:pt x="11458" y="2164954"/>
                      <a:pt x="6985" y="2160481"/>
                    </a:cubicBezTo>
                    <a:cubicBezTo>
                      <a:pt x="2513" y="2156009"/>
                      <a:pt x="0" y="2149942"/>
                      <a:pt x="0" y="2143617"/>
                    </a:cubicBezTo>
                    <a:lnTo>
                      <a:pt x="0" y="23850"/>
                    </a:lnTo>
                    <a:cubicBezTo>
                      <a:pt x="0" y="17524"/>
                      <a:pt x="2513" y="11458"/>
                      <a:pt x="6985" y="6985"/>
                    </a:cubicBezTo>
                    <a:cubicBezTo>
                      <a:pt x="11458" y="2513"/>
                      <a:pt x="17524" y="0"/>
                      <a:pt x="23850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0" y="-19050"/>
                <a:ext cx="4274726" cy="218651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83"/>
                  </a:lnSpc>
                </a:pPr>
              </a:p>
            </p:txBody>
          </p:sp>
        </p:grpSp>
        <p:sp>
          <p:nvSpPr>
            <p:cNvPr name="AutoShape 76" id="76"/>
            <p:cNvSpPr/>
            <p:nvPr/>
          </p:nvSpPr>
          <p:spPr>
            <a:xfrm rot="0">
              <a:off x="0" y="2549545"/>
              <a:ext cx="21640800" cy="0"/>
            </a:xfrm>
            <a:prstGeom prst="line">
              <a:avLst/>
            </a:prstGeom>
            <a:ln cap="flat" w="762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77" id="77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name="Group 78" id="78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name="Freeform 79" id="79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0" id="80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81" id="81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name="Freeform 82" id="82"/>
              <p:cNvSpPr/>
              <p:nvPr/>
            </p:nvSpPr>
            <p:spPr>
              <a:xfrm flipH="false" flipV="false" rot="0">
                <a:off x="0" y="0"/>
                <a:ext cx="750041" cy="204257"/>
              </a:xfrm>
              <a:custGeom>
                <a:avLst/>
                <a:gdLst/>
                <a:ahLst/>
                <a:cxnLst/>
                <a:rect r="r" b="b" t="t" l="l"/>
                <a:pathLst>
                  <a:path h="204257" w="750041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3" id="83"/>
              <p:cNvSpPr txBox="true"/>
              <p:nvPr/>
            </p:nvSpPr>
            <p:spPr>
              <a:xfrm>
                <a:off x="0" y="19050"/>
                <a:ext cx="750041" cy="1852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  <p:grpSp>
          <p:nvGrpSpPr>
            <p:cNvPr name="Group 84" id="84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name="Freeform 85" id="85"/>
              <p:cNvSpPr/>
              <p:nvPr/>
            </p:nvSpPr>
            <p:spPr>
              <a:xfrm flipH="false" flipV="false" rot="0">
                <a:off x="0" y="0"/>
                <a:ext cx="153471" cy="240764"/>
              </a:xfrm>
              <a:custGeom>
                <a:avLst/>
                <a:gdLst/>
                <a:ahLst/>
                <a:cxnLst/>
                <a:rect r="r" b="b" t="t" l="l"/>
                <a:pathLst>
                  <a:path h="240764" w="153471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name="TextBox 86" id="86"/>
              <p:cNvSpPr txBox="true"/>
              <p:nvPr/>
            </p:nvSpPr>
            <p:spPr>
              <a:xfrm>
                <a:off x="0" y="19050"/>
                <a:ext cx="153471" cy="2217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00"/>
                  </a:lnSpc>
                </a:pPr>
              </a:p>
            </p:txBody>
          </p:sp>
        </p:grpSp>
      </p:grpSp>
      <p:sp>
        <p:nvSpPr>
          <p:cNvPr name="TextBox 87" id="87"/>
          <p:cNvSpPr txBox="true"/>
          <p:nvPr/>
        </p:nvSpPr>
        <p:spPr>
          <a:xfrm rot="0">
            <a:off x="1572125" y="1489047"/>
            <a:ext cx="15143750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  <a:spcBef>
                <a:spcPct val="0"/>
              </a:spcBef>
            </a:pPr>
            <a:r>
              <a:rPr lang="en-US" b="true" sz="7500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1. Biểu thức đại số là gì?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2732771" y="3426696"/>
            <a:ext cx="12822457" cy="1260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9"/>
              </a:lnSpc>
            </a:pPr>
            <a:r>
              <a:rPr lang="en-US" sz="3999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Là một biểu thức gồm các con số, biến và phép toán (cộng, trừ, nhân, chia).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2327092" y="5477746"/>
            <a:ext cx="12822457" cy="313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99"/>
              </a:lnSpc>
            </a:pPr>
            <a:r>
              <a:rPr lang="en-US" sz="3999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📌 Ví dụ:</a:t>
            </a:r>
          </a:p>
          <a:p>
            <a:pPr algn="just" marL="863598" indent="-431799" lvl="1">
              <a:lnSpc>
                <a:spcPts val="4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x+2x + 2x+2</a:t>
            </a:r>
          </a:p>
          <a:p>
            <a:pPr algn="just" marL="863598" indent="-431799" lvl="1">
              <a:lnSpc>
                <a:spcPts val="4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3a−5b3a - 5b3a−5b</a:t>
            </a:r>
          </a:p>
          <a:p>
            <a:pPr algn="just" marL="863598" indent="-431799" lvl="1">
              <a:lnSpc>
                <a:spcPts val="4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x2+y2\frac{x}{2} + y^22x​+y2</a:t>
            </a:r>
          </a:p>
          <a:p>
            <a:pPr algn="just">
              <a:lnSpc>
                <a:spcPts val="499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C5C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1263297">
            <a:off x="115896" y="2083548"/>
            <a:ext cx="1266057" cy="146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b="true" sz="9053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1</a:t>
            </a:r>
          </a:p>
        </p:txBody>
      </p:sp>
      <p:sp>
        <p:nvSpPr>
          <p:cNvPr name="TextBox 3" id="3"/>
          <p:cNvSpPr txBox="true"/>
          <p:nvPr/>
        </p:nvSpPr>
        <p:spPr>
          <a:xfrm rot="1176395">
            <a:off x="251660" y="6808474"/>
            <a:ext cx="992496" cy="1382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b="true" sz="8508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3</a:t>
            </a:r>
          </a:p>
        </p:txBody>
      </p:sp>
      <p:sp>
        <p:nvSpPr>
          <p:cNvPr name="TextBox 4" id="4"/>
          <p:cNvSpPr txBox="true"/>
          <p:nvPr/>
        </p:nvSpPr>
        <p:spPr>
          <a:xfrm rot="-1059970">
            <a:off x="16637969" y="1795556"/>
            <a:ext cx="1666340" cy="1920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89"/>
              </a:lnSpc>
              <a:spcBef>
                <a:spcPct val="0"/>
              </a:spcBef>
            </a:pPr>
            <a:r>
              <a:rPr lang="en-US" b="true" sz="11915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6</a:t>
            </a:r>
          </a:p>
        </p:txBody>
      </p:sp>
      <p:sp>
        <p:nvSpPr>
          <p:cNvPr name="TextBox 5" id="5"/>
          <p:cNvSpPr txBox="true"/>
          <p:nvPr/>
        </p:nvSpPr>
        <p:spPr>
          <a:xfrm rot="-1389345">
            <a:off x="17032348" y="6713315"/>
            <a:ext cx="1223665" cy="198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19"/>
              </a:lnSpc>
              <a:spcBef>
                <a:spcPct val="0"/>
              </a:spcBef>
            </a:pPr>
            <a:r>
              <a:rPr lang="en-US" b="true" sz="12322">
                <a:solidFill>
                  <a:srgbClr val="000000"/>
                </a:solidFill>
                <a:latin typeface="Libre Franklin Ultra-Bold"/>
                <a:ea typeface="Libre Franklin Ultra-Bold"/>
                <a:cs typeface="Libre Franklin Ultra-Bold"/>
                <a:sym typeface="Libre Franklin Ultra-Bold"/>
              </a:rPr>
              <a:t>8</a:t>
            </a:r>
          </a:p>
        </p:txBody>
      </p:sp>
      <p:sp>
        <p:nvSpPr>
          <p:cNvPr name="TextBox 6" id="6"/>
          <p:cNvSpPr txBox="true"/>
          <p:nvPr/>
        </p:nvSpPr>
        <p:spPr>
          <a:xfrm rot="-1059970">
            <a:off x="-509987" y="8691822"/>
            <a:ext cx="1666814" cy="1921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94"/>
              </a:lnSpc>
              <a:spcBef>
                <a:spcPct val="0"/>
              </a:spcBef>
            </a:pPr>
            <a:r>
              <a:rPr lang="en-US" b="true" sz="11918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4</a:t>
            </a:r>
          </a:p>
        </p:txBody>
      </p:sp>
      <p:sp>
        <p:nvSpPr>
          <p:cNvPr name="TextBox 7" id="7"/>
          <p:cNvSpPr txBox="true"/>
          <p:nvPr/>
        </p:nvSpPr>
        <p:spPr>
          <a:xfrm rot="1231330">
            <a:off x="17301172" y="8864580"/>
            <a:ext cx="1368245" cy="1586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18"/>
              </a:lnSpc>
              <a:spcBef>
                <a:spcPct val="0"/>
              </a:spcBef>
            </a:pPr>
            <a:r>
              <a:rPr lang="en-US" b="true" sz="9783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9</a:t>
            </a:r>
          </a:p>
        </p:txBody>
      </p:sp>
      <p:sp>
        <p:nvSpPr>
          <p:cNvPr name="TextBox 8" id="8"/>
          <p:cNvSpPr txBox="true"/>
          <p:nvPr/>
        </p:nvSpPr>
        <p:spPr>
          <a:xfrm rot="1176395">
            <a:off x="17301646" y="4439129"/>
            <a:ext cx="1152012" cy="1600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b="true" sz="9876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7</a:t>
            </a:r>
          </a:p>
        </p:txBody>
      </p:sp>
      <p:sp>
        <p:nvSpPr>
          <p:cNvPr name="TextBox 9" id="9"/>
          <p:cNvSpPr txBox="true"/>
          <p:nvPr/>
        </p:nvSpPr>
        <p:spPr>
          <a:xfrm rot="1384722">
            <a:off x="17112994" y="-124673"/>
            <a:ext cx="1538426" cy="1781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b="true" sz="11000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5</a:t>
            </a:r>
          </a:p>
        </p:txBody>
      </p:sp>
      <p:sp>
        <p:nvSpPr>
          <p:cNvPr name="TextBox 10" id="10"/>
          <p:cNvSpPr txBox="true"/>
          <p:nvPr/>
        </p:nvSpPr>
        <p:spPr>
          <a:xfrm rot="-1009175">
            <a:off x="-453865" y="4003380"/>
            <a:ext cx="1852950" cy="2152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24"/>
              </a:lnSpc>
              <a:spcBef>
                <a:spcPct val="0"/>
              </a:spcBef>
            </a:pPr>
            <a:r>
              <a:rPr lang="en-US" b="true" sz="13249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2</a:t>
            </a:r>
          </a:p>
        </p:txBody>
      </p:sp>
      <p:sp>
        <p:nvSpPr>
          <p:cNvPr name="TextBox 11" id="11"/>
          <p:cNvSpPr txBox="true"/>
          <p:nvPr/>
        </p:nvSpPr>
        <p:spPr>
          <a:xfrm rot="-1827938">
            <a:off x="-250435" y="-348680"/>
            <a:ext cx="1359912" cy="2210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803"/>
              </a:lnSpc>
              <a:spcBef>
                <a:spcPct val="0"/>
              </a:spcBef>
            </a:pPr>
            <a:r>
              <a:rPr lang="en-US" b="true" sz="13694">
                <a:solidFill>
                  <a:srgbClr val="000000"/>
                </a:solidFill>
                <a:latin typeface="Libre Franklin Ultra-Bold"/>
                <a:ea typeface="Libre Franklin Ultra-Bold"/>
                <a:cs typeface="Libre Franklin Ultra-Bold"/>
                <a:sym typeface="Libre Franklin Ultra-Bold"/>
              </a:rPr>
              <a:t>0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28700" y="2530589"/>
            <a:ext cx="7600950" cy="6727711"/>
            <a:chOff x="0" y="0"/>
            <a:chExt cx="10134600" cy="8970282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0134600" cy="8970282"/>
              <a:chOff x="0" y="0"/>
              <a:chExt cx="2001896" cy="1771907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001896" cy="1771908"/>
              </a:xfrm>
              <a:custGeom>
                <a:avLst/>
                <a:gdLst/>
                <a:ahLst/>
                <a:cxnLst/>
                <a:rect r="r" b="b" t="t" l="l"/>
                <a:pathLst>
                  <a:path h="1771908" w="2001896">
                    <a:moveTo>
                      <a:pt x="50927" y="0"/>
                    </a:moveTo>
                    <a:lnTo>
                      <a:pt x="1950969" y="0"/>
                    </a:lnTo>
                    <a:cubicBezTo>
                      <a:pt x="1979095" y="0"/>
                      <a:pt x="2001896" y="22801"/>
                      <a:pt x="2001896" y="50927"/>
                    </a:cubicBezTo>
                    <a:lnTo>
                      <a:pt x="2001896" y="1720980"/>
                    </a:lnTo>
                    <a:cubicBezTo>
                      <a:pt x="2001896" y="1734487"/>
                      <a:pt x="1996531" y="1747441"/>
                      <a:pt x="1986980" y="1756991"/>
                    </a:cubicBezTo>
                    <a:cubicBezTo>
                      <a:pt x="1977429" y="1766542"/>
                      <a:pt x="1964476" y="1771908"/>
                      <a:pt x="1950969" y="1771908"/>
                    </a:cubicBezTo>
                    <a:lnTo>
                      <a:pt x="50927" y="1771908"/>
                    </a:lnTo>
                    <a:cubicBezTo>
                      <a:pt x="37421" y="1771908"/>
                      <a:pt x="24467" y="1766542"/>
                      <a:pt x="14916" y="1756991"/>
                    </a:cubicBezTo>
                    <a:cubicBezTo>
                      <a:pt x="5366" y="1747441"/>
                      <a:pt x="0" y="1734487"/>
                      <a:pt x="0" y="1720980"/>
                    </a:cubicBezTo>
                    <a:lnTo>
                      <a:pt x="0" y="50927"/>
                    </a:lnTo>
                    <a:cubicBezTo>
                      <a:pt x="0" y="37421"/>
                      <a:pt x="5366" y="24467"/>
                      <a:pt x="14916" y="14916"/>
                    </a:cubicBezTo>
                    <a:cubicBezTo>
                      <a:pt x="24467" y="5366"/>
                      <a:pt x="37421" y="0"/>
                      <a:pt x="50927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19050"/>
                <a:ext cx="2001896" cy="17909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83"/>
                  </a:lnSpc>
                </a:pPr>
              </a:p>
            </p:txBody>
          </p:sp>
        </p:grpSp>
        <p:sp>
          <p:nvSpPr>
            <p:cNvPr name="AutoShape 16" id="16"/>
            <p:cNvSpPr/>
            <p:nvPr/>
          </p:nvSpPr>
          <p:spPr>
            <a:xfrm rot="0">
              <a:off x="0" y="1424321"/>
              <a:ext cx="10076063" cy="0"/>
            </a:xfrm>
            <a:prstGeom prst="line">
              <a:avLst/>
            </a:prstGeom>
            <a:ln cap="flat" w="762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9658350" y="2530589"/>
            <a:ext cx="7600950" cy="6727711"/>
            <a:chOff x="0" y="0"/>
            <a:chExt cx="10134600" cy="8970282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10134600" cy="8970282"/>
              <a:chOff x="0" y="0"/>
              <a:chExt cx="2001896" cy="1771907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2001896" cy="1771908"/>
              </a:xfrm>
              <a:custGeom>
                <a:avLst/>
                <a:gdLst/>
                <a:ahLst/>
                <a:cxnLst/>
                <a:rect r="r" b="b" t="t" l="l"/>
                <a:pathLst>
                  <a:path h="1771908" w="2001896">
                    <a:moveTo>
                      <a:pt x="50927" y="0"/>
                    </a:moveTo>
                    <a:lnTo>
                      <a:pt x="1950969" y="0"/>
                    </a:lnTo>
                    <a:cubicBezTo>
                      <a:pt x="1979095" y="0"/>
                      <a:pt x="2001896" y="22801"/>
                      <a:pt x="2001896" y="50927"/>
                    </a:cubicBezTo>
                    <a:lnTo>
                      <a:pt x="2001896" y="1720980"/>
                    </a:lnTo>
                    <a:cubicBezTo>
                      <a:pt x="2001896" y="1734487"/>
                      <a:pt x="1996531" y="1747441"/>
                      <a:pt x="1986980" y="1756991"/>
                    </a:cubicBezTo>
                    <a:cubicBezTo>
                      <a:pt x="1977429" y="1766542"/>
                      <a:pt x="1964476" y="1771908"/>
                      <a:pt x="1950969" y="1771908"/>
                    </a:cubicBezTo>
                    <a:lnTo>
                      <a:pt x="50927" y="1771908"/>
                    </a:lnTo>
                    <a:cubicBezTo>
                      <a:pt x="37421" y="1771908"/>
                      <a:pt x="24467" y="1766542"/>
                      <a:pt x="14916" y="1756991"/>
                    </a:cubicBezTo>
                    <a:cubicBezTo>
                      <a:pt x="5366" y="1747441"/>
                      <a:pt x="0" y="1734487"/>
                      <a:pt x="0" y="1720980"/>
                    </a:cubicBezTo>
                    <a:lnTo>
                      <a:pt x="0" y="50927"/>
                    </a:lnTo>
                    <a:cubicBezTo>
                      <a:pt x="0" y="37421"/>
                      <a:pt x="5366" y="24467"/>
                      <a:pt x="14916" y="14916"/>
                    </a:cubicBezTo>
                    <a:cubicBezTo>
                      <a:pt x="24467" y="5366"/>
                      <a:pt x="37421" y="0"/>
                      <a:pt x="50927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19050"/>
                <a:ext cx="2001896" cy="17909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83"/>
                  </a:lnSpc>
                </a:pPr>
              </a:p>
            </p:txBody>
          </p:sp>
        </p:grpSp>
        <p:sp>
          <p:nvSpPr>
            <p:cNvPr name="AutoShape 21" id="21"/>
            <p:cNvSpPr/>
            <p:nvPr/>
          </p:nvSpPr>
          <p:spPr>
            <a:xfrm rot="0">
              <a:off x="0" y="1424321"/>
              <a:ext cx="10076063" cy="0"/>
            </a:xfrm>
            <a:prstGeom prst="line">
              <a:avLst/>
            </a:prstGeom>
            <a:ln cap="flat" w="762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22" id="22"/>
          <p:cNvSpPr txBox="true"/>
          <p:nvPr/>
        </p:nvSpPr>
        <p:spPr>
          <a:xfrm rot="0">
            <a:off x="1748414" y="5133975"/>
            <a:ext cx="6161522" cy="2192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799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Thay giá trị của biến đã cho vào đúng vị trí trong biểu thức.</a:t>
            </a:r>
          </a:p>
          <a:p>
            <a:pPr algn="l">
              <a:lnSpc>
                <a:spcPts val="6999"/>
              </a:lnSpc>
            </a:pPr>
            <a:r>
              <a:rPr lang="en-US" sz="2799" spc="67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📌 Ví dụ: A=3x+1 biết x=2x</a:t>
            </a:r>
          </a:p>
          <a:p>
            <a:pPr algn="l">
              <a:lnSpc>
                <a:spcPts val="3500"/>
              </a:lnSpc>
            </a:pPr>
            <a:r>
              <a:rPr lang="en-US" sz="28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→ Thay: A=3×2+1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179780" y="1028700"/>
            <a:ext cx="13928441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680"/>
              </a:lnSpc>
              <a:spcBef>
                <a:spcPct val="0"/>
              </a:spcBef>
            </a:pPr>
            <a:r>
              <a:rPr lang="en-US" b="true" sz="6400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2. Cách tính giá trị biểu thức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748414" y="2800866"/>
            <a:ext cx="6161522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00"/>
              </a:lnSpc>
              <a:spcBef>
                <a:spcPct val="0"/>
              </a:spcBef>
            </a:pPr>
            <a:r>
              <a:rPr lang="en-US" b="true" sz="4500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Bước 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378064" y="2800866"/>
            <a:ext cx="6161522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00"/>
              </a:lnSpc>
              <a:spcBef>
                <a:spcPct val="0"/>
              </a:spcBef>
            </a:pPr>
            <a:r>
              <a:rPr lang="en-US" b="true" sz="4500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Bước 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670887" y="4029529"/>
            <a:ext cx="6161522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60"/>
              </a:lnSpc>
              <a:spcBef>
                <a:spcPct val="0"/>
              </a:spcBef>
            </a:pPr>
            <a:r>
              <a:rPr lang="en-US" b="true" sz="3300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Thay số vào biểu thức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378064" y="3896192"/>
            <a:ext cx="6161522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60"/>
              </a:lnSpc>
              <a:spcBef>
                <a:spcPct val="0"/>
              </a:spcBef>
            </a:pPr>
            <a:r>
              <a:rPr lang="en-US" b="true" sz="3300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Tính toán theo thứ tự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256102" y="5018440"/>
            <a:ext cx="6161522" cy="1531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799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Làm phép nhân, cộng/trừ theo đúng quy tắc.</a:t>
            </a:r>
          </a:p>
          <a:p>
            <a:pPr algn="l">
              <a:lnSpc>
                <a:spcPts val="7000"/>
              </a:lnSpc>
            </a:pPr>
            <a:r>
              <a:rPr lang="en-US" sz="28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8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📌 Tiếp tục: A=6+1=7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C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42523" y="3308866"/>
            <a:ext cx="11402954" cy="4374238"/>
            <a:chOff x="0" y="0"/>
            <a:chExt cx="3003247" cy="115206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03247" cy="1152063"/>
            </a:xfrm>
            <a:custGeom>
              <a:avLst/>
              <a:gdLst/>
              <a:ahLst/>
              <a:cxnLst/>
              <a:rect r="r" b="b" t="t" l="l"/>
              <a:pathLst>
                <a:path h="1152063" w="3003247">
                  <a:moveTo>
                    <a:pt x="33947" y="0"/>
                  </a:moveTo>
                  <a:lnTo>
                    <a:pt x="2969300" y="0"/>
                  </a:lnTo>
                  <a:cubicBezTo>
                    <a:pt x="2988049" y="0"/>
                    <a:pt x="3003247" y="15199"/>
                    <a:pt x="3003247" y="33947"/>
                  </a:cubicBezTo>
                  <a:lnTo>
                    <a:pt x="3003247" y="1118116"/>
                  </a:lnTo>
                  <a:cubicBezTo>
                    <a:pt x="3003247" y="1136864"/>
                    <a:pt x="2988049" y="1152063"/>
                    <a:pt x="2969300" y="1152063"/>
                  </a:cubicBezTo>
                  <a:lnTo>
                    <a:pt x="33947" y="1152063"/>
                  </a:lnTo>
                  <a:cubicBezTo>
                    <a:pt x="15199" y="1152063"/>
                    <a:pt x="0" y="1136864"/>
                    <a:pt x="0" y="1118116"/>
                  </a:cubicBezTo>
                  <a:lnTo>
                    <a:pt x="0" y="33947"/>
                  </a:lnTo>
                  <a:cubicBezTo>
                    <a:pt x="0" y="15199"/>
                    <a:pt x="15199" y="0"/>
                    <a:pt x="33947" y="0"/>
                  </a:cubicBezTo>
                  <a:close/>
                </a:path>
              </a:pathLst>
            </a:custGeom>
            <a:solidFill>
              <a:srgbClr val="FCFEF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003247" cy="11711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3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1158734">
            <a:off x="14390596" y="6730086"/>
            <a:ext cx="2274363" cy="2541188"/>
          </a:xfrm>
          <a:custGeom>
            <a:avLst/>
            <a:gdLst/>
            <a:ahLst/>
            <a:cxnLst/>
            <a:rect r="r" b="b" t="t" l="l"/>
            <a:pathLst>
              <a:path h="2541188" w="2274363">
                <a:moveTo>
                  <a:pt x="0" y="0"/>
                </a:moveTo>
                <a:lnTo>
                  <a:pt x="2274363" y="0"/>
                </a:lnTo>
                <a:lnTo>
                  <a:pt x="2274363" y="2541188"/>
                </a:lnTo>
                <a:lnTo>
                  <a:pt x="0" y="25411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6376901" y="369228"/>
            <a:ext cx="723496" cy="2421743"/>
          </a:xfrm>
          <a:custGeom>
            <a:avLst/>
            <a:gdLst/>
            <a:ahLst/>
            <a:cxnLst/>
            <a:rect r="r" b="b" t="t" l="l"/>
            <a:pathLst>
              <a:path h="2421743" w="723496">
                <a:moveTo>
                  <a:pt x="0" y="0"/>
                </a:moveTo>
                <a:lnTo>
                  <a:pt x="723496" y="0"/>
                </a:lnTo>
                <a:lnTo>
                  <a:pt x="723496" y="2421742"/>
                </a:lnTo>
                <a:lnTo>
                  <a:pt x="0" y="24217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57133">
            <a:off x="1330564" y="1025513"/>
            <a:ext cx="1904159" cy="1109173"/>
          </a:xfrm>
          <a:custGeom>
            <a:avLst/>
            <a:gdLst/>
            <a:ahLst/>
            <a:cxnLst/>
            <a:rect r="r" b="b" t="t" l="l"/>
            <a:pathLst>
              <a:path h="1109173" w="1904159">
                <a:moveTo>
                  <a:pt x="0" y="0"/>
                </a:moveTo>
                <a:lnTo>
                  <a:pt x="1904159" y="0"/>
                </a:lnTo>
                <a:lnTo>
                  <a:pt x="1904159" y="1109172"/>
                </a:lnTo>
                <a:lnTo>
                  <a:pt x="0" y="1109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00464">
            <a:off x="1152086" y="7779065"/>
            <a:ext cx="1454790" cy="1807192"/>
          </a:xfrm>
          <a:custGeom>
            <a:avLst/>
            <a:gdLst/>
            <a:ahLst/>
            <a:cxnLst/>
            <a:rect r="r" b="b" t="t" l="l"/>
            <a:pathLst>
              <a:path h="1807192" w="1454790">
                <a:moveTo>
                  <a:pt x="0" y="0"/>
                </a:moveTo>
                <a:lnTo>
                  <a:pt x="1454790" y="0"/>
                </a:lnTo>
                <a:lnTo>
                  <a:pt x="1454790" y="1807192"/>
                </a:lnTo>
                <a:lnTo>
                  <a:pt x="0" y="18071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039446" y="8085618"/>
            <a:ext cx="931403" cy="1490244"/>
          </a:xfrm>
          <a:custGeom>
            <a:avLst/>
            <a:gdLst/>
            <a:ahLst/>
            <a:cxnLst/>
            <a:rect r="r" b="b" t="t" l="l"/>
            <a:pathLst>
              <a:path h="1490244" w="931403">
                <a:moveTo>
                  <a:pt x="0" y="0"/>
                </a:moveTo>
                <a:lnTo>
                  <a:pt x="931403" y="0"/>
                </a:lnTo>
                <a:lnTo>
                  <a:pt x="931403" y="1490244"/>
                </a:lnTo>
                <a:lnTo>
                  <a:pt x="0" y="14902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95826">
            <a:off x="15988004" y="3888124"/>
            <a:ext cx="683953" cy="1581395"/>
          </a:xfrm>
          <a:custGeom>
            <a:avLst/>
            <a:gdLst/>
            <a:ahLst/>
            <a:cxnLst/>
            <a:rect r="r" b="b" t="t" l="l"/>
            <a:pathLst>
              <a:path h="1581395" w="683953">
                <a:moveTo>
                  <a:pt x="0" y="0"/>
                </a:moveTo>
                <a:lnTo>
                  <a:pt x="683953" y="0"/>
                </a:lnTo>
                <a:lnTo>
                  <a:pt x="683953" y="1581395"/>
                </a:lnTo>
                <a:lnTo>
                  <a:pt x="0" y="15813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638560">
            <a:off x="16821198" y="5744989"/>
            <a:ext cx="591996" cy="949092"/>
          </a:xfrm>
          <a:custGeom>
            <a:avLst/>
            <a:gdLst/>
            <a:ahLst/>
            <a:cxnLst/>
            <a:rect r="r" b="b" t="t" l="l"/>
            <a:pathLst>
              <a:path h="949092" w="591996">
                <a:moveTo>
                  <a:pt x="0" y="0"/>
                </a:moveTo>
                <a:lnTo>
                  <a:pt x="591996" y="0"/>
                </a:lnTo>
                <a:lnTo>
                  <a:pt x="591996" y="949093"/>
                </a:lnTo>
                <a:lnTo>
                  <a:pt x="0" y="9490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293964">
            <a:off x="1112327" y="3504405"/>
            <a:ext cx="573229" cy="1879440"/>
          </a:xfrm>
          <a:custGeom>
            <a:avLst/>
            <a:gdLst/>
            <a:ahLst/>
            <a:cxnLst/>
            <a:rect r="r" b="b" t="t" l="l"/>
            <a:pathLst>
              <a:path h="1879440" w="573229">
                <a:moveTo>
                  <a:pt x="0" y="0"/>
                </a:moveTo>
                <a:lnTo>
                  <a:pt x="573229" y="0"/>
                </a:lnTo>
                <a:lnTo>
                  <a:pt x="573229" y="1879440"/>
                </a:lnTo>
                <a:lnTo>
                  <a:pt x="0" y="18794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951916" y="8460125"/>
            <a:ext cx="1641492" cy="798175"/>
          </a:xfrm>
          <a:custGeom>
            <a:avLst/>
            <a:gdLst/>
            <a:ahLst/>
            <a:cxnLst/>
            <a:rect r="r" b="b" t="t" l="l"/>
            <a:pathLst>
              <a:path h="798175" w="1641492">
                <a:moveTo>
                  <a:pt x="0" y="0"/>
                </a:moveTo>
                <a:lnTo>
                  <a:pt x="1641491" y="0"/>
                </a:lnTo>
                <a:lnTo>
                  <a:pt x="1641491" y="798175"/>
                </a:lnTo>
                <a:lnTo>
                  <a:pt x="0" y="7981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581485">
            <a:off x="1487717" y="6455887"/>
            <a:ext cx="1225537" cy="686879"/>
          </a:xfrm>
          <a:custGeom>
            <a:avLst/>
            <a:gdLst/>
            <a:ahLst/>
            <a:cxnLst/>
            <a:rect r="r" b="b" t="t" l="l"/>
            <a:pathLst>
              <a:path h="686879" w="1225537">
                <a:moveTo>
                  <a:pt x="0" y="0"/>
                </a:moveTo>
                <a:lnTo>
                  <a:pt x="1225537" y="0"/>
                </a:lnTo>
                <a:lnTo>
                  <a:pt x="1225537" y="686880"/>
                </a:lnTo>
                <a:lnTo>
                  <a:pt x="0" y="6868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137430" y="7504737"/>
            <a:ext cx="2932279" cy="2708950"/>
          </a:xfrm>
          <a:custGeom>
            <a:avLst/>
            <a:gdLst/>
            <a:ahLst/>
            <a:cxnLst/>
            <a:rect r="r" b="b" t="t" l="l"/>
            <a:pathLst>
              <a:path h="2708950" w="2932279">
                <a:moveTo>
                  <a:pt x="0" y="0"/>
                </a:moveTo>
                <a:lnTo>
                  <a:pt x="2932279" y="0"/>
                </a:lnTo>
                <a:lnTo>
                  <a:pt x="2932279" y="2708950"/>
                </a:lnTo>
                <a:lnTo>
                  <a:pt x="0" y="2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442523" y="1218351"/>
            <a:ext cx="11402954" cy="1514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Dặn dò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046538" y="4222810"/>
            <a:ext cx="9924311" cy="251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8" indent="-431799" lvl="1">
              <a:lnSpc>
                <a:spcPts val="4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Ôn lại cách thay số vào biểu thức.</a:t>
            </a:r>
          </a:p>
          <a:p>
            <a:pPr algn="l" marL="863598" indent="-431799" lvl="1">
              <a:lnSpc>
                <a:spcPts val="4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Làm bài tập trang… (SGK).</a:t>
            </a:r>
          </a:p>
          <a:p>
            <a:pPr algn="l" marL="863598" indent="-431799" lvl="1">
              <a:lnSpc>
                <a:spcPts val="4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Chuẩn bị bài sau: Đơn thức – Đa thức.</a:t>
            </a:r>
          </a:p>
          <a:p>
            <a:pPr algn="l">
              <a:lnSpc>
                <a:spcPts val="4999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DAGjQmFpRj0</dc:identifier>
  <dcterms:modified xsi:type="dcterms:W3CDTF">2011-08-01T06:04:30Z</dcterms:modified>
  <cp:revision>1</cp:revision>
  <dc:title>Biểu thức đại số</dc:title>
</cp:coreProperties>
</file>