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Montserrat SemiBold" pitchFamily="2" charset="0"/>
      <p:bold r:id="rId10"/>
      <p:boldItalic r:id="rId11"/>
    </p:embeddedFont>
    <p:embeddedFont>
      <p:font typeface="Times New Roman Bold" panose="02020803070505020304" pitchFamily="18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 SemiBold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 SemiBol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 SemiBold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ontserrat SemiBol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8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6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2681280" y="1028700"/>
            <a:ext cx="12364270" cy="9261962"/>
          </a:xfrm>
          <a:custGeom>
            <a:avLst/>
            <a:gdLst/>
            <a:ahLst/>
            <a:cxnLst/>
            <a:rect l="l" t="t" r="r" b="b"/>
            <a:pathLst>
              <a:path w="12364270" h="9261962">
                <a:moveTo>
                  <a:pt x="0" y="0"/>
                </a:moveTo>
                <a:lnTo>
                  <a:pt x="12364270" y="0"/>
                </a:lnTo>
                <a:lnTo>
                  <a:pt x="12364270" y="9261962"/>
                </a:lnTo>
                <a:lnTo>
                  <a:pt x="0" y="9261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87678" y="3378443"/>
            <a:ext cx="8336958" cy="443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8999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Ngày Thống Nhất Đất Nước (30/4/1975)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7666004" cy="4542107"/>
          </a:xfrm>
          <a:custGeom>
            <a:avLst/>
            <a:gdLst/>
            <a:ahLst/>
            <a:cxnLst/>
            <a:rect l="l" t="t" r="r" b="b"/>
            <a:pathLst>
              <a:path w="7666004" h="4542107">
                <a:moveTo>
                  <a:pt x="0" y="0"/>
                </a:moveTo>
                <a:lnTo>
                  <a:pt x="7666004" y="0"/>
                </a:lnTo>
                <a:lnTo>
                  <a:pt x="7666004" y="4542107"/>
                </a:lnTo>
                <a:lnTo>
                  <a:pt x="0" y="4542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33231" y="6115605"/>
            <a:ext cx="6454769" cy="4171395"/>
          </a:xfrm>
          <a:custGeom>
            <a:avLst/>
            <a:gdLst/>
            <a:ahLst/>
            <a:cxnLst/>
            <a:rect l="l" t="t" r="r" b="b"/>
            <a:pathLst>
              <a:path w="6454769" h="4171395">
                <a:moveTo>
                  <a:pt x="0" y="0"/>
                </a:moveTo>
                <a:lnTo>
                  <a:pt x="6454769" y="0"/>
                </a:lnTo>
                <a:lnTo>
                  <a:pt x="6454769" y="4171395"/>
                </a:lnTo>
                <a:lnTo>
                  <a:pt x="0" y="4171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10339" y="780086"/>
            <a:ext cx="2337673" cy="2722182"/>
          </a:xfrm>
          <a:custGeom>
            <a:avLst/>
            <a:gdLst/>
            <a:ahLst/>
            <a:cxnLst/>
            <a:rect l="l" t="t" r="r" b="b"/>
            <a:pathLst>
              <a:path w="2337673" h="2722182">
                <a:moveTo>
                  <a:pt x="0" y="0"/>
                </a:moveTo>
                <a:lnTo>
                  <a:pt x="2337674" y="0"/>
                </a:lnTo>
                <a:lnTo>
                  <a:pt x="2337674" y="2722182"/>
                </a:lnTo>
                <a:lnTo>
                  <a:pt x="0" y="2722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 rot="-10664829">
            <a:off x="4910795" y="-45213"/>
            <a:ext cx="13443064" cy="21307450"/>
          </a:xfrm>
          <a:custGeom>
            <a:avLst/>
            <a:gdLst/>
            <a:ahLst/>
            <a:cxnLst/>
            <a:rect l="l" t="t" r="r" b="b"/>
            <a:pathLst>
              <a:path w="13443064" h="21307450">
                <a:moveTo>
                  <a:pt x="0" y="0"/>
                </a:moveTo>
                <a:lnTo>
                  <a:pt x="13443064" y="0"/>
                </a:lnTo>
                <a:lnTo>
                  <a:pt x="13443064" y="21307450"/>
                </a:lnTo>
                <a:lnTo>
                  <a:pt x="0" y="21307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72901" y="3084929"/>
            <a:ext cx="11536704" cy="199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9"/>
              </a:lnSpc>
            </a:pPr>
            <a:r>
              <a:rPr lang="en-US" sz="14703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Nội dung</a:t>
            </a:r>
          </a:p>
        </p:txBody>
      </p:sp>
      <p:grpSp>
        <p:nvGrpSpPr>
          <p:cNvPr id="5" name="Group 5"/>
          <p:cNvGrpSpPr/>
          <p:nvPr/>
        </p:nvGrpSpPr>
        <p:grpSpPr>
          <a:xfrm rot="10284092">
            <a:off x="10162780" y="246326"/>
            <a:ext cx="3556947" cy="3482543"/>
            <a:chOff x="0" y="0"/>
            <a:chExt cx="4742596" cy="4643390"/>
          </a:xfrm>
        </p:grpSpPr>
        <p:sp>
          <p:nvSpPr>
            <p:cNvPr id="6" name="Freeform 6"/>
            <p:cNvSpPr/>
            <p:nvPr/>
          </p:nvSpPr>
          <p:spPr>
            <a:xfrm rot="-3636955">
              <a:off x="713630" y="533730"/>
              <a:ext cx="3315336" cy="3575930"/>
            </a:xfrm>
            <a:custGeom>
              <a:avLst/>
              <a:gdLst/>
              <a:ahLst/>
              <a:cxnLst/>
              <a:rect l="l" t="t" r="r" b="b"/>
              <a:pathLst>
                <a:path w="3315336" h="3575930">
                  <a:moveTo>
                    <a:pt x="0" y="0"/>
                  </a:moveTo>
                  <a:lnTo>
                    <a:pt x="3315336" y="0"/>
                  </a:lnTo>
                  <a:lnTo>
                    <a:pt x="3315336" y="3575930"/>
                  </a:lnTo>
                  <a:lnTo>
                    <a:pt x="0" y="3575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84716" y="1172521"/>
              <a:ext cx="2427900" cy="2437039"/>
            </a:xfrm>
            <a:custGeom>
              <a:avLst/>
              <a:gdLst/>
              <a:ahLst/>
              <a:cxnLst/>
              <a:rect l="l" t="t" r="r" b="b"/>
              <a:pathLst>
                <a:path w="2427900" h="2437039">
                  <a:moveTo>
                    <a:pt x="0" y="0"/>
                  </a:moveTo>
                  <a:lnTo>
                    <a:pt x="2427899" y="0"/>
                  </a:lnTo>
                  <a:lnTo>
                    <a:pt x="2427899" y="2437039"/>
                  </a:lnTo>
                  <a:lnTo>
                    <a:pt x="0" y="2437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10886" y="1785524"/>
              <a:ext cx="2836396" cy="1421743"/>
            </a:xfrm>
            <a:custGeom>
              <a:avLst/>
              <a:gdLst/>
              <a:ahLst/>
              <a:cxnLst/>
              <a:rect l="l" t="t" r="r" b="b"/>
              <a:pathLst>
                <a:path w="2836396" h="1421743">
                  <a:moveTo>
                    <a:pt x="0" y="0"/>
                  </a:moveTo>
                  <a:lnTo>
                    <a:pt x="2836396" y="0"/>
                  </a:lnTo>
                  <a:lnTo>
                    <a:pt x="2836396" y="1421744"/>
                  </a:lnTo>
                  <a:lnTo>
                    <a:pt x="0" y="1421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1028560" y="4493058"/>
            <a:ext cx="8930931" cy="5793942"/>
          </a:xfrm>
          <a:custGeom>
            <a:avLst/>
            <a:gdLst/>
            <a:ahLst/>
            <a:cxnLst/>
            <a:rect l="l" t="t" r="r" b="b"/>
            <a:pathLst>
              <a:path w="8930931" h="5793942">
                <a:moveTo>
                  <a:pt x="0" y="0"/>
                </a:moveTo>
                <a:lnTo>
                  <a:pt x="8930931" y="0"/>
                </a:lnTo>
                <a:lnTo>
                  <a:pt x="8930931" y="5793942"/>
                </a:lnTo>
                <a:lnTo>
                  <a:pt x="0" y="5793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782171" y="5175458"/>
            <a:ext cx="6911468" cy="16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7"/>
              </a:lnSpc>
            </a:pPr>
            <a:r>
              <a:rPr lang="en-US" sz="4802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Vì sao nước ta bị chia cắt</a:t>
            </a:r>
          </a:p>
          <a:p>
            <a:pPr algn="l">
              <a:lnSpc>
                <a:spcPts val="6387"/>
              </a:lnSpc>
            </a:pPr>
            <a:endParaRPr lang="en-US" sz="4802" b="1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40496" y="5227301"/>
            <a:ext cx="1406165" cy="365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51"/>
              </a:lnSpc>
            </a:pPr>
            <a:r>
              <a:rPr lang="en-US" sz="6142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01.</a:t>
            </a:r>
          </a:p>
          <a:p>
            <a:pPr algn="r">
              <a:lnSpc>
                <a:spcPts val="5651"/>
              </a:lnSpc>
            </a:pPr>
            <a:r>
              <a:rPr lang="en-US" sz="6142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02.</a:t>
            </a:r>
          </a:p>
          <a:p>
            <a:pPr algn="r">
              <a:lnSpc>
                <a:spcPts val="5651"/>
              </a:lnSpc>
            </a:pPr>
            <a:r>
              <a:rPr lang="en-US" sz="6142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03.</a:t>
            </a:r>
          </a:p>
          <a:p>
            <a:pPr algn="r">
              <a:lnSpc>
                <a:spcPts val="5651"/>
              </a:lnSpc>
            </a:pPr>
            <a:r>
              <a:rPr lang="en-US" sz="6142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04.</a:t>
            </a:r>
          </a:p>
          <a:p>
            <a:pPr algn="r">
              <a:lnSpc>
                <a:spcPts val="5651"/>
              </a:lnSpc>
            </a:pPr>
            <a:r>
              <a:rPr lang="en-US" sz="6142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05.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82171" y="5905787"/>
            <a:ext cx="9997478" cy="16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7"/>
              </a:lnSpc>
            </a:pPr>
            <a:r>
              <a:rPr lang="en-US" sz="4802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Niềm vui 30/4</a:t>
            </a:r>
          </a:p>
          <a:p>
            <a:pPr algn="l">
              <a:lnSpc>
                <a:spcPts val="6387"/>
              </a:lnSpc>
            </a:pPr>
            <a:endParaRPr lang="en-US" sz="4802" b="1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82171" y="6636117"/>
            <a:ext cx="6316461" cy="16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7"/>
              </a:lnSpc>
            </a:pPr>
            <a:r>
              <a:rPr lang="en-US" sz="4802" b="1" dirty="0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Chia </a:t>
            </a: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sẻ</a:t>
            </a:r>
            <a:r>
              <a:rPr lang="en-US" sz="4802" b="1" dirty="0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câu</a:t>
            </a:r>
            <a:r>
              <a:rPr lang="en-US" sz="4802" b="1" dirty="0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chuyện</a:t>
            </a:r>
            <a:endParaRPr lang="en-US" sz="4802" b="1" dirty="0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l">
              <a:lnSpc>
                <a:spcPts val="6387"/>
              </a:lnSpc>
            </a:pPr>
            <a:endParaRPr lang="en-US" sz="4802" b="1" dirty="0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82171" y="7366447"/>
            <a:ext cx="6316461" cy="16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7"/>
              </a:lnSpc>
            </a:pP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Bài</a:t>
            </a:r>
            <a:r>
              <a:rPr lang="en-US" sz="4802" b="1" dirty="0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học</a:t>
            </a:r>
            <a:r>
              <a:rPr lang="en-US" sz="4802" b="1" dirty="0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hòa</a:t>
            </a:r>
            <a:r>
              <a:rPr lang="en-US" sz="4802" b="1" dirty="0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4802" b="1" dirty="0" err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bình</a:t>
            </a:r>
            <a:endParaRPr lang="en-US" sz="4802" b="1" dirty="0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algn="l">
              <a:lnSpc>
                <a:spcPts val="6387"/>
              </a:lnSpc>
            </a:pPr>
            <a:endParaRPr lang="en-US" sz="4802" b="1" dirty="0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82171" y="8136424"/>
            <a:ext cx="6316461" cy="162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7"/>
              </a:lnSpc>
            </a:pPr>
            <a:r>
              <a:rPr lang="en-US" sz="4802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Thảo luận</a:t>
            </a:r>
          </a:p>
          <a:p>
            <a:pPr algn="l">
              <a:lnSpc>
                <a:spcPts val="6387"/>
              </a:lnSpc>
            </a:pPr>
            <a:endParaRPr lang="en-US" sz="4802" b="1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376154" y="787742"/>
            <a:ext cx="2060752" cy="2399711"/>
          </a:xfrm>
          <a:custGeom>
            <a:avLst/>
            <a:gdLst/>
            <a:ahLst/>
            <a:cxnLst/>
            <a:rect l="l" t="t" r="r" b="b"/>
            <a:pathLst>
              <a:path w="2060752" h="2399711">
                <a:moveTo>
                  <a:pt x="2060752" y="0"/>
                </a:moveTo>
                <a:lnTo>
                  <a:pt x="0" y="0"/>
                </a:lnTo>
                <a:lnTo>
                  <a:pt x="0" y="2399711"/>
                </a:lnTo>
                <a:lnTo>
                  <a:pt x="2060752" y="2399711"/>
                </a:lnTo>
                <a:lnTo>
                  <a:pt x="206075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3325" y="237147"/>
            <a:ext cx="12905333" cy="9690732"/>
          </a:xfrm>
          <a:custGeom>
            <a:avLst/>
            <a:gdLst/>
            <a:ahLst/>
            <a:cxnLst/>
            <a:rect l="l" t="t" r="r" b="b"/>
            <a:pathLst>
              <a:path w="12905333" h="9690732">
                <a:moveTo>
                  <a:pt x="0" y="0"/>
                </a:moveTo>
                <a:lnTo>
                  <a:pt x="12905332" y="0"/>
                </a:lnTo>
                <a:lnTo>
                  <a:pt x="12905332" y="9690732"/>
                </a:lnTo>
                <a:lnTo>
                  <a:pt x="0" y="9690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872109" y="584966"/>
            <a:ext cx="9981922" cy="3720535"/>
          </a:xfrm>
          <a:custGeom>
            <a:avLst/>
            <a:gdLst/>
            <a:ahLst/>
            <a:cxnLst/>
            <a:rect l="l" t="t" r="r" b="b"/>
            <a:pathLst>
              <a:path w="9981922" h="3720535">
                <a:moveTo>
                  <a:pt x="0" y="0"/>
                </a:moveTo>
                <a:lnTo>
                  <a:pt x="9981922" y="0"/>
                </a:lnTo>
                <a:lnTo>
                  <a:pt x="9981922" y="3720534"/>
                </a:lnTo>
                <a:lnTo>
                  <a:pt x="0" y="3720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09813" y="2488769"/>
            <a:ext cx="10600510" cy="7173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en-US" sz="3802" b="1">
                <a:solidFill>
                  <a:srgbClr val="5E484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a. Hoàn cảnh trước kia:</a:t>
            </a:r>
          </a:p>
          <a:p>
            <a:pPr marL="821044" lvl="1" indent="-410522" algn="l">
              <a:lnSpc>
                <a:spcPts val="6350"/>
              </a:lnSpc>
              <a:buFont typeface="Arial"/>
              <a:buChar char="•"/>
            </a:pPr>
            <a:r>
              <a:rPr lang="en-US" sz="3802" b="1">
                <a:solidFill>
                  <a:srgbClr val="5E484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Khi còn chiến tranh, đất nước khó khăn, miền Nam và miền Bắc bị chia cắt.</a:t>
            </a:r>
          </a:p>
          <a:p>
            <a:pPr marL="821044" lvl="1" indent="-410522" algn="l">
              <a:lnSpc>
                <a:spcPts val="6350"/>
              </a:lnSpc>
              <a:buFont typeface="Arial"/>
              <a:buChar char="•"/>
            </a:pPr>
            <a:r>
              <a:rPr lang="en-US" sz="3802" b="1">
                <a:solidFill>
                  <a:srgbClr val="5E484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Người dân hai miền không thể đi lại, thăm nhau tự do.</a:t>
            </a:r>
          </a:p>
          <a:p>
            <a:pPr algn="l">
              <a:lnSpc>
                <a:spcPts val="6350"/>
              </a:lnSpc>
            </a:pPr>
            <a:r>
              <a:rPr lang="en-US" sz="3802" b="1">
                <a:solidFill>
                  <a:srgbClr val="5E484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b. Khát khao thống nhất:</a:t>
            </a:r>
          </a:p>
          <a:p>
            <a:pPr marL="821044" lvl="1" indent="-410522" algn="l">
              <a:lnSpc>
                <a:spcPts val="6350"/>
              </a:lnSpc>
              <a:buFont typeface="Arial"/>
              <a:buChar char="•"/>
            </a:pPr>
            <a:r>
              <a:rPr lang="en-US" sz="3802" b="1">
                <a:solidFill>
                  <a:srgbClr val="5E484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Bác Hồ và nhân dân luôn mong ước đất nước liền một dải, không phải chịu cảnh chia ly.</a:t>
            </a:r>
          </a:p>
          <a:p>
            <a:pPr algn="l">
              <a:lnSpc>
                <a:spcPts val="6350"/>
              </a:lnSpc>
            </a:pPr>
            <a:endParaRPr lang="en-US" sz="3802" b="1">
              <a:solidFill>
                <a:srgbClr val="5E484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3325" y="5556929"/>
            <a:ext cx="1406488" cy="1468408"/>
          </a:xfrm>
          <a:custGeom>
            <a:avLst/>
            <a:gdLst/>
            <a:ahLst/>
            <a:cxnLst/>
            <a:rect l="l" t="t" r="r" b="b"/>
            <a:pathLst>
              <a:path w="1406488" h="146840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b="-1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16855" y="5730599"/>
            <a:ext cx="1033001" cy="1078478"/>
          </a:xfrm>
          <a:custGeom>
            <a:avLst/>
            <a:gdLst/>
            <a:ahLst/>
            <a:cxnLst/>
            <a:rect l="l" t="t" r="r" b="b"/>
            <a:pathLst>
              <a:path w="1033001" h="1078478">
                <a:moveTo>
                  <a:pt x="0" y="0"/>
                </a:moveTo>
                <a:lnTo>
                  <a:pt x="1033001" y="0"/>
                </a:lnTo>
                <a:lnTo>
                  <a:pt x="1033001" y="1078479"/>
                </a:lnTo>
                <a:lnTo>
                  <a:pt x="0" y="1078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b="-1101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79930" y="1675557"/>
            <a:ext cx="6263637" cy="3140634"/>
          </a:xfrm>
          <a:custGeom>
            <a:avLst/>
            <a:gdLst/>
            <a:ahLst/>
            <a:cxnLst/>
            <a:rect l="l" t="t" r="r" b="b"/>
            <a:pathLst>
              <a:path w="6263637" h="3140634">
                <a:moveTo>
                  <a:pt x="0" y="0"/>
                </a:moveTo>
                <a:lnTo>
                  <a:pt x="6263638" y="0"/>
                </a:lnTo>
                <a:lnTo>
                  <a:pt x="6263638" y="3140634"/>
                </a:lnTo>
                <a:lnTo>
                  <a:pt x="0" y="3140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047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54842" y="5433089"/>
            <a:ext cx="4396463" cy="4050241"/>
          </a:xfrm>
          <a:custGeom>
            <a:avLst/>
            <a:gdLst/>
            <a:ahLst/>
            <a:cxnLst/>
            <a:rect l="l" t="t" r="r" b="b"/>
            <a:pathLst>
              <a:path w="4396463" h="4050241">
                <a:moveTo>
                  <a:pt x="0" y="0"/>
                </a:moveTo>
                <a:lnTo>
                  <a:pt x="4396462" y="0"/>
                </a:lnTo>
                <a:lnTo>
                  <a:pt x="4396462" y="4050242"/>
                </a:lnTo>
                <a:lnTo>
                  <a:pt x="0" y="405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00288" y="956441"/>
            <a:ext cx="10070117" cy="13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54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VÌ SAO NƯỚC TA</a:t>
            </a:r>
          </a:p>
          <a:p>
            <a:pPr algn="ctr">
              <a:lnSpc>
                <a:spcPts val="5292"/>
              </a:lnSpc>
            </a:pPr>
            <a:r>
              <a:rPr lang="en-US" sz="54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BỊ CHIA CẮT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449354" y="1200150"/>
            <a:ext cx="2042666" cy="134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9999">
                <a:solidFill>
                  <a:srgbClr val="493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62842" y="340206"/>
            <a:ext cx="8764953" cy="3266937"/>
          </a:xfrm>
          <a:custGeom>
            <a:avLst/>
            <a:gdLst/>
            <a:ahLst/>
            <a:cxnLst/>
            <a:rect l="l" t="t" r="r" b="b"/>
            <a:pathLst>
              <a:path w="8764953" h="3266937">
                <a:moveTo>
                  <a:pt x="0" y="0"/>
                </a:moveTo>
                <a:lnTo>
                  <a:pt x="8764954" y="0"/>
                </a:lnTo>
                <a:lnTo>
                  <a:pt x="8764954" y="3266937"/>
                </a:lnTo>
                <a:lnTo>
                  <a:pt x="0" y="3266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5012" y="5515360"/>
            <a:ext cx="6923068" cy="5198595"/>
          </a:xfrm>
          <a:custGeom>
            <a:avLst/>
            <a:gdLst/>
            <a:ahLst/>
            <a:cxnLst/>
            <a:rect l="l" t="t" r="r" b="b"/>
            <a:pathLst>
              <a:path w="6923068" h="5198595">
                <a:moveTo>
                  <a:pt x="0" y="0"/>
                </a:moveTo>
                <a:lnTo>
                  <a:pt x="6923068" y="0"/>
                </a:lnTo>
                <a:lnTo>
                  <a:pt x="6923068" y="5198594"/>
                </a:lnTo>
                <a:lnTo>
                  <a:pt x="0" y="5198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7851" y="5493440"/>
            <a:ext cx="6981449" cy="5242434"/>
          </a:xfrm>
          <a:custGeom>
            <a:avLst/>
            <a:gdLst/>
            <a:ahLst/>
            <a:cxnLst/>
            <a:rect l="l" t="t" r="r" b="b"/>
            <a:pathLst>
              <a:path w="6981449" h="5242434">
                <a:moveTo>
                  <a:pt x="0" y="0"/>
                </a:moveTo>
                <a:lnTo>
                  <a:pt x="6981449" y="0"/>
                </a:lnTo>
                <a:lnTo>
                  <a:pt x="6981449" y="5242434"/>
                </a:lnTo>
                <a:lnTo>
                  <a:pt x="0" y="52424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35122" y="2372787"/>
            <a:ext cx="4099596" cy="2961958"/>
          </a:xfrm>
          <a:custGeom>
            <a:avLst/>
            <a:gdLst/>
            <a:ahLst/>
            <a:cxnLst/>
            <a:rect l="l" t="t" r="r" b="b"/>
            <a:pathLst>
              <a:path w="4099596" h="2961958">
                <a:moveTo>
                  <a:pt x="0" y="0"/>
                </a:moveTo>
                <a:lnTo>
                  <a:pt x="4099596" y="0"/>
                </a:lnTo>
                <a:lnTo>
                  <a:pt x="4099596" y="2961958"/>
                </a:lnTo>
                <a:lnTo>
                  <a:pt x="0" y="2961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63269" y="2628066"/>
            <a:ext cx="3010614" cy="2705789"/>
          </a:xfrm>
          <a:custGeom>
            <a:avLst/>
            <a:gdLst/>
            <a:ahLst/>
            <a:cxnLst/>
            <a:rect l="l" t="t" r="r" b="b"/>
            <a:pathLst>
              <a:path w="3010614" h="2705789">
                <a:moveTo>
                  <a:pt x="0" y="0"/>
                </a:moveTo>
                <a:lnTo>
                  <a:pt x="3010613" y="0"/>
                </a:lnTo>
                <a:lnTo>
                  <a:pt x="3010613" y="2705789"/>
                </a:lnTo>
                <a:lnTo>
                  <a:pt x="0" y="27057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54073" y="197283"/>
            <a:ext cx="11411148" cy="201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000" b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NIỀM VUI 30/4</a:t>
            </a:r>
          </a:p>
          <a:p>
            <a:pPr algn="ctr">
              <a:lnSpc>
                <a:spcPts val="7920"/>
              </a:lnSpc>
            </a:pPr>
            <a:r>
              <a:rPr lang="en-US" sz="6000" b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ĐẤT NƯỚC THỐNG NHẤT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07682" y="5934639"/>
            <a:ext cx="6754476" cy="87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65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Ngày 30/4/1975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02112" y="6988739"/>
            <a:ext cx="5765617" cy="353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710"/>
              </a:lnSpc>
              <a:buFont typeface="Arial"/>
              <a:buChar char="•"/>
            </a:pPr>
            <a:r>
              <a:rPr lang="en-US" sz="3000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Là ngày miền Nam được giải phóng, đất nước thu về một mối.</a:t>
            </a:r>
          </a:p>
          <a:p>
            <a:pPr marL="647700" lvl="1" indent="-323850" algn="just">
              <a:lnSpc>
                <a:spcPts val="4710"/>
              </a:lnSpc>
              <a:buFont typeface="Arial"/>
              <a:buChar char="•"/>
            </a:pPr>
            <a:r>
              <a:rPr lang="en-US" sz="3000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Người dân khắp nơi hân hoan đón chào tự do, hòa bình.</a:t>
            </a:r>
          </a:p>
          <a:p>
            <a:pPr algn="just">
              <a:lnSpc>
                <a:spcPts val="4710"/>
              </a:lnSpc>
            </a:pPr>
            <a:endParaRPr lang="en-US" sz="3000" b="1">
              <a:solidFill>
                <a:srgbClr val="4A2D0A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885767" y="7430699"/>
            <a:ext cx="5765617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220"/>
              </a:lnSpc>
              <a:buFont typeface="Arial"/>
              <a:buChar char="•"/>
            </a:pPr>
            <a:r>
              <a:rPr lang="en-US" sz="3000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Từ nay mọi người được sum họp, đi lại, làm ăn.</a:t>
            </a:r>
          </a:p>
          <a:p>
            <a:pPr marL="647700" lvl="1" indent="-323850" algn="l">
              <a:lnSpc>
                <a:spcPts val="5220"/>
              </a:lnSpc>
              <a:buFont typeface="Arial"/>
              <a:buChar char="•"/>
            </a:pPr>
            <a:r>
              <a:rPr lang="en-US" sz="3000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Gia đình đoàn tụ, bạn bè gặp gỡ, niềm vui ngập tràn.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346260" y="1005458"/>
            <a:ext cx="1965788" cy="136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0"/>
              </a:lnSpc>
            </a:pPr>
            <a:r>
              <a:rPr lang="en-US" sz="10041">
                <a:solidFill>
                  <a:srgbClr val="493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04824" y="5934639"/>
            <a:ext cx="6754476" cy="167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65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Miền Bắc – </a:t>
            </a:r>
          </a:p>
          <a:p>
            <a:pPr algn="ctr">
              <a:lnSpc>
                <a:spcPts val="6370"/>
              </a:lnSpc>
            </a:pPr>
            <a:r>
              <a:rPr lang="en-US" sz="65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Miền Nam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60378" y="-275738"/>
            <a:ext cx="8288314" cy="3089281"/>
          </a:xfrm>
          <a:custGeom>
            <a:avLst/>
            <a:gdLst/>
            <a:ahLst/>
            <a:cxnLst/>
            <a:rect l="l" t="t" r="r" b="b"/>
            <a:pathLst>
              <a:path w="8288314" h="3089281">
                <a:moveTo>
                  <a:pt x="0" y="0"/>
                </a:moveTo>
                <a:lnTo>
                  <a:pt x="8288314" y="0"/>
                </a:lnTo>
                <a:lnTo>
                  <a:pt x="8288314" y="3089281"/>
                </a:lnTo>
                <a:lnTo>
                  <a:pt x="0" y="3089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24180" y="4116968"/>
            <a:ext cx="5223977" cy="1202933"/>
          </a:xfrm>
          <a:custGeom>
            <a:avLst/>
            <a:gdLst/>
            <a:ahLst/>
            <a:cxnLst/>
            <a:rect l="l" t="t" r="r" b="b"/>
            <a:pathLst>
              <a:path w="5223977" h="1202933">
                <a:moveTo>
                  <a:pt x="0" y="0"/>
                </a:moveTo>
                <a:lnTo>
                  <a:pt x="5223977" y="0"/>
                </a:lnTo>
                <a:lnTo>
                  <a:pt x="5223977" y="1202932"/>
                </a:lnTo>
                <a:lnTo>
                  <a:pt x="0" y="1202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72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71081" y="1017425"/>
            <a:ext cx="1299473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CHIA SẺ CÂU CHUYỆN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59820" y="3505463"/>
            <a:ext cx="5552696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5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Câu chuyện nhỏ</a:t>
            </a:r>
          </a:p>
        </p:txBody>
      </p:sp>
      <p:sp>
        <p:nvSpPr>
          <p:cNvPr id="7" name="Freeform 7"/>
          <p:cNvSpPr/>
          <p:nvPr/>
        </p:nvSpPr>
        <p:spPr>
          <a:xfrm>
            <a:off x="1399161" y="2299490"/>
            <a:ext cx="5553008" cy="4159708"/>
          </a:xfrm>
          <a:custGeom>
            <a:avLst/>
            <a:gdLst/>
            <a:ahLst/>
            <a:cxnLst/>
            <a:rect l="l" t="t" r="r" b="b"/>
            <a:pathLst>
              <a:path w="5553008" h="4159708">
                <a:moveTo>
                  <a:pt x="0" y="0"/>
                </a:moveTo>
                <a:lnTo>
                  <a:pt x="5553008" y="0"/>
                </a:lnTo>
                <a:lnTo>
                  <a:pt x="5553008" y="4159708"/>
                </a:lnTo>
                <a:lnTo>
                  <a:pt x="0" y="4159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853440" y="2607297"/>
            <a:ext cx="4674025" cy="3311192"/>
            <a:chOff x="0" y="0"/>
            <a:chExt cx="1967011" cy="13934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7011" cy="1393478"/>
            </a:xfrm>
            <a:custGeom>
              <a:avLst/>
              <a:gdLst/>
              <a:ahLst/>
              <a:cxnLst/>
              <a:rect l="l" t="t" r="r" b="b"/>
              <a:pathLst>
                <a:path w="1967011" h="1393478">
                  <a:moveTo>
                    <a:pt x="0" y="0"/>
                  </a:moveTo>
                  <a:lnTo>
                    <a:pt x="1967011" y="0"/>
                  </a:lnTo>
                  <a:lnTo>
                    <a:pt x="1967011" y="1393478"/>
                  </a:lnTo>
                  <a:lnTo>
                    <a:pt x="0" y="1393478"/>
                  </a:lnTo>
                  <a:close/>
                </a:path>
              </a:pathLst>
            </a:custGeom>
            <a:blipFill>
              <a:blip r:embed="rId8"/>
              <a:stretch>
                <a:fillRect l="-4879" r="-487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7062150"/>
            <a:ext cx="17035983" cy="1847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4199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Ông bà kể: “Ngày xưa, chú của em ở miền Nam, bà ở miền Bắc, phải chờ lâu để gặp nhau. Đến 30/4/1975, cả nhà vỡ òa niềm vui khi được đoàn tụ”.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6995" y="6385875"/>
            <a:ext cx="3759513" cy="59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"/>
              </a:lnSpc>
            </a:pPr>
            <a:r>
              <a:rPr lang="en-US" sz="2800">
                <a:solidFill>
                  <a:srgbClr val="493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(ảnh tư liệu)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30668" y="6385875"/>
            <a:ext cx="3759513" cy="59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"/>
              </a:lnSpc>
            </a:pPr>
            <a:r>
              <a:rPr lang="en-US" sz="2800">
                <a:solidFill>
                  <a:srgbClr val="493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(ảnh tư liệu)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377475" y="2514582"/>
            <a:ext cx="5409581" cy="4052268"/>
          </a:xfrm>
          <a:custGeom>
            <a:avLst/>
            <a:gdLst/>
            <a:ahLst/>
            <a:cxnLst/>
            <a:rect l="l" t="t" r="r" b="b"/>
            <a:pathLst>
              <a:path w="5409581" h="4052268">
                <a:moveTo>
                  <a:pt x="0" y="0"/>
                </a:moveTo>
                <a:lnTo>
                  <a:pt x="5409581" y="0"/>
                </a:lnTo>
                <a:lnTo>
                  <a:pt x="5409581" y="4052268"/>
                </a:lnTo>
                <a:lnTo>
                  <a:pt x="0" y="40522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812517" y="2813543"/>
            <a:ext cx="4553300" cy="3314773"/>
            <a:chOff x="0" y="0"/>
            <a:chExt cx="1967011" cy="14319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7011" cy="1431971"/>
            </a:xfrm>
            <a:custGeom>
              <a:avLst/>
              <a:gdLst/>
              <a:ahLst/>
              <a:cxnLst/>
              <a:rect l="l" t="t" r="r" b="b"/>
              <a:pathLst>
                <a:path w="1967011" h="1431971">
                  <a:moveTo>
                    <a:pt x="0" y="0"/>
                  </a:moveTo>
                  <a:lnTo>
                    <a:pt x="1967011" y="0"/>
                  </a:lnTo>
                  <a:lnTo>
                    <a:pt x="1967011" y="1431971"/>
                  </a:lnTo>
                  <a:lnTo>
                    <a:pt x="0" y="1431971"/>
                  </a:lnTo>
                  <a:close/>
                </a:path>
              </a:pathLst>
            </a:custGeom>
            <a:blipFill>
              <a:blip r:embed="rId9"/>
              <a:stretch>
                <a:fillRect t="-38860" b="-38860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-111658" y="334800"/>
            <a:ext cx="1698857" cy="134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9999">
                <a:solidFill>
                  <a:srgbClr val="493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21755" y="854242"/>
            <a:ext cx="8721586" cy="3250773"/>
          </a:xfrm>
          <a:custGeom>
            <a:avLst/>
            <a:gdLst/>
            <a:ahLst/>
            <a:cxnLst/>
            <a:rect l="l" t="t" r="r" b="b"/>
            <a:pathLst>
              <a:path w="8721586" h="3250773">
                <a:moveTo>
                  <a:pt x="0" y="0"/>
                </a:moveTo>
                <a:lnTo>
                  <a:pt x="8721586" y="0"/>
                </a:lnTo>
                <a:lnTo>
                  <a:pt x="8721586" y="3250773"/>
                </a:lnTo>
                <a:lnTo>
                  <a:pt x="0" y="3250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33451" y="3984547"/>
            <a:ext cx="4694339" cy="8722590"/>
          </a:xfrm>
          <a:custGeom>
            <a:avLst/>
            <a:gdLst/>
            <a:ahLst/>
            <a:cxnLst/>
            <a:rect l="l" t="t" r="r" b="b"/>
            <a:pathLst>
              <a:path w="4694339" h="8722590">
                <a:moveTo>
                  <a:pt x="0" y="0"/>
                </a:moveTo>
                <a:lnTo>
                  <a:pt x="4694340" y="0"/>
                </a:lnTo>
                <a:lnTo>
                  <a:pt x="4694340" y="8722591"/>
                </a:lnTo>
                <a:lnTo>
                  <a:pt x="0" y="87225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15465" y="4033115"/>
            <a:ext cx="4694339" cy="8722590"/>
          </a:xfrm>
          <a:custGeom>
            <a:avLst/>
            <a:gdLst/>
            <a:ahLst/>
            <a:cxnLst/>
            <a:rect l="l" t="t" r="r" b="b"/>
            <a:pathLst>
              <a:path w="4694339" h="8722590">
                <a:moveTo>
                  <a:pt x="0" y="0"/>
                </a:moveTo>
                <a:lnTo>
                  <a:pt x="4694340" y="0"/>
                </a:lnTo>
                <a:lnTo>
                  <a:pt x="4694340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80621" y="4410583"/>
            <a:ext cx="9705508" cy="1011082"/>
            <a:chOff x="0" y="0"/>
            <a:chExt cx="12940677" cy="1348109"/>
          </a:xfrm>
        </p:grpSpPr>
        <p:sp>
          <p:nvSpPr>
            <p:cNvPr id="7" name="Freeform 7"/>
            <p:cNvSpPr/>
            <p:nvPr/>
          </p:nvSpPr>
          <p:spPr>
            <a:xfrm>
              <a:off x="4921286" y="0"/>
              <a:ext cx="3349339" cy="1348109"/>
            </a:xfrm>
            <a:custGeom>
              <a:avLst/>
              <a:gdLst/>
              <a:ahLst/>
              <a:cxnLst/>
              <a:rect l="l" t="t" r="r" b="b"/>
              <a:pathLst>
                <a:path w="3349339" h="1348109">
                  <a:moveTo>
                    <a:pt x="0" y="0"/>
                  </a:moveTo>
                  <a:lnTo>
                    <a:pt x="3349340" y="0"/>
                  </a:lnTo>
                  <a:lnTo>
                    <a:pt x="3349340" y="1348109"/>
                  </a:lnTo>
                  <a:lnTo>
                    <a:pt x="0" y="1348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316237"/>
              <a:ext cx="12940677" cy="557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7"/>
                </a:lnSpc>
              </a:pPr>
              <a:r>
                <a:rPr lang="en-US" sz="3037">
                  <a:solidFill>
                    <a:srgbClr val="49342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Ý NGHĨA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99831" y="4573509"/>
            <a:ext cx="3961580" cy="83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8"/>
              </a:lnSpc>
            </a:pPr>
            <a:r>
              <a:rPr lang="en-US" sz="6151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05339" y="4583034"/>
            <a:ext cx="3961580" cy="83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8"/>
              </a:lnSpc>
            </a:pPr>
            <a:r>
              <a:rPr lang="en-US" sz="6151">
                <a:solidFill>
                  <a:srgbClr val="493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86115" y="2032744"/>
            <a:ext cx="14382746" cy="255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7"/>
              </a:lnSpc>
            </a:pPr>
            <a:endParaRPr dirty="0">
              <a:latin typeface="Montserrat SemiBold" pitchFamily="2" charset="0"/>
            </a:endParaRPr>
          </a:p>
          <a:p>
            <a:pPr marL="776793" lvl="1" indent="-388397" algn="l">
              <a:lnSpc>
                <a:spcPts val="5037"/>
              </a:lnSpc>
              <a:buFont typeface="Arial"/>
              <a:buChar char="•"/>
            </a:pP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Ngày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30/4/1975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đánh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dấu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đất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nước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hòa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bình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thống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nhất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marL="776793" lvl="1" indent="-388397" algn="l">
              <a:lnSpc>
                <a:spcPts val="5037"/>
              </a:lnSpc>
              <a:spcBef>
                <a:spcPct val="0"/>
              </a:spcBef>
              <a:buFont typeface="Arial"/>
              <a:buChar char="•"/>
            </a:pP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Niềm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vui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không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còn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chia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cắt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,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người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dân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được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ấm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no,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gặp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597" b="1" dirty="0" err="1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gỡ</a:t>
            </a:r>
            <a:r>
              <a:rPr lang="en-US" sz="3597" b="1" dirty="0">
                <a:solidFill>
                  <a:srgbClr val="F3F1DB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.</a:t>
            </a:r>
          </a:p>
          <a:p>
            <a:pPr algn="l">
              <a:lnSpc>
                <a:spcPts val="5037"/>
              </a:lnSpc>
              <a:spcBef>
                <a:spcPct val="0"/>
              </a:spcBef>
            </a:pPr>
            <a:endParaRPr lang="en-US" sz="3597" b="1" dirty="0">
              <a:solidFill>
                <a:srgbClr val="F3F1DB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008480" y="1394929"/>
            <a:ext cx="2469008" cy="962362"/>
            <a:chOff x="0" y="0"/>
            <a:chExt cx="3292011" cy="1283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87950" cy="1283150"/>
            </a:xfrm>
            <a:custGeom>
              <a:avLst/>
              <a:gdLst/>
              <a:ahLst/>
              <a:cxnLst/>
              <a:rect l="l" t="t" r="r" b="b"/>
              <a:pathLst>
                <a:path w="3187950" h="1283150">
                  <a:moveTo>
                    <a:pt x="0" y="0"/>
                  </a:moveTo>
                  <a:lnTo>
                    <a:pt x="3187950" y="0"/>
                  </a:lnTo>
                  <a:lnTo>
                    <a:pt x="3187950" y="1283150"/>
                  </a:lnTo>
                  <a:lnTo>
                    <a:pt x="0" y="128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04061" y="227113"/>
              <a:ext cx="3187950" cy="724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240">
                  <a:solidFill>
                    <a:srgbClr val="49342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Tóm tắt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286115" y="7552303"/>
            <a:ext cx="4419712" cy="2734697"/>
          </a:xfrm>
          <a:custGeom>
            <a:avLst/>
            <a:gdLst/>
            <a:ahLst/>
            <a:cxnLst/>
            <a:rect l="l" t="t" r="r" b="b"/>
            <a:pathLst>
              <a:path w="4419712" h="2734697">
                <a:moveTo>
                  <a:pt x="0" y="0"/>
                </a:moveTo>
                <a:lnTo>
                  <a:pt x="4419712" y="0"/>
                </a:lnTo>
                <a:lnTo>
                  <a:pt x="4419712" y="2734697"/>
                </a:lnTo>
                <a:lnTo>
                  <a:pt x="0" y="27346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78179" y="7901330"/>
            <a:ext cx="2768912" cy="2154768"/>
          </a:xfrm>
          <a:custGeom>
            <a:avLst/>
            <a:gdLst/>
            <a:ahLst/>
            <a:cxnLst/>
            <a:rect l="l" t="t" r="r" b="b"/>
            <a:pathLst>
              <a:path w="2768912" h="2154768">
                <a:moveTo>
                  <a:pt x="0" y="0"/>
                </a:moveTo>
                <a:lnTo>
                  <a:pt x="2768912" y="0"/>
                </a:lnTo>
                <a:lnTo>
                  <a:pt x="2768912" y="2154768"/>
                </a:lnTo>
                <a:lnTo>
                  <a:pt x="0" y="2154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11157" y="5790590"/>
            <a:ext cx="3338927" cy="228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r>
              <a:rPr lang="en-US" sz="3000">
                <a:solidFill>
                  <a:srgbClr val="4A2D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 trân trọng cuộc sống yên ấm, ghi nhớ công ơn thế hệ đi trước.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93172" y="5709315"/>
            <a:ext cx="3338927" cy="216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000">
                <a:solidFill>
                  <a:srgbClr val="4A2D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 dưỡng tinh thần hòa bình, đoàn kết, cùng nhau xây dựng đất nước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688883" y="1489215"/>
            <a:ext cx="2722334" cy="134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1"/>
              </a:lnSpc>
            </a:pPr>
            <a:r>
              <a:rPr lang="en-US" sz="9991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11157" y="350025"/>
            <a:ext cx="1299473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BÀI HỌC YÊU HÒA BÌNH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1475" y="649745"/>
            <a:ext cx="12355869" cy="9278134"/>
          </a:xfrm>
          <a:custGeom>
            <a:avLst/>
            <a:gdLst/>
            <a:ahLst/>
            <a:cxnLst/>
            <a:rect l="l" t="t" r="r" b="b"/>
            <a:pathLst>
              <a:path w="12355869" h="9278134">
                <a:moveTo>
                  <a:pt x="0" y="0"/>
                </a:moveTo>
                <a:lnTo>
                  <a:pt x="12355869" y="0"/>
                </a:lnTo>
                <a:lnTo>
                  <a:pt x="12355869" y="9278134"/>
                </a:lnTo>
                <a:lnTo>
                  <a:pt x="0" y="9278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21185" y="3482489"/>
            <a:ext cx="2732226" cy="581219"/>
          </a:xfrm>
          <a:custGeom>
            <a:avLst/>
            <a:gdLst/>
            <a:ahLst/>
            <a:cxnLst/>
            <a:rect l="l" t="t" r="r" b="b"/>
            <a:pathLst>
              <a:path w="2732226" h="581219">
                <a:moveTo>
                  <a:pt x="0" y="0"/>
                </a:moveTo>
                <a:lnTo>
                  <a:pt x="2732226" y="0"/>
                </a:lnTo>
                <a:lnTo>
                  <a:pt x="2732226" y="581219"/>
                </a:lnTo>
                <a:lnTo>
                  <a:pt x="0" y="581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4431763" y="3482489"/>
            <a:ext cx="2750115" cy="585024"/>
          </a:xfrm>
          <a:custGeom>
            <a:avLst/>
            <a:gdLst/>
            <a:ahLst/>
            <a:cxnLst/>
            <a:rect l="l" t="t" r="r" b="b"/>
            <a:pathLst>
              <a:path w="2750115" h="585024">
                <a:moveTo>
                  <a:pt x="0" y="585024"/>
                </a:moveTo>
                <a:lnTo>
                  <a:pt x="2750115" y="585024"/>
                </a:lnTo>
                <a:lnTo>
                  <a:pt x="2750115" y="0"/>
                </a:lnTo>
                <a:lnTo>
                  <a:pt x="0" y="0"/>
                </a:lnTo>
                <a:lnTo>
                  <a:pt x="0" y="58502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7311765" y="3482489"/>
            <a:ext cx="708108" cy="739282"/>
          </a:xfrm>
          <a:custGeom>
            <a:avLst/>
            <a:gdLst/>
            <a:ahLst/>
            <a:cxnLst/>
            <a:rect l="l" t="t" r="r" b="b"/>
            <a:pathLst>
              <a:path w="708108" h="739282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b="-110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77322" y="699408"/>
            <a:ext cx="3568021" cy="3590462"/>
          </a:xfrm>
          <a:custGeom>
            <a:avLst/>
            <a:gdLst/>
            <a:ahLst/>
            <a:cxnLst/>
            <a:rect l="l" t="t" r="r" b="b"/>
            <a:pathLst>
              <a:path w="3568021" h="3590462">
                <a:moveTo>
                  <a:pt x="0" y="0"/>
                </a:moveTo>
                <a:lnTo>
                  <a:pt x="3568022" y="0"/>
                </a:lnTo>
                <a:lnTo>
                  <a:pt x="3568022" y="3590461"/>
                </a:lnTo>
                <a:lnTo>
                  <a:pt x="0" y="359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40890" y="1732299"/>
            <a:ext cx="11109628" cy="173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45"/>
              </a:lnSpc>
            </a:pPr>
            <a:r>
              <a:rPr lang="en-US" sz="12801" b="1">
                <a:solidFill>
                  <a:srgbClr val="4A2D0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THẢO LUẬN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7884" y="4456970"/>
            <a:ext cx="12355869" cy="657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5" lvl="1" indent="-528952" algn="l">
              <a:lnSpc>
                <a:spcPts val="8721"/>
              </a:lnSpc>
              <a:buFont typeface="Arial"/>
              <a:buChar char="•"/>
            </a:pPr>
            <a:r>
              <a:rPr lang="en-US" sz="4899">
                <a:solidFill>
                  <a:srgbClr val="4A2D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có thấy được một đất nước thống nhất là rất quý giá?</a:t>
            </a:r>
          </a:p>
          <a:p>
            <a:pPr marL="1057905" lvl="1" indent="-528952" algn="l">
              <a:lnSpc>
                <a:spcPts val="8721"/>
              </a:lnSpc>
              <a:buFont typeface="Arial"/>
              <a:buChar char="•"/>
            </a:pPr>
            <a:r>
              <a:rPr lang="en-US" sz="4899">
                <a:solidFill>
                  <a:srgbClr val="4A2D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Nếu không có những người hy sinh, chiến đấu, sẽ thế nào?</a:t>
            </a:r>
          </a:p>
          <a:p>
            <a:pPr algn="l">
              <a:lnSpc>
                <a:spcPts val="8721"/>
              </a:lnSpc>
            </a:pPr>
            <a:endParaRPr lang="en-US" sz="4899">
              <a:solidFill>
                <a:srgbClr val="4A2D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8721"/>
              </a:lnSpc>
            </a:pPr>
            <a:endParaRPr lang="en-US" sz="4899">
              <a:solidFill>
                <a:srgbClr val="4A2D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990">
            <a:off x="-296935" y="-548610"/>
            <a:ext cx="18881871" cy="11384220"/>
          </a:xfrm>
          <a:custGeom>
            <a:avLst/>
            <a:gdLst/>
            <a:ahLst/>
            <a:cxnLst/>
            <a:rect l="l" t="t" r="r" b="b"/>
            <a:pathLst>
              <a:path w="18881871" h="11384220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t="-78077" r="-1486" b="-81883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2754468" y="599614"/>
            <a:ext cx="12519703" cy="9378395"/>
          </a:xfrm>
          <a:custGeom>
            <a:avLst/>
            <a:gdLst/>
            <a:ahLst/>
            <a:cxnLst/>
            <a:rect l="l" t="t" r="r" b="b"/>
            <a:pathLst>
              <a:path w="12519703" h="9378395">
                <a:moveTo>
                  <a:pt x="0" y="0"/>
                </a:moveTo>
                <a:lnTo>
                  <a:pt x="12519703" y="0"/>
                </a:lnTo>
                <a:lnTo>
                  <a:pt x="12519703" y="9378395"/>
                </a:lnTo>
                <a:lnTo>
                  <a:pt x="0" y="93783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9339" y="1665764"/>
            <a:ext cx="1943570" cy="2029134"/>
          </a:xfrm>
          <a:custGeom>
            <a:avLst/>
            <a:gdLst/>
            <a:ahLst/>
            <a:cxnLst/>
            <a:rect l="l" t="t" r="r" b="b"/>
            <a:pathLst>
              <a:path w="1943570" h="2029134">
                <a:moveTo>
                  <a:pt x="0" y="0"/>
                </a:moveTo>
                <a:lnTo>
                  <a:pt x="1943569" y="0"/>
                </a:lnTo>
                <a:lnTo>
                  <a:pt x="1943569" y="2029134"/>
                </a:lnTo>
                <a:lnTo>
                  <a:pt x="0" y="202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1042" t="-84932" b="-110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4510" y="3484241"/>
            <a:ext cx="1427463" cy="1490306"/>
          </a:xfrm>
          <a:custGeom>
            <a:avLst/>
            <a:gdLst/>
            <a:ahLst/>
            <a:cxnLst/>
            <a:rect l="l" t="t" r="r" b="b"/>
            <a:pathLst>
              <a:path w="1427463" h="1490306">
                <a:moveTo>
                  <a:pt x="0" y="0"/>
                </a:moveTo>
                <a:lnTo>
                  <a:pt x="1427462" y="0"/>
                </a:lnTo>
                <a:lnTo>
                  <a:pt x="1427462" y="1490306"/>
                </a:lnTo>
                <a:lnTo>
                  <a:pt x="0" y="14903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1042" t="-84932" b="-1101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21972" y="2920377"/>
            <a:ext cx="12152198" cy="4449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58"/>
              </a:lnSpc>
            </a:pPr>
            <a:r>
              <a:rPr lang="en-US" sz="171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Thank</a:t>
            </a:r>
          </a:p>
          <a:p>
            <a:pPr algn="ctr">
              <a:lnSpc>
                <a:spcPts val="16758"/>
              </a:lnSpc>
            </a:pPr>
            <a:r>
              <a:rPr lang="en-US" sz="17100" b="1">
                <a:solidFill>
                  <a:srgbClr val="49342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3225017" y="6167095"/>
            <a:ext cx="4823943" cy="3810915"/>
          </a:xfrm>
          <a:custGeom>
            <a:avLst/>
            <a:gdLst/>
            <a:ahLst/>
            <a:cxnLst/>
            <a:rect l="l" t="t" r="r" b="b"/>
            <a:pathLst>
              <a:path w="4823943" h="3810915">
                <a:moveTo>
                  <a:pt x="0" y="0"/>
                </a:moveTo>
                <a:lnTo>
                  <a:pt x="4823942" y="0"/>
                </a:lnTo>
                <a:lnTo>
                  <a:pt x="4823942" y="3810914"/>
                </a:lnTo>
                <a:lnTo>
                  <a:pt x="0" y="3810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62913" y="-1060624"/>
            <a:ext cx="8813789" cy="4946739"/>
          </a:xfrm>
          <a:custGeom>
            <a:avLst/>
            <a:gdLst/>
            <a:ahLst/>
            <a:cxnLst/>
            <a:rect l="l" t="t" r="r" b="b"/>
            <a:pathLst>
              <a:path w="8813789" h="4946739">
                <a:moveTo>
                  <a:pt x="0" y="0"/>
                </a:moveTo>
                <a:lnTo>
                  <a:pt x="8813790" y="0"/>
                </a:lnTo>
                <a:lnTo>
                  <a:pt x="8813790" y="4946740"/>
                </a:lnTo>
                <a:lnTo>
                  <a:pt x="0" y="494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64432" y="5989516"/>
            <a:ext cx="8813789" cy="4946739"/>
          </a:xfrm>
          <a:custGeom>
            <a:avLst/>
            <a:gdLst/>
            <a:ahLst/>
            <a:cxnLst/>
            <a:rect l="l" t="t" r="r" b="b"/>
            <a:pathLst>
              <a:path w="8813789" h="4946739">
                <a:moveTo>
                  <a:pt x="0" y="0"/>
                </a:moveTo>
                <a:lnTo>
                  <a:pt x="8813789" y="0"/>
                </a:lnTo>
                <a:lnTo>
                  <a:pt x="8813789" y="4946739"/>
                </a:lnTo>
                <a:lnTo>
                  <a:pt x="0" y="49467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355</Words>
  <Application>Microsoft Office PowerPoint</Application>
  <PresentationFormat>Custom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Montserrat SemiBold</vt:lpstr>
      <vt:lpstr>Times New Roman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2: MẪU BÀI GIẢNG MÔN LỊCH SỬ</dc:title>
  <cp:lastModifiedBy>WEUP - THIET KE - 07</cp:lastModifiedBy>
  <cp:revision>2</cp:revision>
  <dcterms:created xsi:type="dcterms:W3CDTF">2006-08-16T00:00:00Z</dcterms:created>
  <dcterms:modified xsi:type="dcterms:W3CDTF">2025-04-18T07:34:13Z</dcterms:modified>
  <dc:identifier>DAGi45Hlt8s</dc:identifier>
</cp:coreProperties>
</file>