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Black" pitchFamily="2" charset="0"/>
      <p:bold r:id="rId13"/>
      <p:boldItalic r:id="rId14"/>
    </p:embeddedFont>
    <p:embeddedFont>
      <p:font typeface="Montserrat ExtraBold" pitchFamily="2" charset="0"/>
      <p:bold r:id="rId15"/>
      <p:boldItalic r:id="rId16"/>
    </p:embeddedFont>
    <p:embeddedFont>
      <p:font typeface="Montserrat SemiBold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SemiBold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tserrat Semi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tserrat Semi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94868" y="1193981"/>
            <a:ext cx="11209487" cy="4332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solidFill>
                  <a:srgbClr val="F090AC"/>
                </a:solidFill>
                <a:latin typeface="Montserrat Black" pitchFamily="2" charset="0"/>
                <a:ea typeface="Fraunces Bold"/>
                <a:cs typeface="Fraunces Bold"/>
                <a:sym typeface="Fraunces Bold"/>
              </a:rPr>
              <a:t>GÓC THÍ NGHIỆM:</a:t>
            </a:r>
          </a:p>
          <a:p>
            <a:pPr algn="ctr">
              <a:lnSpc>
                <a:spcPct val="150000"/>
              </a:lnSpc>
            </a:pPr>
            <a:r>
              <a:rPr lang="en-US" sz="6500" b="1" dirty="0">
                <a:solidFill>
                  <a:srgbClr val="F090AC"/>
                </a:solidFill>
                <a:latin typeface="Montserrat Black" pitchFamily="2" charset="0"/>
                <a:ea typeface="Fraunces Bold"/>
                <a:cs typeface="Fraunces Bold"/>
                <a:sym typeface="Fraunces Bold"/>
              </a:rPr>
              <a:t>CHỈ THỊ PH TỰ NHIÊN </a:t>
            </a:r>
          </a:p>
          <a:p>
            <a:pPr algn="ctr">
              <a:lnSpc>
                <a:spcPct val="150000"/>
              </a:lnSpc>
            </a:pPr>
            <a:r>
              <a:rPr lang="en-US" sz="6500" b="1" dirty="0">
                <a:solidFill>
                  <a:srgbClr val="F090AC"/>
                </a:solidFill>
                <a:latin typeface="Montserrat Black" pitchFamily="2" charset="0"/>
                <a:ea typeface="Fraunces Bold"/>
                <a:cs typeface="Fraunces Bold"/>
                <a:sym typeface="Fraunces Bold"/>
              </a:rPr>
              <a:t>TỪ BẮP CẢI TÍM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524661" y="9408820"/>
            <a:ext cx="19337323" cy="878180"/>
            <a:chOff x="0" y="0"/>
            <a:chExt cx="25783097" cy="117090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52515"/>
              <a:ext cx="25783097" cy="818391"/>
              <a:chOff x="0" y="0"/>
              <a:chExt cx="6989671" cy="22186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989671" cy="221862"/>
              </a:xfrm>
              <a:custGeom>
                <a:avLst/>
                <a:gdLst/>
                <a:ahLst/>
                <a:cxnLst/>
                <a:rect l="l" t="t" r="r" b="b"/>
                <a:pathLst>
                  <a:path w="6989671" h="221862">
                    <a:moveTo>
                      <a:pt x="0" y="0"/>
                    </a:moveTo>
                    <a:lnTo>
                      <a:pt x="6989671" y="0"/>
                    </a:lnTo>
                    <a:lnTo>
                      <a:pt x="6989671" y="221862"/>
                    </a:lnTo>
                    <a:lnTo>
                      <a:pt x="0" y="221862"/>
                    </a:lnTo>
                    <a:close/>
                  </a:path>
                </a:pathLst>
              </a:custGeom>
              <a:solidFill>
                <a:srgbClr val="91CDDB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6989671" cy="259962"/>
              </a:xfrm>
              <a:prstGeom prst="rect">
                <a:avLst/>
              </a:prstGeom>
            </p:spPr>
            <p:txBody>
              <a:bodyPr lIns="37015" tIns="37015" rIns="37015" bIns="37015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5783097" cy="730791"/>
              <a:chOff x="0" y="0"/>
              <a:chExt cx="6989671" cy="1981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989671" cy="198114"/>
              </a:xfrm>
              <a:custGeom>
                <a:avLst/>
                <a:gdLst/>
                <a:ahLst/>
                <a:cxnLst/>
                <a:rect l="l" t="t" r="r" b="b"/>
                <a:pathLst>
                  <a:path w="6989671" h="198114">
                    <a:moveTo>
                      <a:pt x="0" y="0"/>
                    </a:moveTo>
                    <a:lnTo>
                      <a:pt x="6989671" y="0"/>
                    </a:lnTo>
                    <a:lnTo>
                      <a:pt x="6989671" y="198114"/>
                    </a:lnTo>
                    <a:lnTo>
                      <a:pt x="0" y="198114"/>
                    </a:lnTo>
                    <a:close/>
                  </a:path>
                </a:pathLst>
              </a:custGeom>
              <a:solidFill>
                <a:srgbClr val="01949A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6989671" cy="236214"/>
              </a:xfrm>
              <a:prstGeom prst="rect">
                <a:avLst/>
              </a:prstGeom>
            </p:spPr>
            <p:txBody>
              <a:bodyPr lIns="37015" tIns="37015" rIns="37015" bIns="37015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76040" y="1038225"/>
            <a:ext cx="6423878" cy="8380120"/>
          </a:xfrm>
          <a:custGeom>
            <a:avLst/>
            <a:gdLst/>
            <a:ahLst/>
            <a:cxnLst/>
            <a:rect l="l" t="t" r="r" b="b"/>
            <a:pathLst>
              <a:path w="6423878" h="8380120">
                <a:moveTo>
                  <a:pt x="0" y="0"/>
                </a:moveTo>
                <a:lnTo>
                  <a:pt x="6423878" y="0"/>
                </a:lnTo>
                <a:lnTo>
                  <a:pt x="6423878" y="8380120"/>
                </a:lnTo>
                <a:lnTo>
                  <a:pt x="0" y="8380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25887" y="6178056"/>
            <a:ext cx="4877633" cy="3240289"/>
          </a:xfrm>
          <a:custGeom>
            <a:avLst/>
            <a:gdLst/>
            <a:ahLst/>
            <a:cxnLst/>
            <a:rect l="l" t="t" r="r" b="b"/>
            <a:pathLst>
              <a:path w="4877633" h="3240289">
                <a:moveTo>
                  <a:pt x="0" y="0"/>
                </a:moveTo>
                <a:lnTo>
                  <a:pt x="4877633" y="0"/>
                </a:lnTo>
                <a:lnTo>
                  <a:pt x="4877633" y="3240289"/>
                </a:lnTo>
                <a:lnTo>
                  <a:pt x="0" y="3240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25729" y="6926977"/>
            <a:ext cx="4678626" cy="2491368"/>
          </a:xfrm>
          <a:custGeom>
            <a:avLst/>
            <a:gdLst/>
            <a:ahLst/>
            <a:cxnLst/>
            <a:rect l="l" t="t" r="r" b="b"/>
            <a:pathLst>
              <a:path w="4678626" h="2491368">
                <a:moveTo>
                  <a:pt x="0" y="0"/>
                </a:moveTo>
                <a:lnTo>
                  <a:pt x="4678626" y="0"/>
                </a:lnTo>
                <a:lnTo>
                  <a:pt x="4678626" y="2491368"/>
                </a:lnTo>
                <a:lnTo>
                  <a:pt x="0" y="2491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4661" y="3862391"/>
            <a:ext cx="19337323" cy="878180"/>
            <a:chOff x="0" y="0"/>
            <a:chExt cx="25783097" cy="117090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352515"/>
              <a:ext cx="25783097" cy="818391"/>
              <a:chOff x="0" y="0"/>
              <a:chExt cx="6989671" cy="22186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989671" cy="221862"/>
              </a:xfrm>
              <a:custGeom>
                <a:avLst/>
                <a:gdLst/>
                <a:ahLst/>
                <a:cxnLst/>
                <a:rect l="l" t="t" r="r" b="b"/>
                <a:pathLst>
                  <a:path w="6989671" h="221862">
                    <a:moveTo>
                      <a:pt x="0" y="0"/>
                    </a:moveTo>
                    <a:lnTo>
                      <a:pt x="6989671" y="0"/>
                    </a:lnTo>
                    <a:lnTo>
                      <a:pt x="6989671" y="221862"/>
                    </a:lnTo>
                    <a:lnTo>
                      <a:pt x="0" y="221862"/>
                    </a:lnTo>
                    <a:close/>
                  </a:path>
                </a:pathLst>
              </a:custGeom>
              <a:solidFill>
                <a:srgbClr val="91CDDB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6989671" cy="259962"/>
              </a:xfrm>
              <a:prstGeom prst="rect">
                <a:avLst/>
              </a:prstGeom>
            </p:spPr>
            <p:txBody>
              <a:bodyPr lIns="37015" tIns="37015" rIns="37015" bIns="37015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25783097" cy="730791"/>
              <a:chOff x="0" y="0"/>
              <a:chExt cx="6989671" cy="19811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989671" cy="198114"/>
              </a:xfrm>
              <a:custGeom>
                <a:avLst/>
                <a:gdLst/>
                <a:ahLst/>
                <a:cxnLst/>
                <a:rect l="l" t="t" r="r" b="b"/>
                <a:pathLst>
                  <a:path w="6989671" h="198114">
                    <a:moveTo>
                      <a:pt x="0" y="0"/>
                    </a:moveTo>
                    <a:lnTo>
                      <a:pt x="6989671" y="0"/>
                    </a:lnTo>
                    <a:lnTo>
                      <a:pt x="6989671" y="198114"/>
                    </a:lnTo>
                    <a:lnTo>
                      <a:pt x="0" y="198114"/>
                    </a:lnTo>
                    <a:close/>
                  </a:path>
                </a:pathLst>
              </a:custGeom>
              <a:solidFill>
                <a:srgbClr val="01949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6989671" cy="236214"/>
              </a:xfrm>
              <a:prstGeom prst="rect">
                <a:avLst/>
              </a:prstGeom>
            </p:spPr>
            <p:txBody>
              <a:bodyPr lIns="37015" tIns="37015" rIns="37015" bIns="37015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8620744" y="4090039"/>
            <a:ext cx="7289230" cy="1053461"/>
            <a:chOff x="0" y="0"/>
            <a:chExt cx="9718973" cy="140461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718973" cy="1404615"/>
              <a:chOff x="0" y="0"/>
              <a:chExt cx="1958226" cy="2830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58226" cy="283009"/>
              </a:xfrm>
              <a:custGeom>
                <a:avLst/>
                <a:gdLst/>
                <a:ahLst/>
                <a:cxnLst/>
                <a:rect l="l" t="t" r="r" b="b"/>
                <a:pathLst>
                  <a:path w="1958226" h="283009">
                    <a:moveTo>
                      <a:pt x="26032" y="0"/>
                    </a:moveTo>
                    <a:lnTo>
                      <a:pt x="1932195" y="0"/>
                    </a:lnTo>
                    <a:cubicBezTo>
                      <a:pt x="1939099" y="0"/>
                      <a:pt x="1945720" y="2743"/>
                      <a:pt x="1950602" y="7624"/>
                    </a:cubicBezTo>
                    <a:cubicBezTo>
                      <a:pt x="1955484" y="12506"/>
                      <a:pt x="1958226" y="19128"/>
                      <a:pt x="1958226" y="26032"/>
                    </a:cubicBezTo>
                    <a:lnTo>
                      <a:pt x="1958226" y="256977"/>
                    </a:lnTo>
                    <a:cubicBezTo>
                      <a:pt x="1958226" y="271354"/>
                      <a:pt x="1946571" y="283009"/>
                      <a:pt x="1932195" y="283009"/>
                    </a:cubicBezTo>
                    <a:lnTo>
                      <a:pt x="26032" y="283009"/>
                    </a:lnTo>
                    <a:cubicBezTo>
                      <a:pt x="19128" y="283009"/>
                      <a:pt x="12506" y="280266"/>
                      <a:pt x="7624" y="275384"/>
                    </a:cubicBezTo>
                    <a:cubicBezTo>
                      <a:pt x="2743" y="270502"/>
                      <a:pt x="0" y="263881"/>
                      <a:pt x="0" y="256977"/>
                    </a:cubicBezTo>
                    <a:lnTo>
                      <a:pt x="0" y="26032"/>
                    </a:lnTo>
                    <a:cubicBezTo>
                      <a:pt x="0" y="19128"/>
                      <a:pt x="2743" y="12506"/>
                      <a:pt x="7624" y="7624"/>
                    </a:cubicBezTo>
                    <a:cubicBezTo>
                      <a:pt x="12506" y="2743"/>
                      <a:pt x="19128" y="0"/>
                      <a:pt x="26032" y="0"/>
                    </a:cubicBezTo>
                    <a:close/>
                  </a:path>
                </a:pathLst>
              </a:custGeom>
              <a:solidFill>
                <a:srgbClr val="F090A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958226" cy="3211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2963" y="227533"/>
              <a:ext cx="9593048" cy="873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47"/>
                </a:lnSpc>
                <a:spcBef>
                  <a:spcPct val="0"/>
                </a:spcBef>
              </a:pPr>
              <a:r>
                <a:rPr lang="en-US" sz="3962" dirty="0">
                  <a:solidFill>
                    <a:srgbClr val="202122"/>
                  </a:solidFill>
                  <a:latin typeface="Montserrat SemiBold" pitchFamily="2" charset="0"/>
                  <a:ea typeface="Fraunces Bold"/>
                  <a:cs typeface="Fraunces Bold"/>
                  <a:sym typeface="Fraunces Bold"/>
                </a:rPr>
                <a:t>MỤC TIÊU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76040" y="-4517729"/>
            <a:ext cx="6423878" cy="8380120"/>
          </a:xfrm>
          <a:custGeom>
            <a:avLst/>
            <a:gdLst/>
            <a:ahLst/>
            <a:cxnLst/>
            <a:rect l="l" t="t" r="r" b="b"/>
            <a:pathLst>
              <a:path w="6423878" h="8380120">
                <a:moveTo>
                  <a:pt x="0" y="0"/>
                </a:moveTo>
                <a:lnTo>
                  <a:pt x="6423878" y="0"/>
                </a:lnTo>
                <a:lnTo>
                  <a:pt x="6423878" y="8380120"/>
                </a:lnTo>
                <a:lnTo>
                  <a:pt x="0" y="8380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225887" y="622102"/>
            <a:ext cx="4877633" cy="3240289"/>
          </a:xfrm>
          <a:custGeom>
            <a:avLst/>
            <a:gdLst/>
            <a:ahLst/>
            <a:cxnLst/>
            <a:rect l="l" t="t" r="r" b="b"/>
            <a:pathLst>
              <a:path w="4877633" h="3240289">
                <a:moveTo>
                  <a:pt x="0" y="0"/>
                </a:moveTo>
                <a:lnTo>
                  <a:pt x="4877633" y="0"/>
                </a:lnTo>
                <a:lnTo>
                  <a:pt x="4877633" y="3240289"/>
                </a:lnTo>
                <a:lnTo>
                  <a:pt x="0" y="3240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925729" y="1371023"/>
            <a:ext cx="4678626" cy="2491368"/>
          </a:xfrm>
          <a:custGeom>
            <a:avLst/>
            <a:gdLst/>
            <a:ahLst/>
            <a:cxnLst/>
            <a:rect l="l" t="t" r="r" b="b"/>
            <a:pathLst>
              <a:path w="4678626" h="2491368">
                <a:moveTo>
                  <a:pt x="0" y="0"/>
                </a:moveTo>
                <a:lnTo>
                  <a:pt x="4678626" y="0"/>
                </a:lnTo>
                <a:lnTo>
                  <a:pt x="4678626" y="2491368"/>
                </a:lnTo>
                <a:lnTo>
                  <a:pt x="0" y="2491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333308" y="3722705"/>
            <a:ext cx="4531194" cy="6775617"/>
          </a:xfrm>
          <a:custGeom>
            <a:avLst/>
            <a:gdLst/>
            <a:ahLst/>
            <a:cxnLst/>
            <a:rect l="l" t="t" r="r" b="b"/>
            <a:pathLst>
              <a:path w="4531194" h="6775617">
                <a:moveTo>
                  <a:pt x="4531194" y="0"/>
                </a:moveTo>
                <a:lnTo>
                  <a:pt x="0" y="0"/>
                </a:lnTo>
                <a:lnTo>
                  <a:pt x="0" y="6775618"/>
                </a:lnTo>
                <a:lnTo>
                  <a:pt x="4531194" y="6775618"/>
                </a:lnTo>
                <a:lnTo>
                  <a:pt x="453119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781800" y="5763370"/>
            <a:ext cx="10391427" cy="3698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9674" lvl="1" indent="-354837" algn="just">
              <a:lnSpc>
                <a:spcPts val="4930"/>
              </a:lnSpc>
              <a:buFont typeface="Arial"/>
              <a:buChar char="•"/>
            </a:pP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Hiểu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khái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niệm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pH: Thang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đo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tính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acid – base.</a:t>
            </a:r>
          </a:p>
          <a:p>
            <a:pPr marL="709674" lvl="1" indent="-354837" algn="just">
              <a:lnSpc>
                <a:spcPts val="4930"/>
              </a:lnSpc>
              <a:buFont typeface="Arial"/>
              <a:buChar char="•"/>
            </a:pP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Nhận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biết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các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dung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dịch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thường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gặp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: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Giấm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nước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chanh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baking soda,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xà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phòng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…</a:t>
            </a:r>
          </a:p>
          <a:p>
            <a:pPr marL="709674" lvl="1" indent="-354837" algn="just">
              <a:lnSpc>
                <a:spcPts val="4930"/>
              </a:lnSpc>
              <a:buFont typeface="Arial"/>
              <a:buChar char="•"/>
            </a:pP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Quan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sát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màu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sắc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thay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đổi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nhờ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chất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chỉ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thị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tự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nhiên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(anthocyanin).</a:t>
            </a:r>
          </a:p>
          <a:p>
            <a:pPr marL="709674" lvl="1" indent="-354837" algn="just">
              <a:lnSpc>
                <a:spcPts val="4930"/>
              </a:lnSpc>
              <a:buFont typeface="Arial"/>
              <a:buChar char="•"/>
            </a:pP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Tạo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hứng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thú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với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các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phản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ứng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khoa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học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trong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đời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sống</a:t>
            </a:r>
            <a:endParaRPr lang="en-US" sz="2700" dirty="0">
              <a:solidFill>
                <a:srgbClr val="FFFFFF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74435" y="1808714"/>
            <a:ext cx="2434865" cy="2093984"/>
          </a:xfrm>
          <a:custGeom>
            <a:avLst/>
            <a:gdLst/>
            <a:ahLst/>
            <a:cxnLst/>
            <a:rect l="l" t="t" r="r" b="b"/>
            <a:pathLst>
              <a:path w="2434865" h="2093984">
                <a:moveTo>
                  <a:pt x="0" y="0"/>
                </a:moveTo>
                <a:lnTo>
                  <a:pt x="2434865" y="0"/>
                </a:lnTo>
                <a:lnTo>
                  <a:pt x="2434865" y="2093984"/>
                </a:lnTo>
                <a:lnTo>
                  <a:pt x="0" y="2093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15567" y="1698271"/>
            <a:ext cx="3067028" cy="2204426"/>
          </a:xfrm>
          <a:custGeom>
            <a:avLst/>
            <a:gdLst/>
            <a:ahLst/>
            <a:cxnLst/>
            <a:rect l="l" t="t" r="r" b="b"/>
            <a:pathLst>
              <a:path w="3067028" h="2204426">
                <a:moveTo>
                  <a:pt x="0" y="0"/>
                </a:moveTo>
                <a:lnTo>
                  <a:pt x="3067028" y="0"/>
                </a:lnTo>
                <a:lnTo>
                  <a:pt x="3067028" y="2204427"/>
                </a:lnTo>
                <a:lnTo>
                  <a:pt x="0" y="2204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44187" y="1698271"/>
            <a:ext cx="1548610" cy="2204426"/>
          </a:xfrm>
          <a:custGeom>
            <a:avLst/>
            <a:gdLst/>
            <a:ahLst/>
            <a:cxnLst/>
            <a:rect l="l" t="t" r="r" b="b"/>
            <a:pathLst>
              <a:path w="1548610" h="2204426">
                <a:moveTo>
                  <a:pt x="0" y="0"/>
                </a:moveTo>
                <a:lnTo>
                  <a:pt x="1548610" y="0"/>
                </a:lnTo>
                <a:lnTo>
                  <a:pt x="1548610" y="2204427"/>
                </a:lnTo>
                <a:lnTo>
                  <a:pt x="0" y="2204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74435" y="4701163"/>
            <a:ext cx="2546057" cy="1691386"/>
          </a:xfrm>
          <a:custGeom>
            <a:avLst/>
            <a:gdLst/>
            <a:ahLst/>
            <a:cxnLst/>
            <a:rect l="l" t="t" r="r" b="b"/>
            <a:pathLst>
              <a:path w="2546057" h="1691386">
                <a:moveTo>
                  <a:pt x="0" y="0"/>
                </a:moveTo>
                <a:lnTo>
                  <a:pt x="2546057" y="0"/>
                </a:lnTo>
                <a:lnTo>
                  <a:pt x="2546057" y="1691387"/>
                </a:lnTo>
                <a:lnTo>
                  <a:pt x="0" y="16913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66385" y="7331860"/>
            <a:ext cx="1151048" cy="1926440"/>
          </a:xfrm>
          <a:custGeom>
            <a:avLst/>
            <a:gdLst/>
            <a:ahLst/>
            <a:cxnLst/>
            <a:rect l="l" t="t" r="r" b="b"/>
            <a:pathLst>
              <a:path w="1151048" h="1926440">
                <a:moveTo>
                  <a:pt x="0" y="0"/>
                </a:moveTo>
                <a:lnTo>
                  <a:pt x="1151048" y="0"/>
                </a:lnTo>
                <a:lnTo>
                  <a:pt x="1151048" y="1926440"/>
                </a:lnTo>
                <a:lnTo>
                  <a:pt x="0" y="1926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53442" y="4523191"/>
            <a:ext cx="1896734" cy="1869359"/>
          </a:xfrm>
          <a:custGeom>
            <a:avLst/>
            <a:gdLst/>
            <a:ahLst/>
            <a:cxnLst/>
            <a:rect l="l" t="t" r="r" b="b"/>
            <a:pathLst>
              <a:path w="1896734" h="1869359">
                <a:moveTo>
                  <a:pt x="0" y="0"/>
                </a:moveTo>
                <a:lnTo>
                  <a:pt x="1896734" y="0"/>
                </a:lnTo>
                <a:lnTo>
                  <a:pt x="1896734" y="1869359"/>
                </a:lnTo>
                <a:lnTo>
                  <a:pt x="0" y="18693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774435" y="7751319"/>
            <a:ext cx="1823880" cy="1506981"/>
          </a:xfrm>
          <a:custGeom>
            <a:avLst/>
            <a:gdLst/>
            <a:ahLst/>
            <a:cxnLst/>
            <a:rect l="l" t="t" r="r" b="b"/>
            <a:pathLst>
              <a:path w="1823880" h="1506981">
                <a:moveTo>
                  <a:pt x="0" y="0"/>
                </a:moveTo>
                <a:lnTo>
                  <a:pt x="1823881" y="0"/>
                </a:lnTo>
                <a:lnTo>
                  <a:pt x="1823881" y="1506981"/>
                </a:lnTo>
                <a:lnTo>
                  <a:pt x="0" y="15069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03140" y="7331860"/>
            <a:ext cx="1943445" cy="1926440"/>
          </a:xfrm>
          <a:custGeom>
            <a:avLst/>
            <a:gdLst/>
            <a:ahLst/>
            <a:cxnLst/>
            <a:rect l="l" t="t" r="r" b="b"/>
            <a:pathLst>
              <a:path w="1943445" h="1926440">
                <a:moveTo>
                  <a:pt x="0" y="0"/>
                </a:moveTo>
                <a:lnTo>
                  <a:pt x="1943445" y="0"/>
                </a:lnTo>
                <a:lnTo>
                  <a:pt x="1943445" y="1926440"/>
                </a:lnTo>
                <a:lnTo>
                  <a:pt x="0" y="19264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351409" y="7331860"/>
            <a:ext cx="1570048" cy="1926440"/>
          </a:xfrm>
          <a:custGeom>
            <a:avLst/>
            <a:gdLst/>
            <a:ahLst/>
            <a:cxnLst/>
            <a:rect l="l" t="t" r="r" b="b"/>
            <a:pathLst>
              <a:path w="1570048" h="1926440">
                <a:moveTo>
                  <a:pt x="0" y="0"/>
                </a:moveTo>
                <a:lnTo>
                  <a:pt x="1570048" y="0"/>
                </a:lnTo>
                <a:lnTo>
                  <a:pt x="1570048" y="1926440"/>
                </a:lnTo>
                <a:lnTo>
                  <a:pt x="0" y="19264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613607" y="4701163"/>
            <a:ext cx="1137457" cy="1691386"/>
          </a:xfrm>
          <a:custGeom>
            <a:avLst/>
            <a:gdLst/>
            <a:ahLst/>
            <a:cxnLst/>
            <a:rect l="l" t="t" r="r" b="b"/>
            <a:pathLst>
              <a:path w="1137457" h="1691386">
                <a:moveTo>
                  <a:pt x="0" y="0"/>
                </a:moveTo>
                <a:lnTo>
                  <a:pt x="1137458" y="0"/>
                </a:lnTo>
                <a:lnTo>
                  <a:pt x="1137458" y="1691387"/>
                </a:lnTo>
                <a:lnTo>
                  <a:pt x="0" y="1691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70746" y="847456"/>
            <a:ext cx="9363854" cy="876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185"/>
              </a:lnSpc>
              <a:spcBef>
                <a:spcPct val="0"/>
              </a:spcBef>
            </a:pPr>
            <a:r>
              <a:rPr lang="en-US" sz="580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Dụng</a:t>
            </a:r>
            <a:r>
              <a:rPr lang="en-US" sz="5800" b="1" dirty="0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580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cụ</a:t>
            </a:r>
            <a:r>
              <a:rPr lang="en-US" sz="5800" b="1" dirty="0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580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và</a:t>
            </a:r>
            <a:r>
              <a:rPr lang="en-US" sz="5800" b="1" dirty="0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580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Chuẩn</a:t>
            </a:r>
            <a:r>
              <a:rPr lang="en-US" sz="5800" b="1" dirty="0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580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bị</a:t>
            </a:r>
            <a:endParaRPr lang="en-US" sz="5800" b="1" dirty="0">
              <a:solidFill>
                <a:srgbClr val="F3819C"/>
              </a:solidFill>
              <a:latin typeface="Montserrat SemiBold" pitchFamily="2" charset="0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3300" y="2230173"/>
            <a:ext cx="7992254" cy="7016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72"/>
              </a:lnSpc>
            </a:pPr>
            <a:r>
              <a:rPr lang="en-US" sz="2700" b="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Nguyên </a:t>
            </a:r>
            <a:r>
              <a:rPr lang="en-US" sz="2700" b="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liệu</a:t>
            </a:r>
            <a:endParaRPr lang="en-US" sz="2700" b="1" dirty="0">
              <a:solidFill>
                <a:srgbClr val="FFFFFF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marL="705156" lvl="1" indent="-352578" algn="l">
              <a:lnSpc>
                <a:spcPts val="4572"/>
              </a:lnSpc>
              <a:buFont typeface="Arial"/>
              <a:buChar char="•"/>
            </a:pP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Bắp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cải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tím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một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phần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lá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).</a:t>
            </a:r>
          </a:p>
          <a:p>
            <a:pPr marL="705156" lvl="1" indent="-352578" algn="l">
              <a:lnSpc>
                <a:spcPts val="4572"/>
              </a:lnSpc>
              <a:buFont typeface="Arial"/>
              <a:buChar char="•"/>
            </a:pP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Nước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sôi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hoặc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nồi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đun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.</a:t>
            </a:r>
          </a:p>
          <a:p>
            <a:pPr algn="l">
              <a:lnSpc>
                <a:spcPts val="4572"/>
              </a:lnSpc>
            </a:pPr>
            <a:r>
              <a:rPr lang="en-US" sz="2700" b="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Dụng</a:t>
            </a:r>
            <a:r>
              <a:rPr lang="en-US" sz="2700" b="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cụ</a:t>
            </a:r>
            <a:endParaRPr lang="en-US" sz="2700" b="1" dirty="0">
              <a:solidFill>
                <a:srgbClr val="FFFFFF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marL="705156" lvl="1" indent="-352578" algn="l">
              <a:lnSpc>
                <a:spcPts val="4572"/>
              </a:lnSpc>
              <a:buFont typeface="Arial"/>
              <a:buChar char="•"/>
            </a:pP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Ống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nghiệm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/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cốc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thuỷ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tinh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nhỏ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(4–5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cái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).</a:t>
            </a:r>
          </a:p>
          <a:p>
            <a:pPr marL="705156" lvl="1" indent="-352578" algn="l">
              <a:lnSpc>
                <a:spcPts val="4572"/>
              </a:lnSpc>
              <a:buFont typeface="Arial"/>
              <a:buChar char="•"/>
            </a:pP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Muỗng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khuấy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rây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lọc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hoặc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bông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lọc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để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tách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nước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).</a:t>
            </a:r>
          </a:p>
          <a:p>
            <a:pPr algn="l">
              <a:lnSpc>
                <a:spcPts val="4572"/>
              </a:lnSpc>
            </a:pPr>
            <a:r>
              <a:rPr lang="en-US" sz="2700" b="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Hoá</a:t>
            </a:r>
            <a:r>
              <a:rPr lang="en-US" sz="2700" b="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chất</a:t>
            </a:r>
            <a:r>
              <a:rPr lang="en-US" sz="2700" b="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/dung </a:t>
            </a:r>
            <a:r>
              <a:rPr lang="en-US" sz="2700" b="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dịch</a:t>
            </a:r>
            <a:endParaRPr lang="en-US" sz="2700" b="1" dirty="0">
              <a:solidFill>
                <a:srgbClr val="FFFFFF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marL="705156" lvl="1" indent="-352578" algn="l">
              <a:lnSpc>
                <a:spcPts val="4572"/>
              </a:lnSpc>
              <a:buFont typeface="Arial"/>
              <a:buChar char="•"/>
            </a:pP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Giấm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nước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chanh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(acid)</a:t>
            </a:r>
          </a:p>
          <a:p>
            <a:pPr marL="705156" lvl="1" indent="-352578" algn="l">
              <a:lnSpc>
                <a:spcPts val="4572"/>
              </a:lnSpc>
              <a:buFont typeface="Arial"/>
              <a:buChar char="•"/>
            </a:pP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Dung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dịch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baking soda,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xà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phòng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loãng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(base)</a:t>
            </a:r>
          </a:p>
          <a:p>
            <a:pPr marL="705156" lvl="1" indent="-352578" algn="l">
              <a:lnSpc>
                <a:spcPts val="4572"/>
              </a:lnSpc>
              <a:buFont typeface="Arial"/>
              <a:buChar char="•"/>
            </a:pP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Nước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lọc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trung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tính</a:t>
            </a:r>
            <a:r>
              <a:rPr lang="en-US" sz="27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)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9720" y="650875"/>
            <a:ext cx="18060631" cy="7851995"/>
          </a:xfrm>
          <a:custGeom>
            <a:avLst/>
            <a:gdLst/>
            <a:ahLst/>
            <a:cxnLst/>
            <a:rect l="l" t="t" r="r" b="b"/>
            <a:pathLst>
              <a:path w="18060631" h="7851995">
                <a:moveTo>
                  <a:pt x="0" y="0"/>
                </a:moveTo>
                <a:lnTo>
                  <a:pt x="18060631" y="0"/>
                </a:lnTo>
                <a:lnTo>
                  <a:pt x="18060631" y="7851995"/>
                </a:lnTo>
                <a:lnTo>
                  <a:pt x="0" y="78519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54" b="-17666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3" name="Freeform 3"/>
          <p:cNvSpPr/>
          <p:nvPr/>
        </p:nvSpPr>
        <p:spPr>
          <a:xfrm>
            <a:off x="3395777" y="8247486"/>
            <a:ext cx="1026563" cy="1812916"/>
          </a:xfrm>
          <a:custGeom>
            <a:avLst/>
            <a:gdLst/>
            <a:ahLst/>
            <a:cxnLst/>
            <a:rect l="l" t="t" r="r" b="b"/>
            <a:pathLst>
              <a:path w="1026563" h="1812916">
                <a:moveTo>
                  <a:pt x="0" y="0"/>
                </a:moveTo>
                <a:lnTo>
                  <a:pt x="1026564" y="0"/>
                </a:lnTo>
                <a:lnTo>
                  <a:pt x="1026564" y="1812916"/>
                </a:lnTo>
                <a:lnTo>
                  <a:pt x="0" y="18129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78076" y="8502870"/>
            <a:ext cx="2617701" cy="1557532"/>
          </a:xfrm>
          <a:custGeom>
            <a:avLst/>
            <a:gdLst/>
            <a:ahLst/>
            <a:cxnLst/>
            <a:rect l="l" t="t" r="r" b="b"/>
            <a:pathLst>
              <a:path w="2617701" h="1557532">
                <a:moveTo>
                  <a:pt x="0" y="0"/>
                </a:moveTo>
                <a:lnTo>
                  <a:pt x="2617701" y="0"/>
                </a:lnTo>
                <a:lnTo>
                  <a:pt x="2617701" y="1557532"/>
                </a:lnTo>
                <a:lnTo>
                  <a:pt x="0" y="1557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64825" y="7909568"/>
            <a:ext cx="563568" cy="2150834"/>
          </a:xfrm>
          <a:custGeom>
            <a:avLst/>
            <a:gdLst/>
            <a:ahLst/>
            <a:cxnLst/>
            <a:rect l="l" t="t" r="r" b="b"/>
            <a:pathLst>
              <a:path w="563568" h="2150834">
                <a:moveTo>
                  <a:pt x="0" y="0"/>
                </a:moveTo>
                <a:lnTo>
                  <a:pt x="563568" y="0"/>
                </a:lnTo>
                <a:lnTo>
                  <a:pt x="563568" y="2150834"/>
                </a:lnTo>
                <a:lnTo>
                  <a:pt x="0" y="21508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68235" y="8689981"/>
            <a:ext cx="2062905" cy="1370421"/>
          </a:xfrm>
          <a:custGeom>
            <a:avLst/>
            <a:gdLst/>
            <a:ahLst/>
            <a:cxnLst/>
            <a:rect l="l" t="t" r="r" b="b"/>
            <a:pathLst>
              <a:path w="2062905" h="1370421">
                <a:moveTo>
                  <a:pt x="0" y="0"/>
                </a:moveTo>
                <a:lnTo>
                  <a:pt x="2062905" y="0"/>
                </a:lnTo>
                <a:lnTo>
                  <a:pt x="2062905" y="1370421"/>
                </a:lnTo>
                <a:lnTo>
                  <a:pt x="0" y="1370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85582" y="8605479"/>
            <a:ext cx="1050920" cy="1454923"/>
          </a:xfrm>
          <a:custGeom>
            <a:avLst/>
            <a:gdLst/>
            <a:ahLst/>
            <a:cxnLst/>
            <a:rect l="l" t="t" r="r" b="b"/>
            <a:pathLst>
              <a:path w="1050920" h="1454923">
                <a:moveTo>
                  <a:pt x="0" y="0"/>
                </a:moveTo>
                <a:lnTo>
                  <a:pt x="1050920" y="0"/>
                </a:lnTo>
                <a:lnTo>
                  <a:pt x="1050920" y="1454923"/>
                </a:lnTo>
                <a:lnTo>
                  <a:pt x="0" y="14549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84302" y="8313184"/>
            <a:ext cx="1460802" cy="2039514"/>
          </a:xfrm>
          <a:custGeom>
            <a:avLst/>
            <a:gdLst/>
            <a:ahLst/>
            <a:cxnLst/>
            <a:rect l="l" t="t" r="r" b="b"/>
            <a:pathLst>
              <a:path w="1460802" h="2039514">
                <a:moveTo>
                  <a:pt x="0" y="0"/>
                </a:moveTo>
                <a:lnTo>
                  <a:pt x="1460802" y="0"/>
                </a:lnTo>
                <a:lnTo>
                  <a:pt x="1460802" y="2039513"/>
                </a:lnTo>
                <a:lnTo>
                  <a:pt x="0" y="20395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57447" y="800100"/>
            <a:ext cx="739969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Tiến </a:t>
            </a:r>
            <a:r>
              <a:rPr lang="en-US" sz="500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hành</a:t>
            </a:r>
            <a:r>
              <a:rPr lang="en-US" sz="5000" b="1" dirty="0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500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thí</a:t>
            </a:r>
            <a:r>
              <a:rPr lang="en-US" sz="5000" b="1" dirty="0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500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nghiệm</a:t>
            </a:r>
            <a:endParaRPr lang="en-US" sz="5000" b="1" dirty="0">
              <a:solidFill>
                <a:srgbClr val="F3819C"/>
              </a:solidFill>
              <a:latin typeface="Montserrat SemiBold" pitchFamily="2" charset="0"/>
              <a:ea typeface="Fraunces Bold"/>
              <a:cs typeface="Fraunces Bold"/>
              <a:sym typeface="Fraunces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77848" y="1579425"/>
            <a:ext cx="990286" cy="923439"/>
            <a:chOff x="0" y="0"/>
            <a:chExt cx="1320382" cy="123125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20382" cy="1231252"/>
              <a:chOff x="0" y="0"/>
              <a:chExt cx="303496" cy="28300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03496" cy="283009"/>
              </a:xfrm>
              <a:custGeom>
                <a:avLst/>
                <a:gdLst/>
                <a:ahLst/>
                <a:cxnLst/>
                <a:rect l="l" t="t" r="r" b="b"/>
                <a:pathLst>
                  <a:path w="303496" h="283009">
                    <a:moveTo>
                      <a:pt x="141504" y="0"/>
                    </a:moveTo>
                    <a:lnTo>
                      <a:pt x="161991" y="0"/>
                    </a:lnTo>
                    <a:cubicBezTo>
                      <a:pt x="199520" y="0"/>
                      <a:pt x="235513" y="14908"/>
                      <a:pt x="262050" y="41446"/>
                    </a:cubicBezTo>
                    <a:cubicBezTo>
                      <a:pt x="288587" y="67983"/>
                      <a:pt x="303496" y="103975"/>
                      <a:pt x="303496" y="141504"/>
                    </a:cubicBezTo>
                    <a:lnTo>
                      <a:pt x="303496" y="141504"/>
                    </a:lnTo>
                    <a:cubicBezTo>
                      <a:pt x="303496" y="219655"/>
                      <a:pt x="240142" y="283009"/>
                      <a:pt x="161991" y="283009"/>
                    </a:cubicBezTo>
                    <a:lnTo>
                      <a:pt x="141504" y="283009"/>
                    </a:lnTo>
                    <a:cubicBezTo>
                      <a:pt x="103975" y="283009"/>
                      <a:pt x="67983" y="268100"/>
                      <a:pt x="41446" y="241563"/>
                    </a:cubicBezTo>
                    <a:cubicBezTo>
                      <a:pt x="14908" y="215026"/>
                      <a:pt x="0" y="179034"/>
                      <a:pt x="0" y="141504"/>
                    </a:cubicBezTo>
                    <a:lnTo>
                      <a:pt x="0" y="141504"/>
                    </a:lnTo>
                    <a:cubicBezTo>
                      <a:pt x="0" y="103975"/>
                      <a:pt x="14908" y="67983"/>
                      <a:pt x="41446" y="41446"/>
                    </a:cubicBezTo>
                    <a:cubicBezTo>
                      <a:pt x="67983" y="14908"/>
                      <a:pt x="103975" y="0"/>
                      <a:pt x="141504" y="0"/>
                    </a:cubicBezTo>
                    <a:close/>
                  </a:path>
                </a:pathLst>
              </a:custGeom>
              <a:solidFill>
                <a:srgbClr val="F3819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303496" cy="3211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8554" y="190045"/>
              <a:ext cx="1303274" cy="774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62"/>
                </a:lnSpc>
                <a:spcBef>
                  <a:spcPct val="0"/>
                </a:spcBef>
              </a:pPr>
              <a:r>
                <a:rPr lang="en-US" sz="3473" b="1" dirty="0">
                  <a:solidFill>
                    <a:srgbClr val="202122"/>
                  </a:solidFill>
                  <a:latin typeface="Montserrat SemiBold" pitchFamily="2" charset="0"/>
                  <a:ea typeface="Fraunces Bold"/>
                  <a:cs typeface="Fraunces Bold"/>
                  <a:sym typeface="Fraunces Bold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77848" y="3146533"/>
            <a:ext cx="990286" cy="923439"/>
            <a:chOff x="0" y="0"/>
            <a:chExt cx="1320382" cy="123125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20382" cy="1231252"/>
              <a:chOff x="0" y="0"/>
              <a:chExt cx="303496" cy="28300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3496" cy="283009"/>
              </a:xfrm>
              <a:custGeom>
                <a:avLst/>
                <a:gdLst/>
                <a:ahLst/>
                <a:cxnLst/>
                <a:rect l="l" t="t" r="r" b="b"/>
                <a:pathLst>
                  <a:path w="303496" h="283009">
                    <a:moveTo>
                      <a:pt x="141504" y="0"/>
                    </a:moveTo>
                    <a:lnTo>
                      <a:pt x="161991" y="0"/>
                    </a:lnTo>
                    <a:cubicBezTo>
                      <a:pt x="199520" y="0"/>
                      <a:pt x="235513" y="14908"/>
                      <a:pt x="262050" y="41446"/>
                    </a:cubicBezTo>
                    <a:cubicBezTo>
                      <a:pt x="288587" y="67983"/>
                      <a:pt x="303496" y="103975"/>
                      <a:pt x="303496" y="141504"/>
                    </a:cubicBezTo>
                    <a:lnTo>
                      <a:pt x="303496" y="141504"/>
                    </a:lnTo>
                    <a:cubicBezTo>
                      <a:pt x="303496" y="219655"/>
                      <a:pt x="240142" y="283009"/>
                      <a:pt x="161991" y="283009"/>
                    </a:cubicBezTo>
                    <a:lnTo>
                      <a:pt x="141504" y="283009"/>
                    </a:lnTo>
                    <a:cubicBezTo>
                      <a:pt x="103975" y="283009"/>
                      <a:pt x="67983" y="268100"/>
                      <a:pt x="41446" y="241563"/>
                    </a:cubicBezTo>
                    <a:cubicBezTo>
                      <a:pt x="14908" y="215026"/>
                      <a:pt x="0" y="179034"/>
                      <a:pt x="0" y="141504"/>
                    </a:cubicBezTo>
                    <a:lnTo>
                      <a:pt x="0" y="141504"/>
                    </a:lnTo>
                    <a:cubicBezTo>
                      <a:pt x="0" y="103975"/>
                      <a:pt x="14908" y="67983"/>
                      <a:pt x="41446" y="41446"/>
                    </a:cubicBezTo>
                    <a:cubicBezTo>
                      <a:pt x="67983" y="14908"/>
                      <a:pt x="103975" y="0"/>
                      <a:pt x="141504" y="0"/>
                    </a:cubicBezTo>
                    <a:close/>
                  </a:path>
                </a:pathLst>
              </a:custGeom>
              <a:solidFill>
                <a:srgbClr val="F3819C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03496" cy="3211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8554" y="190045"/>
              <a:ext cx="1303274" cy="774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62"/>
                </a:lnSpc>
                <a:spcBef>
                  <a:spcPct val="0"/>
                </a:spcBef>
              </a:pPr>
              <a:r>
                <a:rPr lang="en-US" sz="3473" b="1" dirty="0">
                  <a:solidFill>
                    <a:srgbClr val="202122"/>
                  </a:solidFill>
                  <a:latin typeface="Montserrat SemiBold" pitchFamily="2" charset="0"/>
                  <a:ea typeface="Fraunces Bold"/>
                  <a:cs typeface="Fraunces Bold"/>
                  <a:sym typeface="Fraunces Bold"/>
                </a:rPr>
                <a:t>02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77848" y="4713641"/>
            <a:ext cx="990286" cy="923439"/>
            <a:chOff x="0" y="0"/>
            <a:chExt cx="1320382" cy="123125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20382" cy="1231252"/>
              <a:chOff x="0" y="0"/>
              <a:chExt cx="303496" cy="28300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3496" cy="283009"/>
              </a:xfrm>
              <a:custGeom>
                <a:avLst/>
                <a:gdLst/>
                <a:ahLst/>
                <a:cxnLst/>
                <a:rect l="l" t="t" r="r" b="b"/>
                <a:pathLst>
                  <a:path w="303496" h="283009">
                    <a:moveTo>
                      <a:pt x="141504" y="0"/>
                    </a:moveTo>
                    <a:lnTo>
                      <a:pt x="161991" y="0"/>
                    </a:lnTo>
                    <a:cubicBezTo>
                      <a:pt x="199520" y="0"/>
                      <a:pt x="235513" y="14908"/>
                      <a:pt x="262050" y="41446"/>
                    </a:cubicBezTo>
                    <a:cubicBezTo>
                      <a:pt x="288587" y="67983"/>
                      <a:pt x="303496" y="103975"/>
                      <a:pt x="303496" y="141504"/>
                    </a:cubicBezTo>
                    <a:lnTo>
                      <a:pt x="303496" y="141504"/>
                    </a:lnTo>
                    <a:cubicBezTo>
                      <a:pt x="303496" y="219655"/>
                      <a:pt x="240142" y="283009"/>
                      <a:pt x="161991" y="283009"/>
                    </a:cubicBezTo>
                    <a:lnTo>
                      <a:pt x="141504" y="283009"/>
                    </a:lnTo>
                    <a:cubicBezTo>
                      <a:pt x="103975" y="283009"/>
                      <a:pt x="67983" y="268100"/>
                      <a:pt x="41446" y="241563"/>
                    </a:cubicBezTo>
                    <a:cubicBezTo>
                      <a:pt x="14908" y="215026"/>
                      <a:pt x="0" y="179034"/>
                      <a:pt x="0" y="141504"/>
                    </a:cubicBezTo>
                    <a:lnTo>
                      <a:pt x="0" y="141504"/>
                    </a:lnTo>
                    <a:cubicBezTo>
                      <a:pt x="0" y="103975"/>
                      <a:pt x="14908" y="67983"/>
                      <a:pt x="41446" y="41446"/>
                    </a:cubicBezTo>
                    <a:cubicBezTo>
                      <a:pt x="67983" y="14908"/>
                      <a:pt x="103975" y="0"/>
                      <a:pt x="141504" y="0"/>
                    </a:cubicBezTo>
                    <a:close/>
                  </a:path>
                </a:pathLst>
              </a:custGeom>
              <a:solidFill>
                <a:srgbClr val="F3819C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303496" cy="3211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8554" y="190045"/>
              <a:ext cx="1303274" cy="774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62"/>
                </a:lnSpc>
                <a:spcBef>
                  <a:spcPct val="0"/>
                </a:spcBef>
              </a:pPr>
              <a:r>
                <a:rPr lang="en-US" sz="3473" b="1" dirty="0">
                  <a:solidFill>
                    <a:srgbClr val="202122"/>
                  </a:solidFill>
                  <a:latin typeface="Montserrat SemiBold" pitchFamily="2" charset="0"/>
                  <a:ea typeface="Fraunces Bold"/>
                  <a:cs typeface="Fraunces Bold"/>
                  <a:sym typeface="Fraunces Bold"/>
                </a:rPr>
                <a:t>03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77848" y="7242281"/>
            <a:ext cx="990286" cy="923439"/>
            <a:chOff x="0" y="0"/>
            <a:chExt cx="1320382" cy="1231252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320382" cy="1231252"/>
              <a:chOff x="0" y="0"/>
              <a:chExt cx="303496" cy="28300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03496" cy="283009"/>
              </a:xfrm>
              <a:custGeom>
                <a:avLst/>
                <a:gdLst/>
                <a:ahLst/>
                <a:cxnLst/>
                <a:rect l="l" t="t" r="r" b="b"/>
                <a:pathLst>
                  <a:path w="303496" h="283009">
                    <a:moveTo>
                      <a:pt x="141504" y="0"/>
                    </a:moveTo>
                    <a:lnTo>
                      <a:pt x="161991" y="0"/>
                    </a:lnTo>
                    <a:cubicBezTo>
                      <a:pt x="199520" y="0"/>
                      <a:pt x="235513" y="14908"/>
                      <a:pt x="262050" y="41446"/>
                    </a:cubicBezTo>
                    <a:cubicBezTo>
                      <a:pt x="288587" y="67983"/>
                      <a:pt x="303496" y="103975"/>
                      <a:pt x="303496" y="141504"/>
                    </a:cubicBezTo>
                    <a:lnTo>
                      <a:pt x="303496" y="141504"/>
                    </a:lnTo>
                    <a:cubicBezTo>
                      <a:pt x="303496" y="219655"/>
                      <a:pt x="240142" y="283009"/>
                      <a:pt x="161991" y="283009"/>
                    </a:cubicBezTo>
                    <a:lnTo>
                      <a:pt x="141504" y="283009"/>
                    </a:lnTo>
                    <a:cubicBezTo>
                      <a:pt x="103975" y="283009"/>
                      <a:pt x="67983" y="268100"/>
                      <a:pt x="41446" y="241563"/>
                    </a:cubicBezTo>
                    <a:cubicBezTo>
                      <a:pt x="14908" y="215026"/>
                      <a:pt x="0" y="179034"/>
                      <a:pt x="0" y="141504"/>
                    </a:cubicBezTo>
                    <a:lnTo>
                      <a:pt x="0" y="141504"/>
                    </a:lnTo>
                    <a:cubicBezTo>
                      <a:pt x="0" y="103975"/>
                      <a:pt x="14908" y="67983"/>
                      <a:pt x="41446" y="41446"/>
                    </a:cubicBezTo>
                    <a:cubicBezTo>
                      <a:pt x="67983" y="14908"/>
                      <a:pt x="103975" y="0"/>
                      <a:pt x="141504" y="0"/>
                    </a:cubicBezTo>
                    <a:close/>
                  </a:path>
                </a:pathLst>
              </a:custGeom>
              <a:solidFill>
                <a:srgbClr val="F3819C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303496" cy="3211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554" y="190045"/>
              <a:ext cx="1303274" cy="774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62"/>
                </a:lnSpc>
                <a:spcBef>
                  <a:spcPct val="0"/>
                </a:spcBef>
              </a:pPr>
              <a:r>
                <a:rPr lang="en-US" sz="3473" b="1" dirty="0">
                  <a:solidFill>
                    <a:srgbClr val="202122"/>
                  </a:solidFill>
                  <a:latin typeface="Montserrat SemiBold" pitchFamily="2" charset="0"/>
                  <a:ea typeface="Fraunces Bold"/>
                  <a:cs typeface="Fraunces Bold"/>
                  <a:sym typeface="Fraunces Bold"/>
                </a:rPr>
                <a:t>01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777848" y="8899583"/>
            <a:ext cx="990286" cy="923439"/>
            <a:chOff x="0" y="0"/>
            <a:chExt cx="1320382" cy="1231252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320382" cy="1231252"/>
              <a:chOff x="0" y="0"/>
              <a:chExt cx="303496" cy="28300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03496" cy="283009"/>
              </a:xfrm>
              <a:custGeom>
                <a:avLst/>
                <a:gdLst/>
                <a:ahLst/>
                <a:cxnLst/>
                <a:rect l="l" t="t" r="r" b="b"/>
                <a:pathLst>
                  <a:path w="303496" h="283009">
                    <a:moveTo>
                      <a:pt x="141504" y="0"/>
                    </a:moveTo>
                    <a:lnTo>
                      <a:pt x="161991" y="0"/>
                    </a:lnTo>
                    <a:cubicBezTo>
                      <a:pt x="199520" y="0"/>
                      <a:pt x="235513" y="14908"/>
                      <a:pt x="262050" y="41446"/>
                    </a:cubicBezTo>
                    <a:cubicBezTo>
                      <a:pt x="288587" y="67983"/>
                      <a:pt x="303496" y="103975"/>
                      <a:pt x="303496" y="141504"/>
                    </a:cubicBezTo>
                    <a:lnTo>
                      <a:pt x="303496" y="141504"/>
                    </a:lnTo>
                    <a:cubicBezTo>
                      <a:pt x="303496" y="219655"/>
                      <a:pt x="240142" y="283009"/>
                      <a:pt x="161991" y="283009"/>
                    </a:cubicBezTo>
                    <a:lnTo>
                      <a:pt x="141504" y="283009"/>
                    </a:lnTo>
                    <a:cubicBezTo>
                      <a:pt x="103975" y="283009"/>
                      <a:pt x="67983" y="268100"/>
                      <a:pt x="41446" y="241563"/>
                    </a:cubicBezTo>
                    <a:cubicBezTo>
                      <a:pt x="14908" y="215026"/>
                      <a:pt x="0" y="179034"/>
                      <a:pt x="0" y="141504"/>
                    </a:cubicBezTo>
                    <a:lnTo>
                      <a:pt x="0" y="141504"/>
                    </a:lnTo>
                    <a:cubicBezTo>
                      <a:pt x="0" y="103975"/>
                      <a:pt x="14908" y="67983"/>
                      <a:pt x="41446" y="41446"/>
                    </a:cubicBezTo>
                    <a:cubicBezTo>
                      <a:pt x="67983" y="14908"/>
                      <a:pt x="103975" y="0"/>
                      <a:pt x="141504" y="0"/>
                    </a:cubicBezTo>
                    <a:close/>
                  </a:path>
                </a:pathLst>
              </a:custGeom>
              <a:solidFill>
                <a:srgbClr val="F3819C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303496" cy="3211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8554" y="190045"/>
              <a:ext cx="1303274" cy="774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62"/>
                </a:lnSpc>
                <a:spcBef>
                  <a:spcPct val="0"/>
                </a:spcBef>
              </a:pPr>
              <a:r>
                <a:rPr lang="en-US" sz="3473" b="1" dirty="0">
                  <a:solidFill>
                    <a:srgbClr val="202122"/>
                  </a:solidFill>
                  <a:latin typeface="Montserrat SemiBold" pitchFamily="2" charset="0"/>
                  <a:ea typeface="Fraunces Bold"/>
                  <a:cs typeface="Fraunces Bold"/>
                  <a:sym typeface="Fraunces Bold"/>
                </a:rPr>
                <a:t>02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028700" y="2102779"/>
            <a:ext cx="6863339" cy="6219901"/>
          </a:xfrm>
          <a:custGeom>
            <a:avLst/>
            <a:gdLst/>
            <a:ahLst/>
            <a:cxnLst/>
            <a:rect l="l" t="t" r="r" b="b"/>
            <a:pathLst>
              <a:path w="6863339" h="6219901">
                <a:moveTo>
                  <a:pt x="0" y="0"/>
                </a:moveTo>
                <a:lnTo>
                  <a:pt x="6863339" y="0"/>
                </a:lnTo>
                <a:lnTo>
                  <a:pt x="6863339" y="6219901"/>
                </a:lnTo>
                <a:lnTo>
                  <a:pt x="0" y="621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8831094" y="511603"/>
            <a:ext cx="646424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1"/>
              </a:lnSpc>
            </a:pPr>
            <a:r>
              <a:rPr lang="en-US" sz="559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Kết</a:t>
            </a:r>
            <a:r>
              <a:rPr lang="en-US" sz="5590" b="1" dirty="0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559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quả</a:t>
            </a:r>
            <a:endParaRPr lang="en-US" sz="5590" b="1" dirty="0">
              <a:solidFill>
                <a:srgbClr val="F3819C"/>
              </a:solidFill>
              <a:latin typeface="Montserrat SemiBold" pitchFamily="2" charset="0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156621" y="1585904"/>
            <a:ext cx="6887279" cy="986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3"/>
              </a:lnSpc>
            </a:pP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Giấm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nước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chanh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(acid) →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Màu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dung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dịch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chuyển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đỏ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/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hồng</a:t>
            </a:r>
            <a:endParaRPr lang="en-US" sz="2881" dirty="0">
              <a:solidFill>
                <a:srgbClr val="FFFFFF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156622" y="3153012"/>
            <a:ext cx="6863338" cy="993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3"/>
              </a:lnSpc>
            </a:pP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Baking soda,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xà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phòng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(base) →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Màu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xanh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lá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/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xanh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dương</a:t>
            </a:r>
            <a:endParaRPr lang="en-US" sz="2881" dirty="0">
              <a:solidFill>
                <a:srgbClr val="FFFFFF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156621" y="4720120"/>
            <a:ext cx="6759779" cy="1502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3"/>
              </a:lnSpc>
            </a:pP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Nước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lọc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trung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tính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) →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Gần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như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tím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gốc</a:t>
            </a:r>
            <a:endParaRPr lang="en-US" sz="2881" dirty="0">
              <a:solidFill>
                <a:srgbClr val="FFFFFF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algn="l">
              <a:lnSpc>
                <a:spcPts val="4033"/>
              </a:lnSpc>
            </a:pPr>
            <a:endParaRPr lang="en-US" sz="2881" dirty="0">
              <a:solidFill>
                <a:srgbClr val="FFFFFF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831094" y="6052995"/>
            <a:ext cx="646424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1"/>
              </a:lnSpc>
            </a:pPr>
            <a:r>
              <a:rPr lang="en-US" sz="559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Nhận</a:t>
            </a:r>
            <a:r>
              <a:rPr lang="en-US" sz="5590" b="1" dirty="0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5590" b="1" dirty="0" err="1">
                <a:solidFill>
                  <a:srgbClr val="F3819C"/>
                </a:solidFill>
                <a:latin typeface="Montserrat SemiBold" pitchFamily="2" charset="0"/>
                <a:ea typeface="Fraunces Bold"/>
                <a:cs typeface="Fraunces Bold"/>
                <a:sym typeface="Fraunces Bold"/>
              </a:rPr>
              <a:t>xét</a:t>
            </a:r>
            <a:endParaRPr lang="en-US" sz="5590" b="1" dirty="0">
              <a:solidFill>
                <a:srgbClr val="F3819C"/>
              </a:solidFill>
              <a:latin typeface="Montserrat SemiBold" pitchFamily="2" charset="0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156622" y="7172656"/>
            <a:ext cx="6887279" cy="98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3"/>
              </a:lnSpc>
            </a:pP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Sự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khác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nhau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về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pH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làm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thay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đổi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cấu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trúc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anthocyanin →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màu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sắc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biến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đổi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156622" y="8829958"/>
            <a:ext cx="6863338" cy="993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33"/>
              </a:lnSpc>
            </a:pP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Đây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là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cách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nhận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biết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acid – base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đơn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giản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gần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88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gũi</a:t>
            </a:r>
            <a:r>
              <a:rPr lang="en-US" sz="288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.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02676" y="819470"/>
            <a:ext cx="8456624" cy="5294152"/>
            <a:chOff x="0" y="0"/>
            <a:chExt cx="2492364" cy="1560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2364" cy="1560310"/>
            </a:xfrm>
            <a:custGeom>
              <a:avLst/>
              <a:gdLst/>
              <a:ahLst/>
              <a:cxnLst/>
              <a:rect l="l" t="t" r="r" b="b"/>
              <a:pathLst>
                <a:path w="2492364" h="1560310">
                  <a:moveTo>
                    <a:pt x="46690" y="0"/>
                  </a:moveTo>
                  <a:lnTo>
                    <a:pt x="2445675" y="0"/>
                  </a:lnTo>
                  <a:cubicBezTo>
                    <a:pt x="2458058" y="0"/>
                    <a:pt x="2469933" y="4919"/>
                    <a:pt x="2478689" y="13675"/>
                  </a:cubicBezTo>
                  <a:cubicBezTo>
                    <a:pt x="2487445" y="22431"/>
                    <a:pt x="2492364" y="34307"/>
                    <a:pt x="2492364" y="46690"/>
                  </a:cubicBezTo>
                  <a:lnTo>
                    <a:pt x="2492364" y="1513620"/>
                  </a:lnTo>
                  <a:cubicBezTo>
                    <a:pt x="2492364" y="1539406"/>
                    <a:pt x="2471461" y="1560310"/>
                    <a:pt x="2445675" y="1560310"/>
                  </a:cubicBezTo>
                  <a:lnTo>
                    <a:pt x="46690" y="1560310"/>
                  </a:lnTo>
                  <a:cubicBezTo>
                    <a:pt x="20904" y="1560310"/>
                    <a:pt x="0" y="1539406"/>
                    <a:pt x="0" y="1513620"/>
                  </a:cubicBezTo>
                  <a:lnTo>
                    <a:pt x="0" y="46690"/>
                  </a:lnTo>
                  <a:cubicBezTo>
                    <a:pt x="0" y="20904"/>
                    <a:pt x="20904" y="0"/>
                    <a:pt x="46690" y="0"/>
                  </a:cubicBezTo>
                  <a:close/>
                </a:path>
              </a:pathLst>
            </a:custGeom>
            <a:solidFill>
              <a:srgbClr val="01949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92364" cy="15984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 dirty="0">
                <a:latin typeface="Montserrat SemiBold" pitchFamily="2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3369232"/>
            <a:ext cx="5300739" cy="6917768"/>
          </a:xfrm>
          <a:custGeom>
            <a:avLst/>
            <a:gdLst/>
            <a:ahLst/>
            <a:cxnLst/>
            <a:rect l="l" t="t" r="r" b="b"/>
            <a:pathLst>
              <a:path w="5300739" h="6917768">
                <a:moveTo>
                  <a:pt x="0" y="0"/>
                </a:moveTo>
                <a:lnTo>
                  <a:pt x="5300739" y="0"/>
                </a:lnTo>
                <a:lnTo>
                  <a:pt x="5300739" y="6917768"/>
                </a:lnTo>
                <a:lnTo>
                  <a:pt x="0" y="6917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68947" y="6522960"/>
            <a:ext cx="5666039" cy="3764040"/>
          </a:xfrm>
          <a:custGeom>
            <a:avLst/>
            <a:gdLst/>
            <a:ahLst/>
            <a:cxnLst/>
            <a:rect l="l" t="t" r="r" b="b"/>
            <a:pathLst>
              <a:path w="5666039" h="3764040">
                <a:moveTo>
                  <a:pt x="0" y="0"/>
                </a:moveTo>
                <a:lnTo>
                  <a:pt x="5666039" y="0"/>
                </a:lnTo>
                <a:lnTo>
                  <a:pt x="5666039" y="3764040"/>
                </a:lnTo>
                <a:lnTo>
                  <a:pt x="0" y="3764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903193" y="6402136"/>
            <a:ext cx="5008320" cy="4540877"/>
          </a:xfrm>
          <a:custGeom>
            <a:avLst/>
            <a:gdLst/>
            <a:ahLst/>
            <a:cxnLst/>
            <a:rect l="l" t="t" r="r" b="b"/>
            <a:pathLst>
              <a:path w="5008320" h="4540877">
                <a:moveTo>
                  <a:pt x="0" y="0"/>
                </a:moveTo>
                <a:lnTo>
                  <a:pt x="5008320" y="0"/>
                </a:lnTo>
                <a:lnTo>
                  <a:pt x="5008320" y="4540876"/>
                </a:lnTo>
                <a:lnTo>
                  <a:pt x="0" y="45408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17691" y="342900"/>
            <a:ext cx="6362700" cy="2613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6000" b="1" dirty="0">
                <a:solidFill>
                  <a:srgbClr val="F3819C"/>
                </a:solidFill>
                <a:latin typeface="Montserrat ExtraBold" pitchFamily="2" charset="0"/>
                <a:ea typeface="Fraunces Bold"/>
                <a:cs typeface="Fraunces Bold"/>
                <a:sym typeface="Fraunces Bold"/>
              </a:rPr>
              <a:t>Thảo Luận </a:t>
            </a:r>
            <a:r>
              <a:rPr lang="en-US" sz="6000" b="1" dirty="0" err="1">
                <a:solidFill>
                  <a:srgbClr val="F3819C"/>
                </a:solidFill>
                <a:latin typeface="Montserrat ExtraBold" pitchFamily="2" charset="0"/>
                <a:ea typeface="Fraunces Bold"/>
                <a:cs typeface="Fraunces Bold"/>
                <a:sym typeface="Fraunces Bold"/>
              </a:rPr>
              <a:t>và</a:t>
            </a:r>
            <a:r>
              <a:rPr lang="en-US" sz="6000" b="1" dirty="0">
                <a:solidFill>
                  <a:srgbClr val="F3819C"/>
                </a:solidFill>
                <a:latin typeface="Montserrat ExtraBold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6000" b="1" dirty="0" err="1">
                <a:solidFill>
                  <a:srgbClr val="F3819C"/>
                </a:solidFill>
                <a:latin typeface="Montserrat ExtraBold" pitchFamily="2" charset="0"/>
                <a:ea typeface="Fraunces Bold"/>
                <a:cs typeface="Fraunces Bold"/>
                <a:sym typeface="Fraunces Bold"/>
              </a:rPr>
              <a:t>Ứng</a:t>
            </a:r>
            <a:r>
              <a:rPr lang="en-US" sz="6000" b="1" dirty="0">
                <a:solidFill>
                  <a:srgbClr val="F3819C"/>
                </a:solidFill>
                <a:latin typeface="Montserrat ExtraBold" pitchFamily="2" charset="0"/>
                <a:ea typeface="Fraunces Bold"/>
                <a:cs typeface="Fraunces Bold"/>
                <a:sym typeface="Fraunces Bold"/>
              </a:rPr>
              <a:t> </a:t>
            </a:r>
            <a:r>
              <a:rPr lang="en-US" sz="6000" b="1" dirty="0" err="1">
                <a:solidFill>
                  <a:srgbClr val="F3819C"/>
                </a:solidFill>
                <a:latin typeface="Montserrat ExtraBold" pitchFamily="2" charset="0"/>
                <a:ea typeface="Fraunces Bold"/>
                <a:cs typeface="Fraunces Bold"/>
                <a:sym typeface="Fraunces Bold"/>
              </a:rPr>
              <a:t>Dụng</a:t>
            </a:r>
            <a:endParaRPr lang="en-US" sz="6000" b="1" dirty="0">
              <a:solidFill>
                <a:srgbClr val="F3819C"/>
              </a:solidFill>
              <a:latin typeface="Montserrat ExtraBold" pitchFamily="2" charset="0"/>
              <a:ea typeface="Fraunces Bold"/>
              <a:cs typeface="Fraunces Bold"/>
              <a:sym typeface="Fraunce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13518" y="952496"/>
            <a:ext cx="7834939" cy="5077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79"/>
              </a:lnSpc>
            </a:pPr>
            <a:r>
              <a:rPr lang="en-US" sz="2400" b="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Thảo </a:t>
            </a:r>
            <a:r>
              <a:rPr lang="en-US" sz="2400" b="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luận</a:t>
            </a:r>
            <a:endParaRPr lang="en-US" sz="2400" b="1" dirty="0">
              <a:solidFill>
                <a:srgbClr val="FFFFFF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marL="613736" lvl="1" indent="-306868" algn="l">
              <a:lnSpc>
                <a:spcPts val="397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Nếu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thay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giấm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bằng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nước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ngọt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có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ga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thì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màu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sẽ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thế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nào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?</a:t>
            </a:r>
          </a:p>
          <a:p>
            <a:pPr marL="613736" lvl="1" indent="-306868" algn="l">
              <a:lnSpc>
                <a:spcPts val="397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Có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thể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áp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chất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chỉ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thị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tự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nhiên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khác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(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lá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hoa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dâm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bụt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củ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cải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đỏ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…)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không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?</a:t>
            </a:r>
          </a:p>
          <a:p>
            <a:pPr algn="l">
              <a:lnSpc>
                <a:spcPts val="3979"/>
              </a:lnSpc>
            </a:pPr>
            <a:r>
              <a:rPr lang="en-US" sz="2400" b="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Ứng</a:t>
            </a:r>
            <a:r>
              <a:rPr lang="en-US" sz="2400" b="1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dụng</a:t>
            </a:r>
            <a:endParaRPr lang="en-US" sz="2400" b="1" dirty="0">
              <a:solidFill>
                <a:srgbClr val="FFFFFF"/>
              </a:solidFill>
              <a:latin typeface="Montserrat" pitchFamily="2" charset="0"/>
              <a:ea typeface="Fraunces"/>
              <a:cs typeface="Fraunces"/>
              <a:sym typeface="Fraunces"/>
            </a:endParaRPr>
          </a:p>
          <a:p>
            <a:pPr marL="613736" lvl="1" indent="-306868" algn="l">
              <a:lnSpc>
                <a:spcPts val="397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Nhận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biết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nhanh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tính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acid–base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trong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thực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phẩm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đồ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gia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.</a:t>
            </a:r>
          </a:p>
          <a:p>
            <a:pPr marL="613736" lvl="1" indent="-306868" algn="l">
              <a:lnSpc>
                <a:spcPts val="3979"/>
              </a:lnSpc>
              <a:buFont typeface="Arial"/>
              <a:buChar char="•"/>
            </a:pP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Bước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đầu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hiểu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về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phép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đo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pH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trong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phòng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thí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nghiệm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và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đời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sống</a:t>
            </a:r>
            <a:r>
              <a:rPr lang="en-US" sz="2400" dirty="0">
                <a:solidFill>
                  <a:srgbClr val="FFFFFF"/>
                </a:solidFill>
                <a:latin typeface="Montserrat" pitchFamily="2" charset="0"/>
                <a:ea typeface="Fraunces"/>
                <a:cs typeface="Fraunces"/>
                <a:sym typeface="Fraunces"/>
              </a:rPr>
              <a:t>.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6963" y="1790700"/>
            <a:ext cx="11526991" cy="3196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64"/>
              </a:lnSpc>
            </a:pPr>
            <a:r>
              <a:rPr lang="en-US" sz="8000" b="1" dirty="0">
                <a:solidFill>
                  <a:srgbClr val="F3819C"/>
                </a:solidFill>
                <a:latin typeface="Montserrat ExtraBold" pitchFamily="2" charset="0"/>
                <a:ea typeface="Fraunces Bold"/>
                <a:cs typeface="Fraunces Bold"/>
                <a:sym typeface="Fraunces Bold"/>
              </a:rPr>
              <a:t>CẢM ƠN CÁC BẠN ĐÃ THEO DÕI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524661" y="9408820"/>
            <a:ext cx="19337323" cy="878180"/>
            <a:chOff x="0" y="0"/>
            <a:chExt cx="25783097" cy="117090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352515"/>
              <a:ext cx="25783097" cy="818391"/>
              <a:chOff x="0" y="0"/>
              <a:chExt cx="6989671" cy="22186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989671" cy="221862"/>
              </a:xfrm>
              <a:custGeom>
                <a:avLst/>
                <a:gdLst/>
                <a:ahLst/>
                <a:cxnLst/>
                <a:rect l="l" t="t" r="r" b="b"/>
                <a:pathLst>
                  <a:path w="6989671" h="221862">
                    <a:moveTo>
                      <a:pt x="0" y="0"/>
                    </a:moveTo>
                    <a:lnTo>
                      <a:pt x="6989671" y="0"/>
                    </a:lnTo>
                    <a:lnTo>
                      <a:pt x="6989671" y="221862"/>
                    </a:lnTo>
                    <a:lnTo>
                      <a:pt x="0" y="221862"/>
                    </a:lnTo>
                    <a:close/>
                  </a:path>
                </a:pathLst>
              </a:custGeom>
              <a:solidFill>
                <a:srgbClr val="91CDDB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6989671" cy="259962"/>
              </a:xfrm>
              <a:prstGeom prst="rect">
                <a:avLst/>
              </a:prstGeom>
            </p:spPr>
            <p:txBody>
              <a:bodyPr lIns="37015" tIns="37015" rIns="37015" bIns="37015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 dirty="0">
                  <a:latin typeface="Montserrat SemiBold" pitchFamily="2" charset="0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25783097" cy="730791"/>
              <a:chOff x="0" y="0"/>
              <a:chExt cx="6989671" cy="1981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989671" cy="198114"/>
              </a:xfrm>
              <a:custGeom>
                <a:avLst/>
                <a:gdLst/>
                <a:ahLst/>
                <a:cxnLst/>
                <a:rect l="l" t="t" r="r" b="b"/>
                <a:pathLst>
                  <a:path w="6989671" h="198114">
                    <a:moveTo>
                      <a:pt x="0" y="0"/>
                    </a:moveTo>
                    <a:lnTo>
                      <a:pt x="6989671" y="0"/>
                    </a:lnTo>
                    <a:lnTo>
                      <a:pt x="6989671" y="198114"/>
                    </a:lnTo>
                    <a:lnTo>
                      <a:pt x="0" y="198114"/>
                    </a:lnTo>
                    <a:close/>
                  </a:path>
                </a:pathLst>
              </a:custGeom>
              <a:solidFill>
                <a:srgbClr val="01949A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6989671" cy="236214"/>
              </a:xfrm>
              <a:prstGeom prst="rect">
                <a:avLst/>
              </a:prstGeom>
            </p:spPr>
            <p:txBody>
              <a:bodyPr lIns="37015" tIns="37015" rIns="37015" bIns="37015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 dirty="0">
                  <a:latin typeface="Montserrat SemiBold" pitchFamily="2" charset="0"/>
                </a:endParaRPr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0" y="2713220"/>
            <a:ext cx="5300739" cy="6917768"/>
          </a:xfrm>
          <a:custGeom>
            <a:avLst/>
            <a:gdLst/>
            <a:ahLst/>
            <a:cxnLst/>
            <a:rect l="l" t="t" r="r" b="b"/>
            <a:pathLst>
              <a:path w="5300739" h="6917768">
                <a:moveTo>
                  <a:pt x="0" y="0"/>
                </a:moveTo>
                <a:lnTo>
                  <a:pt x="5300739" y="0"/>
                </a:lnTo>
                <a:lnTo>
                  <a:pt x="5300739" y="6917768"/>
                </a:lnTo>
                <a:lnTo>
                  <a:pt x="0" y="6917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506002" y="5866948"/>
            <a:ext cx="5666039" cy="3764040"/>
          </a:xfrm>
          <a:custGeom>
            <a:avLst/>
            <a:gdLst/>
            <a:ahLst/>
            <a:cxnLst/>
            <a:rect l="l" t="t" r="r" b="b"/>
            <a:pathLst>
              <a:path w="5666039" h="3764040">
                <a:moveTo>
                  <a:pt x="0" y="0"/>
                </a:moveTo>
                <a:lnTo>
                  <a:pt x="5666039" y="0"/>
                </a:lnTo>
                <a:lnTo>
                  <a:pt x="5666039" y="3764040"/>
                </a:lnTo>
                <a:lnTo>
                  <a:pt x="0" y="3764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377303" y="5672692"/>
            <a:ext cx="4605020" cy="4175218"/>
          </a:xfrm>
          <a:custGeom>
            <a:avLst/>
            <a:gdLst/>
            <a:ahLst/>
            <a:cxnLst/>
            <a:rect l="l" t="t" r="r" b="b"/>
            <a:pathLst>
              <a:path w="4605020" h="4175218">
                <a:moveTo>
                  <a:pt x="0" y="0"/>
                </a:moveTo>
                <a:lnTo>
                  <a:pt x="4605020" y="0"/>
                </a:lnTo>
                <a:lnTo>
                  <a:pt x="4605020" y="4175218"/>
                </a:lnTo>
                <a:lnTo>
                  <a:pt x="0" y="4175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316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Montserrat</vt:lpstr>
      <vt:lpstr>Montserrat ExtraBold</vt:lpstr>
      <vt:lpstr>Arial</vt:lpstr>
      <vt:lpstr>Montserrat SemiBold</vt:lpstr>
      <vt:lpstr>Montserrat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6 - P1 - Mẫu 1</dc:title>
  <cp:lastModifiedBy>WEUP - THIET KE - 07</cp:lastModifiedBy>
  <cp:revision>3</cp:revision>
  <dcterms:created xsi:type="dcterms:W3CDTF">2006-08-16T00:00:00Z</dcterms:created>
  <dcterms:modified xsi:type="dcterms:W3CDTF">2025-04-18T07:57:52Z</dcterms:modified>
  <dc:identifier>DAGjcs7mUu8</dc:identifier>
</cp:coreProperties>
</file>